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2" r:id="rId1"/>
  </p:sldMasterIdLst>
  <p:notesMasterIdLst>
    <p:notesMasterId r:id="rId8"/>
  </p:notesMasterIdLst>
  <p:handoutMasterIdLst>
    <p:handoutMasterId r:id="rId9"/>
  </p:handoutMasterIdLst>
  <p:sldIdLst>
    <p:sldId id="414" r:id="rId2"/>
    <p:sldId id="415" r:id="rId3"/>
    <p:sldId id="416" r:id="rId4"/>
    <p:sldId id="417" r:id="rId5"/>
    <p:sldId id="418" r:id="rId6"/>
    <p:sldId id="419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C0000"/>
    <a:srgbClr val="008000"/>
    <a:srgbClr val="B40000"/>
    <a:srgbClr val="A80000"/>
    <a:srgbClr val="FFFF99"/>
    <a:srgbClr val="969696"/>
    <a:srgbClr val="00FF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39" autoAdjust="0"/>
    <p:restoredTop sz="98403" autoAdjust="0"/>
  </p:normalViewPr>
  <p:slideViewPr>
    <p:cSldViewPr>
      <p:cViewPr>
        <p:scale>
          <a:sx n="75" d="100"/>
          <a:sy n="75" d="100"/>
        </p:scale>
        <p:origin x="-1637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6" y="-11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defTabSz="966556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843" y="0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algn="r" defTabSz="966556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56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defTabSz="966556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843" y="9120156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algn="r" defTabSz="966556">
              <a:defRPr sz="1400" b="0"/>
            </a:lvl1pPr>
          </a:lstStyle>
          <a:p>
            <a:pPr>
              <a:defRPr/>
            </a:pPr>
            <a:fld id="{30A40600-8BC0-4D7C-AC20-3C6B13DC8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defTabSz="966556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843" y="0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algn="r" defTabSz="966556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53" y="4560899"/>
            <a:ext cx="5851496" cy="431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56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defTabSz="966556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843" y="9120156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algn="r" defTabSz="966556">
              <a:defRPr sz="1400" b="0"/>
            </a:lvl1pPr>
          </a:lstStyle>
          <a:p>
            <a:pPr>
              <a:defRPr/>
            </a:pPr>
            <a:fld id="{BF3582D1-EAC4-44C9-B15C-8CF912272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4143843" y="9120156"/>
            <a:ext cx="3169699" cy="479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55" tIns="48328" rIns="96655" bIns="48328" anchor="b"/>
          <a:lstStyle/>
          <a:p>
            <a:pPr algn="r" defTabSz="966556"/>
            <a:fld id="{812B5E3F-E64E-4B42-8730-BA5CE51F4886}" type="slidenum">
              <a:rPr lang="en-US" sz="1400" b="0"/>
              <a:pPr algn="r" defTabSz="966556"/>
              <a:t>1</a:t>
            </a:fld>
            <a:endParaRPr lang="en-US" sz="1400" b="0" dirty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rgbClr val="EAEAEA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777D9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Line 7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4" name="Picture 11" descr="quicksilver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69238" y="152400"/>
            <a:ext cx="1119187" cy="14478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28600"/>
            <a:ext cx="20955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1341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971800"/>
            <a:ext cx="4572000" cy="3886200"/>
          </a:xfrm>
          <a:prstGeom prst="rect">
            <a:avLst/>
          </a:prstGeom>
          <a:solidFill>
            <a:srgbClr val="0000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10240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241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txBody>
          <a:bodyPr/>
          <a:lstStyle>
            <a:lvl1pPr algn="ctr">
              <a:defRPr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quarter" idx="10"/>
          </p:nvPr>
        </p:nvSpPr>
        <p:spPr>
          <a:xfrm>
            <a:off x="2438400" y="6248400"/>
            <a:ext cx="2130425" cy="4746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Castor 4/07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D1AED-7E50-42AC-8A63-3414C1A8E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162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969696"/>
            </a:gs>
            <a:gs pos="50000">
              <a:srgbClr val="DDDDDD"/>
            </a:gs>
            <a:gs pos="100000">
              <a:srgbClr val="96969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Testing</a:t>
            </a:r>
          </a:p>
          <a:p>
            <a:pPr lvl="0"/>
            <a:endParaRPr lang="en-US" smtClean="0"/>
          </a:p>
          <a:p>
            <a:pPr lvl="1"/>
            <a:r>
              <a:rPr lang="en-US" smtClean="0"/>
              <a:t>Testing More</a:t>
            </a:r>
          </a:p>
          <a:p>
            <a:pPr lvl="2"/>
            <a:endParaRPr lang="en-US" smtClean="0"/>
          </a:p>
          <a:p>
            <a:pPr lvl="2"/>
            <a:r>
              <a:rPr lang="en-US" smtClean="0"/>
              <a:t>Testing even more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r>
              <a:rPr lang="en-US"/>
              <a:t>1/25</a:t>
            </a:r>
          </a:p>
        </p:txBody>
      </p:sp>
      <p:sp>
        <p:nvSpPr>
          <p:cNvPr id="47110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990600"/>
          </a:xfrm>
          <a:prstGeom prst="rect">
            <a:avLst/>
          </a:prstGeom>
          <a:solidFill>
            <a:srgbClr val="777D9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7111" name="Line 7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11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7162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035" name="Picture 11" descr="quicksilver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869238" y="152400"/>
            <a:ext cx="1119187" cy="14478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51" r:id="rId12"/>
    <p:sldLayoutId id="2147483749" r:id="rId13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Lucida Bright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Lucida Bright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Lucida Bright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Lucida Bright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ucida Bright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ucida Bright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ucida Bright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ucida Bright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80000"/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aramond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aramond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aramond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aramond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aramond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aramond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533400" y="304800"/>
            <a:ext cx="8001000" cy="5715000"/>
          </a:xfrm>
          <a:prstGeom prst="rect">
            <a:avLst/>
          </a:prstGeom>
          <a:solidFill>
            <a:srgbClr val="777D97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0">
                <a:solidFill>
                  <a:srgbClr val="FFCC99"/>
                </a:solidFill>
                <a:latin typeface="Franklin Gothic Medium" pitchFamily="34" charset="0"/>
              </a:rPr>
              <a:t/>
            </a:r>
            <a:br>
              <a:rPr lang="en-US" sz="2000" b="0">
                <a:solidFill>
                  <a:srgbClr val="FFCC99"/>
                </a:solidFill>
                <a:latin typeface="Franklin Gothic Medium" pitchFamily="34" charset="0"/>
              </a:rPr>
            </a:br>
            <a:endParaRPr lang="en-US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762000" y="3581400"/>
            <a:ext cx="7620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0" dirty="0" smtClean="0">
                <a:solidFill>
                  <a:srgbClr val="FFCC99"/>
                </a:solidFill>
                <a:latin typeface="Franklin Gothic Medium" pitchFamily="34" charset="0"/>
              </a:rPr>
              <a:t>Ken Birman</a:t>
            </a:r>
            <a:endParaRPr lang="en-US" sz="2400" b="0" dirty="0">
              <a:solidFill>
                <a:srgbClr val="FFCC99"/>
              </a:solidFill>
              <a:latin typeface="Franklin Gothic Medium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000" b="0" dirty="0">
                <a:solidFill>
                  <a:srgbClr val="FFCC99"/>
                </a:solidFill>
                <a:latin typeface="Franklin Gothic Medium" pitchFamily="34" charset="0"/>
              </a:rPr>
              <a:t>Cornell </a:t>
            </a:r>
            <a:r>
              <a:rPr lang="en-US" sz="2000" b="0" dirty="0" smtClean="0">
                <a:solidFill>
                  <a:srgbClr val="FFCC99"/>
                </a:solidFill>
                <a:latin typeface="Franklin Gothic Medium" pitchFamily="34" charset="0"/>
              </a:rPr>
              <a:t>University</a:t>
            </a:r>
            <a:endParaRPr lang="en-US" sz="2000" b="0" dirty="0">
              <a:solidFill>
                <a:srgbClr val="FFCC99"/>
              </a:solidFill>
              <a:latin typeface="Franklin Gothic Medium" pitchFamily="34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-152400" y="1676400"/>
            <a:ext cx="9525000" cy="1143000"/>
          </a:xfrm>
          <a:prstGeom prst="rect">
            <a:avLst/>
          </a:prstGeom>
          <a:solidFill>
            <a:schemeClr val="bg1">
              <a:alpha val="61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1188720" rIns="914400" anchor="ctr"/>
          <a:lstStyle/>
          <a:p>
            <a:pPr algn="ctr"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Lucida Bright" pitchFamily="18" charset="0"/>
              </a:rPr>
              <a:t>Conferences confronted by challenges of maturity</a:t>
            </a:r>
            <a:endParaRPr lang="en-US" sz="2800" i="1" dirty="0">
              <a:effectLst>
                <a:outerShdw blurRad="38100" dist="38100" dir="2700000" algn="tl">
                  <a:srgbClr val="C0C0C0"/>
                </a:outerShdw>
              </a:effectLst>
              <a:latin typeface="Lucida Bright" pitchFamily="18" charset="0"/>
            </a:endParaRPr>
          </a:p>
        </p:txBody>
      </p:sp>
      <p:sp>
        <p:nvSpPr>
          <p:cNvPr id="4102" name="Text Box 9"/>
          <p:cNvSpPr txBox="1">
            <a:spLocks noChangeArrowheads="1"/>
          </p:cNvSpPr>
          <p:nvPr/>
        </p:nvSpPr>
        <p:spPr bwMode="auto">
          <a:xfrm>
            <a:off x="685800" y="4876800"/>
            <a:ext cx="57150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300">
                <a:solidFill>
                  <a:srgbClr val="0000FF"/>
                </a:solidFill>
              </a:rPr>
              <a:t/>
            </a:r>
            <a:br>
              <a:rPr lang="en-US" sz="5300">
                <a:solidFill>
                  <a:srgbClr val="0000FF"/>
                </a:solidFill>
              </a:rPr>
            </a:br>
            <a:endParaRPr lang="en-US"/>
          </a:p>
        </p:txBody>
      </p:sp>
    </p:spTree>
  </p:cSld>
  <p:clrMapOvr>
    <a:masterClrMapping/>
  </p:clrMapOvr>
  <p:transition advTm="140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My views in a nutshell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systems conferences are approaching a crisis point</a:t>
            </a:r>
          </a:p>
          <a:p>
            <a:pPr lvl="1"/>
            <a:r>
              <a:rPr lang="en-US" dirty="0" smtClean="0"/>
              <a:t>Overwhelmed by numbers of submissions, hard to convince people to do the PC job properly</a:t>
            </a:r>
          </a:p>
          <a:p>
            <a:pPr lvl="1"/>
            <a:r>
              <a:rPr lang="en-US" dirty="0" smtClean="0"/>
              <a:t>Many signs of this “stress”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need to fix these problems before they cause some form of collapse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Case in point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are the numbers of papers so high?</a:t>
            </a:r>
          </a:p>
          <a:p>
            <a:pPr lvl="1"/>
            <a:r>
              <a:rPr lang="en-US" dirty="0" smtClean="0"/>
              <a:t>Students feel huge pressure to have a lot of papers</a:t>
            </a:r>
          </a:p>
          <a:p>
            <a:pPr lvl="1"/>
            <a:r>
              <a:rPr lang="en-US" dirty="0" smtClean="0"/>
              <a:t>… but they also feel that conferences are a roll of the dice, hence tend to “gamble” by submitting a lot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Why are conferences rolling the dice?</a:t>
            </a:r>
          </a:p>
          <a:p>
            <a:pPr lvl="1"/>
            <a:r>
              <a:rPr lang="en-US" dirty="0" smtClean="0"/>
              <a:t>Mostly due to issues in the first round</a:t>
            </a:r>
          </a:p>
          <a:p>
            <a:pPr lvl="1"/>
            <a:r>
              <a:rPr lang="en-US" dirty="0" smtClean="0"/>
              <a:t>The PC doesn’t really get involved until late in the second round, except the most dedicated members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First Round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Ken assigns 30 papers to Mary Smith</a:t>
            </a:r>
          </a:p>
          <a:p>
            <a:pPr lvl="1"/>
            <a:r>
              <a:rPr lang="en-US" dirty="0" smtClean="0"/>
              <a:t>Mary shudders and goes into denial</a:t>
            </a:r>
          </a:p>
          <a:p>
            <a:pPr lvl="1"/>
            <a:r>
              <a:rPr lang="en-US" dirty="0" smtClean="0"/>
              <a:t>Eventually farms out a lot of the work to her students</a:t>
            </a:r>
          </a:p>
          <a:p>
            <a:pPr lvl="1"/>
            <a:r>
              <a:rPr lang="en-US" dirty="0" smtClean="0"/>
              <a:t>Many of these have very little experience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Back come reviews (with scores!)</a:t>
            </a:r>
          </a:p>
          <a:p>
            <a:pPr lvl="1"/>
            <a:r>
              <a:rPr lang="en-US" dirty="0" smtClean="0"/>
              <a:t>And lots of good papers bite the dust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PC does a much better job on those that survive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Could we fix this?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724400"/>
          </a:xfrm>
        </p:spPr>
        <p:txBody>
          <a:bodyPr/>
          <a:lstStyle/>
          <a:p>
            <a:r>
              <a:rPr lang="en-US" dirty="0" smtClean="0"/>
              <a:t>By any reasonable estimate the systems community numbers in the thousands</a:t>
            </a:r>
          </a:p>
          <a:p>
            <a:pPr lvl="1"/>
            <a:r>
              <a:rPr lang="en-US" dirty="0" smtClean="0"/>
              <a:t>Just track past participants in SOSP, SICOMM, OSDI, NSDI, etc</a:t>
            </a:r>
          </a:p>
          <a:p>
            <a:pPr lvl="1"/>
            <a:r>
              <a:rPr lang="en-US" dirty="0" smtClean="0"/>
              <a:t>Many have published, many attend lots of conferences.   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Why not have our own community do the first round reviewing, using a “social networking” approach that </a:t>
            </a:r>
            <a:r>
              <a:rPr lang="en-US" dirty="0" err="1" smtClean="0"/>
              <a:t>HotCRP</a:t>
            </a:r>
            <a:r>
              <a:rPr lang="en-US" dirty="0" smtClean="0"/>
              <a:t> (or Google) could support?</a:t>
            </a: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More ideas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paper lists other ideas….</a:t>
            </a:r>
          </a:p>
          <a:p>
            <a:pPr lvl="1"/>
            <a:r>
              <a:rPr lang="en-US" dirty="0" smtClean="0"/>
              <a:t>Clear the backlog the way medical conferences do: by accepting a LOT more papers as “communications”</a:t>
            </a:r>
          </a:p>
          <a:p>
            <a:pPr lvl="2"/>
            <a:r>
              <a:rPr lang="en-US" dirty="0" smtClean="0"/>
              <a:t>Key: they need to be citable on your CV and included into the proceedings (in a “communications” section)</a:t>
            </a:r>
          </a:p>
          <a:p>
            <a:pPr lvl="1"/>
            <a:r>
              <a:rPr lang="en-US" dirty="0" smtClean="0"/>
              <a:t>Evokes a vision of short papers.  But in fact, why not eliminate length restrictions completely?</a:t>
            </a:r>
          </a:p>
          <a:p>
            <a:pPr lvl="2"/>
            <a:r>
              <a:rPr lang="en-US" dirty="0" smtClean="0"/>
              <a:t>Review based on 6-8 page extended abstracts but (all) papers could be as long as the material demands</a:t>
            </a:r>
          </a:p>
          <a:p>
            <a:pPr lvl="1"/>
            <a:r>
              <a:rPr lang="en-US" dirty="0" smtClean="0"/>
              <a:t>Institutionalize rebuttal opportunities</a:t>
            </a:r>
          </a:p>
          <a:p>
            <a:pPr lvl="1"/>
            <a:r>
              <a:rPr lang="en-US" dirty="0" smtClean="0"/>
              <a:t>Track histories of reviews (and lives of papers…)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Lucida Bright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6424</TotalTime>
  <Words>368</Words>
  <Application>Microsoft PowerPoint</Application>
  <PresentationFormat>On-screen Show (4:3)</PresentationFormat>
  <Paragraphs>44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2_Default Design</vt:lpstr>
      <vt:lpstr>Slide 1</vt:lpstr>
      <vt:lpstr>My views in a nutshell</vt:lpstr>
      <vt:lpstr>Case in point</vt:lpstr>
      <vt:lpstr>The First Round</vt:lpstr>
      <vt:lpstr>Could we fix this?</vt:lpstr>
      <vt:lpstr>More ideas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NightWatch: Auditing Framework for Distributed Systems</dc:title>
  <dc:creator>Maya Haridasan</dc:creator>
  <cp:lastModifiedBy>ken</cp:lastModifiedBy>
  <cp:revision>404</cp:revision>
  <dcterms:created xsi:type="dcterms:W3CDTF">2007-03-28T03:45:19Z</dcterms:created>
  <dcterms:modified xsi:type="dcterms:W3CDTF">2008-04-14T15:43:48Z</dcterms:modified>
</cp:coreProperties>
</file>