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0"/>
  </p:notesMasterIdLst>
  <p:sldIdLst>
    <p:sldId id="269" r:id="rId2"/>
    <p:sldId id="333" r:id="rId3"/>
    <p:sldId id="335" r:id="rId4"/>
    <p:sldId id="277" r:id="rId5"/>
    <p:sldId id="336" r:id="rId6"/>
    <p:sldId id="358" r:id="rId7"/>
    <p:sldId id="355" r:id="rId8"/>
    <p:sldId id="356" r:id="rId9"/>
    <p:sldId id="357" r:id="rId10"/>
    <p:sldId id="303" r:id="rId11"/>
    <p:sldId id="330" r:id="rId12"/>
    <p:sldId id="331" r:id="rId13"/>
    <p:sldId id="332" r:id="rId14"/>
    <p:sldId id="363" r:id="rId15"/>
    <p:sldId id="281" r:id="rId16"/>
    <p:sldId id="364" r:id="rId17"/>
    <p:sldId id="304" r:id="rId18"/>
    <p:sldId id="365" r:id="rId19"/>
    <p:sldId id="346" r:id="rId20"/>
    <p:sldId id="347" r:id="rId21"/>
    <p:sldId id="366" r:id="rId22"/>
    <p:sldId id="345" r:id="rId23"/>
    <p:sldId id="318" r:id="rId24"/>
    <p:sldId id="308" r:id="rId25"/>
    <p:sldId id="309" r:id="rId26"/>
    <p:sldId id="320" r:id="rId27"/>
    <p:sldId id="321" r:id="rId28"/>
    <p:sldId id="367" r:id="rId29"/>
    <p:sldId id="359" r:id="rId30"/>
    <p:sldId id="360" r:id="rId31"/>
    <p:sldId id="361" r:id="rId32"/>
    <p:sldId id="362" r:id="rId33"/>
    <p:sldId id="368" r:id="rId34"/>
    <p:sldId id="374" r:id="rId35"/>
    <p:sldId id="375" r:id="rId36"/>
    <p:sldId id="286" r:id="rId37"/>
    <p:sldId id="288" r:id="rId38"/>
    <p:sldId id="340" r:id="rId3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0" autoAdjust="0"/>
    <p:restoredTop sz="78306" autoAdjust="0"/>
  </p:normalViewPr>
  <p:slideViewPr>
    <p:cSldViewPr>
      <p:cViewPr>
        <p:scale>
          <a:sx n="75" d="100"/>
          <a:sy n="75" d="100"/>
        </p:scale>
        <p:origin x="-1136" y="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F6A0A-1386-4059-A9EB-CC5295111DCA}" type="datetimeFigureOut">
              <a:rPr lang="en-GB" smtClean="0"/>
              <a:pPr/>
              <a:t>11/11/13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25FD7-B823-4BB5-AF98-B3DCDE7F91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8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790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898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310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3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773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8B1F-5E8D-4E0E-BDF4-7210418EA2D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18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456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8B1F-5E8D-4E0E-BDF4-7210418EA2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18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456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8B1F-5E8D-4E0E-BDF4-7210418EA2D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18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456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479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Debugging Android applications can be accomplished through the </a:t>
            </a:r>
            <a:r>
              <a:rPr lang="en-US" sz="2800" b="1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Dalvik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Debug Monitor Server (DDMS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that can be executed as:</a:t>
            </a:r>
          </a:p>
          <a:p>
            <a:pPr lvl="1"/>
            <a:r>
              <a:rPr lang="en-US" sz="20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stand-alone application (ddms.jar)</a:t>
            </a:r>
          </a:p>
          <a:p>
            <a:pPr lvl="1"/>
            <a:r>
              <a:rPr lang="en-US" sz="20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Initiated by the IDE</a:t>
            </a:r>
          </a:p>
          <a:p>
            <a:pPr lvl="1"/>
            <a:r>
              <a:rPr lang="en-US" sz="20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Embedded to a Java application</a:t>
            </a:r>
          </a:p>
          <a:p>
            <a:pPr marL="342900" lvl="1" indent="0">
              <a:buNone/>
            </a:pPr>
            <a:r>
              <a:rPr lang="en-US" sz="20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(ddmlib.jar)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456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8B1F-5E8D-4E0E-BDF4-7210418EA2D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18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456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596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456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456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586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307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8B1F-5E8D-4E0E-BDF4-7210418EA2D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183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456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463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456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4564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456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8B1F-5E8D-4E0E-BDF4-7210418EA2D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18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573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8B1F-5E8D-4E0E-BDF4-7210418EA2D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183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5731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5731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790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66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463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463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463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463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98B1F-5E8D-4E0E-BDF4-7210418EA2D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1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smartlab.cs.ucy.ac.cy/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A934-88C7-4B4D-B627-4E84B0E1E42B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BC82-B1B4-480E-99A9-98F9D8866D8F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D9BA-2D30-47C1-98AA-0F40B9D54589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1B09-F725-4F58-99D6-EABB93F0B875}" type="datetime1">
              <a:rPr lang="en-US" smtClean="0"/>
              <a:pPr/>
              <a:t>11/11/13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5025CFF-394A-4546-884F-92D209B8DE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309320"/>
            <a:ext cx="1600200" cy="40106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8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-1.png"/>
          <p:cNvPicPr>
            <a:picLocks noChangeAspect="1"/>
          </p:cNvPicPr>
          <p:nvPr userDrawn="1"/>
        </p:nvPicPr>
        <p:blipFill>
          <a:blip r:embed="rId3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37312"/>
            <a:ext cx="1368152" cy="547261"/>
          </a:xfrm>
          <a:prstGeom prst="rect">
            <a:avLst/>
          </a:prstGeom>
        </p:spPr>
      </p:pic>
      <p:sp>
        <p:nvSpPr>
          <p:cNvPr id="10" name="Footer Placeholder 3"/>
          <p:cNvSpPr txBox="1">
            <a:spLocks/>
          </p:cNvSpPr>
          <p:nvPr userDrawn="1"/>
        </p:nvSpPr>
        <p:spPr>
          <a:xfrm>
            <a:off x="2051720" y="6356351"/>
            <a:ext cx="4392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© </a:t>
            </a:r>
            <a:r>
              <a:rPr lang="en-US" b="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Larkou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, Costa, </a:t>
            </a:r>
            <a:r>
              <a:rPr lang="en-US" b="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Andreou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, </a:t>
            </a:r>
            <a:r>
              <a:rPr lang="en-US" b="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Konstantinidis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, Zeinalipour-</a:t>
            </a:r>
            <a:r>
              <a:rPr lang="en-US" b="0" dirty="0" err="1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Yazti</a:t>
            </a: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(LISA '13 | USENIX)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hlinkClick r:id="rId4"/>
              </a:rPr>
              <a:t>http://smartlab.cs.ucy.ac.cy/</a:t>
            </a:r>
            <a:r>
              <a:rPr lang="en-US" sz="1100" b="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 </a:t>
            </a:r>
            <a:endParaRPr lang="en-US" sz="1100" b="0" dirty="0"/>
          </a:p>
        </p:txBody>
      </p:sp>
    </p:spTree>
    <p:extLst>
      <p:ext uri="{BB962C8B-B14F-4D97-AF65-F5344CB8AC3E}">
        <p14:creationId xmlns:p14="http://schemas.microsoft.com/office/powerpoint/2010/main" val="34448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3E9F4-1726-41F0-BB50-D67622F34D9C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1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F9DE-8537-4E19-94D7-BE2D75827113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9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DB32-381B-466D-B4C8-B3EF23043321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9B05-8BBC-4D2A-8C26-3CC30403C4CA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3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9EB23-F842-4AEB-B6B6-370E581501E7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E0EA-9F3E-4C31-9E11-49FC680F2715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2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D10F-D137-46A7-AC81-F820726D59E3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3C0FD-2D52-4BFD-9109-FE1BDBCB3933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25CFF-394A-4546-884F-92D209B8D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4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http://smartlab.cs.ucy.ac.cy/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microsoft.com/office/2007/relationships/hdphoto" Target="../media/hdphoto2.wdp"/><Relationship Id="rId9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emf"/><Relationship Id="rId5" Type="http://schemas.openxmlformats.org/officeDocument/2006/relationships/hyperlink" Target="http://anyplace.cs.ucy.ac.cy/" TargetMode="External"/><Relationship Id="rId6" Type="http://schemas.openxmlformats.org/officeDocument/2006/relationships/hyperlink" Target="http://smarttrace.cs.ucy.ac.cy/" TargetMode="External"/><Relationship Id="rId7" Type="http://schemas.openxmlformats.org/officeDocument/2006/relationships/hyperlink" Target="http://smartp2p.cs.ucy.ac.cy/" TargetMode="External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http://smartlab.cs.ucy.ac.cy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77072"/>
            <a:ext cx="2918025" cy="1080120"/>
          </a:xfrm>
          <a:prstGeom prst="rect">
            <a:avLst/>
          </a:prstGeom>
        </p:spPr>
      </p:pic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323850" y="5373216"/>
            <a:ext cx="8496300" cy="1150937"/>
          </a:xfrm>
          <a:prstGeom prst="rect">
            <a:avLst/>
          </a:prstGeom>
          <a:solidFill>
            <a:schemeClr val="accent6">
              <a:lumMod val="60000"/>
              <a:lumOff val="40000"/>
              <a:alpha val="72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27</a:t>
            </a:r>
            <a:r>
              <a:rPr lang="en-US" sz="18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USENIX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Large Installation System Administration Conference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     (LISA'13), Washington D.C., USA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November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3–8,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2013.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			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Talk: November 7, 2013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755576" y="2276872"/>
            <a:ext cx="7776864" cy="28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Georgios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Larkou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Constantinos</a:t>
            </a:r>
            <a:r>
              <a:rPr lang="en-US" sz="2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Costa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Panayiotis G.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Andreou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Andreas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Konstantinidis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Demetrios</a:t>
            </a:r>
            <a:r>
              <a:rPr lang="en-US" sz="2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Zeinalipour-</a:t>
            </a:r>
            <a:r>
              <a:rPr lang="en-US" sz="24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Yazti</a:t>
            </a:r>
            <a:endParaRPr lang="en-US" sz="24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  <a:hlinkClick r:id="rId4"/>
              </a:rPr>
              <a:t>http://smartlab.cs.ucy.ac.cy/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05064"/>
            <a:ext cx="1676795" cy="112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251520" y="188640"/>
            <a:ext cx="8569647" cy="20161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2075" tIns="46038" rIns="92075" bIns="4603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smtClean="0"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Managing Smartphone Testbeds </a:t>
            </a:r>
          </a:p>
          <a:p>
            <a:r>
              <a:rPr lang="en-US" sz="3600" b="1" i="1" dirty="0" smtClean="0"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with SmartLab</a:t>
            </a:r>
            <a:endParaRPr lang="en-US" sz="3600" b="1" i="1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9" name="Picture 8" descr="logo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77072"/>
            <a:ext cx="2716019" cy="10801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5445224"/>
            <a:ext cx="15841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42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Related Work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31622" y="1272336"/>
            <a:ext cx="8088850" cy="43513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Remote Server Monitoring Solutions</a:t>
            </a:r>
          </a:p>
          <a:p>
            <a:pPr lvl="1"/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 </a:t>
            </a:r>
            <a:r>
              <a:rPr lang="en-US" sz="23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Nagios</a:t>
            </a:r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Akamai Query System (LISA'10), STORM, </a:t>
            </a:r>
            <a:r>
              <a:rPr lang="en-US" sz="23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RedAlert</a:t>
            </a:r>
            <a:endParaRPr lang="en-US" sz="2300" i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074" name="Picture 2" descr="http://nagios.sourceforge.net/images/screens/new/service-det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5" y="2594525"/>
            <a:ext cx="3496171" cy="317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219669"/>
            <a:ext cx="4792876" cy="20415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5623674"/>
            <a:ext cx="2111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NAGIOS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5182317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Akamai Query System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73721" y="5661248"/>
            <a:ext cx="61702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support for mobile phones!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745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47607" y="292494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Related Work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31622" y="1272336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Wireless Sensor Network </a:t>
            </a:r>
            <a:r>
              <a:rPr lang="en-US" sz="2800" b="1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Testbeds</a:t>
            </a:r>
            <a:endParaRPr lang="en-US" sz="2800" b="1" i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MoteLab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(Harvard),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CitySense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(Harvard),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Wisibed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(EU), etc.</a:t>
            </a:r>
            <a:endParaRPr lang="en-US" sz="2400" i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lvl="1" indent="0">
              <a:buNone/>
            </a:pPr>
            <a:endParaRPr lang="en-US" sz="2800" i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226" y="2993116"/>
            <a:ext cx="3730320" cy="2324253"/>
          </a:xfrm>
          <a:prstGeom prst="rect">
            <a:avLst/>
          </a:prstGeom>
        </p:spPr>
      </p:pic>
      <p:pic>
        <p:nvPicPr>
          <p:cNvPr id="4098" name="Picture 2" descr="http://www.eecs.harvard.edu/~mdw/proj/citysense/maps/MD-Ground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31" y="2993116"/>
            <a:ext cx="4628369" cy="171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hQSERUUExIVFRUWFhgaGRgXGB0aHxohHBwgISolHiMdHiYiIiUlIBsgIC8hJCcpLC4sISA0NTQtNSY3MikBCQoKDgwOGg8PGDUlHyQ1NTU1NS81NSwqNTAsNS4sLCopKzQyLDUsLTU1NTUuLSksNDUtMCw1MjItLikyKTUtLP/AABEIAFAAzgMBIgACEQEDEQH/xAAcAAACAwADAQAAAAAAAAAAAAAABwQFBgIDCAH/xABFEAACAQIEAwQFCAYIBwAAAAABAgMEEQAFEiEGBzETIkFRFDJhcYEIF0JSVJGSoSM1crGy0TRDYnOCg7PBFTNVdKLT4f/EABoBAQADAQEBAAAAAAAAAAAAAAABAgQDBgX/xAAwEQABAwIDBQUJAQAAAAAAAAAAAQIRAwQSITFBUXGR8BRhgbHBFSIjM1KSodHhE//aAAwDAQACEQMRAD8AeOOitro4UMksixoOrOwUD3k7Y+1lWsUbySNpRFLMfIKLk/cMecmkq+J8yKBzFTR7gHdYkvYG17F2/nvYYAc55rZWDb06G/8Ait99rY0GWZvDUJrgmjlX6yMGHxsdj7DhfR/J7y0JpJqC1vW7QA/cFt+WNBy/5dw5UsyxO0hlcNqYAMFUWCm2xsSxvYet0wBoM0zqCmUNPNHErEKDIwUEnwFziWkgYAgggi4I3BvjB8yuDabNREr1qwtCzb3VrhrXBUuN+6LHw32ONdltPHS00UYf9HFGiBnYbgAAXPTfAFhgwm+W3H9RVZvVLVVI7FI5BGt1RBaVQLdLm3jv44biZjEVLCRCq9SGFh7zewwBIwY64KlXF0ZWHmpBH5Y7CcAGKPO+N6KkbRUVUUb/AFS12+IFyPiMQ+N+KxTZdU1EDo7xx93SwaxYhQTbyLX+GFFym5ZRZpHNWVskkl5WUKGsWawYszdT6wtYjob4Ac+T8d0NU+iCridz0UNZj7g1ifhi+wuMv5G0dPWwVULyARPr7JyHBIGxB2Is1m3v0wxsAfcGIWYZ1BBbtp4or9O0kVL+7URjtoswjmXVFIki/WRgw+8EjAEjBjhNOqDUzBQOpJAH3nHXNXxonaPIip11swC/eTbAHfgxCy/OYJ79jPFLbr2bq9vfpJxNwAYMV1TxHSxvokqYEf6rSorfcWviejggEG4O4I8cAcsGOLuACSbAC5J8MV1PxNSu+hKqBnvbSsqE39wa+ALPBgwYAwvOqtMeTVFur6E+DOL/AJYpvk75aqZbJLYapZ2ufGyAAD4EsficX3OPLTNk9SFFyirJt5IwJ/IE4zPydc7V6KWnuNcUpa3mrgb/AIgR93ngBt4MGDAHmrnXwHHQSpMkju1VLO7Bgtl3VtrD+2evlh1VvCseY5VDTSs6I0UBJS1+6qn6QI/LC9+Uv6lD+1P+6PDc4d/olP8A3MX8AwB5t5ecvoK/MamllklVIVkKlNOo6ZAu91I6HwGHfkPKumpKOppEeR46kEP2mkkd21xpUdOvvAwuOSP67rv2Jv8AWXD7wAjOQ+aPS1lVls2x1FlHk8fda37S2PuUYYfNniH0PK53Bs8i9knvk2uPctz7xha82aVsszqmzKId2QqzW8WTuuP8UZHxLeWOznXnHp9XQ0FOdWvRJcdCZrBb+Vku3ubAFlyq5erNkdQJO61cDZreqqbIfg4L+0EYxvDXFFdw3UPT1MBaF2uyE2Bttria1jcWv52ANiNvRmV5esEMcKCyRoqL7lFv9sfMzyqKojMc8SSoequAR+fj7RvgCj4Q5jUeZC0ElpALmJ+64+HQj2qTiBzY47OWUeqOxnlOiO+4Xa5YjxsOg8yMKDmnwgMlraeoonZFcl0F7mNkIuAfFSGGxv4g3GLf5QlUZUy6W1leGRgPIt2Z/cR+eAJXCPJFq+IVmZVM3aTgOFUjVY9C7MDuRvpA2Ft/AVXGXBVRw7LFWUNQ5iLBTq6g9dLgWV1YA+At9xxoss5S18kMTpnk4V40ZQDLYAqCALTeGPtdyLrJl0TZzJItwdMiyOLjxs0pGALnmVnS1fDT1CiwlSBreRMqXHwNxjG8vuXEub0cMlbVyClh1RwRJa+zG5JIIG/dGxNgOgAvq+PuH/QeGHptfadkIhqta95lPS5t188WfIn9TQ/3k3+ocAKzmBwU+QVNPU0c8mlidJa2pWW1wdIAZWB6W8wcNDmdxVMmR+k05KNMsPeXYosgubHwP0b9d8UHyk/6LS/3z/wY32RZVHU5RTwTIHjkpYlZT5aB9xB3B8CBgBQcs+T1NmVF6TNUSa2dxpiK9zSbd/UpOo+t7iPPDR5a8BNlUU0bTdqHl1IdwAoUW7puA1y17ddvguM45W5jlLvU5XUu8Y3ZBs9h9ZfVksPZf2Y1/LPmc2aU88UqBamKMklOkgIIuB4EHqOm4I8gBi86zKq4jzN6OCUxUcRNyL2IU21sNtRY+qp2G3tOL6v+TfTdkexqZhLbYyaGQn2gKCB7jt7cLnlVwpPXTTpBXPSOiKTo13cXtvpdeh879cMn5nMx/wCu1H3zf+7AEfknxfULUzZXVsWaIP2ZY3KmM2ZLncjxHlY+HRzYWHA3J2Shr/TJK3t20ve8ZBYuOpYub+eGfgDhLEGUqwBUggg7gg+Bx534j4Ir8irfS6AO8G+llBfSp6pKBvb+10OxuDj0XgwAh1+UjMU0igQy2tcStpv+xov8NeNRyorc3nnmqK5StPKAVVwUKsNh2adQtut+ux3OGaIRe9hfztvjngBL/KQo3kWi0Iz2M99Kk22j8hhscPralgBFiIYv4Bifj7gDzhmDVXD2cS1PYmSCVpLHdVdJDqtqsQGU+B8uljhm8veaxzWoeMUrQokeoOX13OoC2ygDr5+GGDbBbAGG5z8PiqyqY278A7ZT+wO9/wCGrCv5BZM1TmDVMhLCliCqTv3mGlR8EDe7bF7x/wA5O3WfL6OlkaWQyQMzAEnco2hVJJJF7E2t5Y3PKbg9svy9UlUCaRjJIOtibALf2KAPffAGh4lrZYaSeSCNpZljYxoouS1ttvGx3I8gcJTLvlC1cA7Oro1kkXYnUYW/xKVYX9wGHHxJxL6KYVELTSTOVRVZVuQL9WIHuHjjH/PLTkuJKWRXjBIVytyQQCu/Q9T8MRJop2tWoksbIvPQsw4mrI5JIjDSptqsQiKTc6S3ru1vD2XsBhscyOXq5hQLBFZJILGG/TYW0n2EbX8wDipPPGAIrejyEksNOpbgC2/xuR8Md2Y85EgcJJSyBtKsQJEJXUL2a3Rh4qdxhKHTsNxph8jBcOc0q3JkFHXUbuse0ZY6GUeQNirqPC33+A0WTc3q+vqoFpMuYU/aDtTcvdTse+QqLa+q25JHXFj8+sP2WX8a4uKrmrClHDVdjKRK7oEutwU63N7YSgdY12xLdQ50Qs+TVKqpYkxbKCT/AM1PAY6eR8DJlEQZSp1y7MCD6588V3z6wfZZvxJ/PHfBzojdXZKKoZYxdyCpCgm1z5YShK2FwmrPIqflF0rvTUoRGYiZ/VUn6HsxocyzOqpchhekid6gQQBQE1FdluSvU2AItbqRit+fWD7LN+JP54Pn1g+yzfiT+eEk+z7n6DNJ8ouVYyklAPSLW2cqt/ahUsP2b7+YxN5DcHVMUk9ZURtEJV0IrDSzXbUW0kXA2AHnjXVXNWBKKKr7GUiSRowlwCCvW5va2OnLecNNIjPJG8SAhRch2dj4Kq77Dqem488JQ59jrxOEwPFXB1bkuYHMMvQyQMWJUKW0Bt2RwNyniGHTboRcz0+UczqFTLi0x2AEtxf3CPUd/D88arNeckUEhQ0lRb6JcdnqHmAwBtjlUc3kWGOcUk7RPcFwRZWBI0k9L2AI8wRhKE9ir5Lh14Fxy5zqtqaUyV9OYJO0bSLadSHcd0nULX077mwONVhX/PtD9ll/EuNtwlxOlfTiZEZBqZSrWuCPd7xhJWra1qTcT2whdYMGDEmYMGDBgAwYMGADBgwYAhUeSwRMzxQRRsxJZkRVLEm5uQLnfffE3BgwAtedlOjQwapljIZyoZWOrYbXUG3xxh4K9KSmjqZI1qKyp1FDMNaxRqdAYg+sxINifL2b7jnbLGsEGuMuxZ9He0qNhckDc+wXHt8sLuhpUngjerd4YacFAwS5lDszBYwdiQS9z0At8aLqekskm2bi0lfXJNuvUHKDiJq2RYZoYu0dgsUsUaxujk2W+mwZb2BBFwNwbjHKTLssX9HJV1DS/SmjjVog3jsTrYX+kOvXHXPntPTIUoYyxkDapqhFMiAi2lLbLb1tY3uR5YoaCWNX1SRmRR9DVpBPtI3t7t/aMDe2mq5tlqbk6y4E/M+EqmBDIYmaHwmQakYHowI8D4Xti3zf9S0X/cVH78S8tmFQmuhX0eaMhZYHnvDJG9x/WG1r90qfrAjHzirLJKfKaSOVCjion2JvsdxYjqCPHA5LVVzmNdrPjouzPmYbG95Vywa5I5eyvLZAJJGGvV0HZ6Sr2YDqynfxxD4W4TpamB2NSRIsZ1KUZVjcuAneFw2rpptffbpjbxcOvR07LBPDHDHVSNJP60giXSNN0Um99QbpawwK3dwxzVpbeRis75fTg1E6i0aOCQwCyFSd3EaX0oDcgG3d92J2bcD01HTO8za5uycInaBNR1kLKu+66dP6MXPXGppoUashrmplXtpnEc4mCIyWujFbgmRx3LdCRcjGc4zopqqGJys61DPO8lMzHs4xFszrrPdFtPjpuTbA4MuKj3Na50Jt/Wvdrl4FTWRFsmo1HVqyUC/tGOlc3o6RiaaOWSeMMEndl0aztqEenYDcrvfoTiRm8DR5NSh1KsKqU2YEHdbjY+Y3xJyTNsuAuFnV3sWpjHFKjMB/VtICV67ePhvgaJ91VhVSV047eo3mfzha42SoM8gYh01apAbjqh3G4P0T+7HXluby0bvHIhZCCJKeXUFa+41LcEEGzAix2xs8vzOOKFhBm80am9opUCadXkQGJ3uP0YFjvawsZNNW0yLHG0yuQh0PJTpMh0k30SSgMm+7K4YIW27u+BH++WFWZcFT0y6zMnUZUtdEZqOm7OSO/bQo1xa1w8YY6vMFRe1h54Z/Jb9Xf50n7lwts5gRNNTBJTxuj6m7OaSRu062W62t43Bsd99rYZnJp9WXk+c8p29unBDLfqq23dKa6/3uN3gwYMXPOhgwYMAGDBgwAYMGDABgwYMALDne4C0ZZdSiViV6XAAuPiNsY2Snqa9TJVvUJEnfS1OzxBD4JoIAsLAD8xbDd414JTMUjV5GjMbEgqAb3FtwcZiDkuEKlK+dCpuukAWPmLHY+0YqqH27W6osotarock7J5FGeAaYDtVgmII1L2k8Yita9+7eYi2+gLq8PbiBQZdTyx9qconkcHcQyFUf+1oPfVT7ARe4vtbGsfkuDJ2pr5zJcHWQC1x46r3/ADxYLy4nCsv/ABWqs3Umxb3aidQHsBtiILrdsj5k/cgvMx4GmdO3aCaN3B008VOSFsAANWogL0N27x32xz4sy+WDKKKOcFXWabuk3Kg7gbE228PDG2puUrxljHmdUhfdiptqPmbNufbiXX8q45aOKmNRJeOR37QgEsXve4/+4QW7dTxNl8oi7l3L1vERT1LRsGRirKQQVNiCOh+GG9wTEJYqSZgacU4cGQSqyzNKbFZBqDKxcq+lhv08sfY+RMQIPpcmxHRFH++NbnfCDVERi9JZVKlTdQ+pSE9a53cMmoP1F7YmCbu+o1Ya1eK58PEy1JljSRSajMVpo5bJXxgRtIe8si7EaV3Gney2xWZvzJEPZxiaOtUwprIjUKHEuo7FemjugeFgeuNxlPB0kU/bSVjzyaQoaRBdV3uEsbLq2ubX2xSZ7yeSpmaU1ct2tfUqsdhbrt4AeGEGanWoK/4qynDbykyHHOcLVZbDMqaA9ZObb3PXdrk7kWvY28sLwHD7qOVET0UVJ28g7ORpNdhuW67eXxxT/MRF9rk/Av8APCDdb39vTarZ2rv0Ff8A8SEzWmAAYC7gbhumsjxvtqt169cWdTCUQFnZWjdTYNs5IFiD016bMrnZ09qnG9+YiL7XJ+Bf54mxcnwF0emSMmgppaNSNJN/PwY6h5Hp1N4gl1/b5YXfhRbVkiR3W2gTRMQSt4yQTsB1AuLj6Ub3G674aHJb9Xf50n7lxEqOSkTqoNTJqXbVoXvDwvv1H1utrA9Ma/hHhdKCnECOzjUzFmsLk+we4YlEMV5dUalHCxZWT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40" y="4688454"/>
            <a:ext cx="1962150" cy="762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9592" y="5517232"/>
            <a:ext cx="74895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Again, no support for mobile phones!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633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88237" y="295272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Related Work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72252" y="980728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Smartphone Programming Testbeds</a:t>
            </a:r>
          </a:p>
          <a:p>
            <a:pPr lvl="1"/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e.g., Nokia RDA (only windows and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symbian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real), Samsung’s Remote Test Lab (simulated),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PerfectoMobile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(commercial, real), Keynote's Device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Anyware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(commercial, real)</a:t>
            </a:r>
          </a:p>
        </p:txBody>
      </p:sp>
      <p:pic>
        <p:nvPicPr>
          <p:cNvPr id="2054" name="Picture 6" descr="http://tinyhippos.files.wordpress.com/2010/07/perfecto-mobile-dan-silivestrutinyhippos-com-chromium_0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1"/>
          <a:stretch/>
        </p:blipFill>
        <p:spPr bwMode="auto">
          <a:xfrm>
            <a:off x="4512630" y="3156397"/>
            <a:ext cx="3884909" cy="21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6886" y="2417312"/>
            <a:ext cx="1800200" cy="949278"/>
          </a:xfrm>
          <a:prstGeom prst="rect">
            <a:avLst/>
          </a:prstGeom>
        </p:spPr>
      </p:pic>
      <p:pic>
        <p:nvPicPr>
          <p:cNvPr id="2056" name="Picture 8" descr="http://developer.nokia.com/pics/RDA_devic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3628909" cy="264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9552" y="5589240"/>
            <a:ext cx="8398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insights into how these are developed!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270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Related Work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3568" y="1052736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People-centric </a:t>
            </a:r>
            <a:r>
              <a:rPr lang="en-US" sz="2800" b="1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Testbeds</a:t>
            </a:r>
            <a:endParaRPr lang="en-US" sz="2800" b="1" i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</a:t>
            </a:r>
            <a:r>
              <a:rPr lang="en-US" sz="23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en-US" sz="2300" b="1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PhoneLab</a:t>
            </a:r>
            <a:r>
              <a:rPr lang="en-US" sz="23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(University of Buffalo): allows data collection from real users after </a:t>
            </a:r>
            <a:r>
              <a:rPr lang="en-US" sz="23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tasks</a:t>
            </a:r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undergo an Institutional Review Board evaluation.</a:t>
            </a:r>
          </a:p>
          <a:p>
            <a:pPr lvl="1"/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e.g. </a:t>
            </a:r>
            <a:r>
              <a:rPr lang="en-US" sz="23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Carat project</a:t>
            </a:r>
            <a:r>
              <a:rPr lang="en-US" sz="23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(UC Berkeley): 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Collaborative energy diagnostics using the crowd</a:t>
            </a:r>
            <a:endParaRPr lang="en-US" sz="2300" i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028" name="Picture 4" descr="http://participate.phone-lab.org/static/img/smartphone_gro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81" y="3501008"/>
            <a:ext cx="3544719" cy="209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hone-lab.org/static/img/phonelab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577779" cy="74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at Actions on i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87354"/>
            <a:ext cx="1467924" cy="22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at Device Info on i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42" y="3387354"/>
            <a:ext cx="1467924" cy="22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583" l="972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9904" y="3429000"/>
            <a:ext cx="864096" cy="864096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9552" y="5589240"/>
            <a:ext cx="8425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fine-grain control over remote devices!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468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4744"/>
            <a:ext cx="8191822" cy="5052219"/>
          </a:xfrm>
        </p:spPr>
        <p:txBody>
          <a:bodyPr>
            <a:normAutofit lnSpcReduction="10000"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Work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SmartLab Architecture &amp; Experiments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Power and Connectivity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Android Debug Bridge (ADB)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Device Server (DS)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User Interface (UI)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Security Issues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Experiences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using SmartLab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 and Future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3BCE-D3D3-4697-A814-13814D26381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Presentation Outline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err="1" smtClean="0">
                <a:solidFill>
                  <a:schemeClr val="tx1"/>
                </a:solidFill>
              </a:rPr>
              <a:t>SmartLab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Architecture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8" y="2248069"/>
            <a:ext cx="7704856" cy="39172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S  M  A  R  T  L  A  B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5823" y="3850686"/>
            <a:ext cx="5408216" cy="122009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Device Server (DS) Layer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8529" y="2536101"/>
            <a:ext cx="5405510" cy="9375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User Interface (UI) </a:t>
            </a:r>
            <a:r>
              <a:rPr lang="en-GB" b="1" dirty="0" smtClean="0">
                <a:solidFill>
                  <a:schemeClr val="tx1"/>
                </a:solidFill>
              </a:rPr>
              <a:t>Layer (Web Server)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5823" y="5416421"/>
            <a:ext cx="7260345" cy="61294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Hardware </a:t>
            </a:r>
            <a:r>
              <a:rPr lang="en-GB" b="1" dirty="0">
                <a:solidFill>
                  <a:schemeClr val="tx1"/>
                </a:solidFill>
              </a:rPr>
              <a:t>Layer         </a:t>
            </a:r>
            <a:r>
              <a:rPr lang="en-GB" b="1" dirty="0" smtClean="0">
                <a:solidFill>
                  <a:schemeClr val="tx1"/>
                </a:solidFill>
              </a:rPr>
              <a:t> /          </a:t>
            </a:r>
            <a:r>
              <a:rPr lang="en-GB" b="1" dirty="0" err="1" smtClean="0">
                <a:solidFill>
                  <a:schemeClr val="tx1"/>
                </a:solidFill>
              </a:rPr>
              <a:t>SmartPhones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28080" y="4667538"/>
            <a:ext cx="4963705" cy="28803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Android Debug Bridge (ADB)</a:t>
            </a:r>
            <a:endParaRPr lang="el-GR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28079" y="2900670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RFM</a:t>
            </a:r>
            <a:endParaRPr lang="el-GR" sz="1400" b="1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17400" y="3466915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40097" y="3466915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65014" y="3573016"/>
            <a:ext cx="2889578" cy="115213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ATP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33168" y="2900670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RCT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46164" y="2900670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RDT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53472" y="2900670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RS</a:t>
            </a:r>
            <a:endParaRPr lang="el-GR" sz="1400" b="1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17400" y="5070782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140097" y="5070782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05823" y="5176883"/>
            <a:ext cx="5408216" cy="115213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JDWP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2636" y="2536101"/>
            <a:ext cx="1333533" cy="253468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Data Layer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Can 23"/>
          <p:cNvSpPr/>
          <p:nvPr/>
        </p:nvSpPr>
        <p:spPr>
          <a:xfrm>
            <a:off x="6980806" y="2852936"/>
            <a:ext cx="1011925" cy="691277"/>
          </a:xfrm>
          <a:prstGeom prst="can">
            <a:avLst>
              <a:gd name="adj" fmla="val 1463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err="1" smtClean="0"/>
              <a:t>SmartLab</a:t>
            </a:r>
            <a:r>
              <a:rPr lang="en-GB" sz="1600" b="1" dirty="0" smtClean="0"/>
              <a:t> DB</a:t>
            </a:r>
            <a:endParaRPr lang="el-GR" sz="16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6980806" y="3918654"/>
            <a:ext cx="1037192" cy="97930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File </a:t>
            </a:r>
          </a:p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System</a:t>
            </a:r>
            <a:endParaRPr lang="el-GR" sz="1600" b="1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314040" y="2951015"/>
            <a:ext cx="51859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754166" y="5070782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214780" y="5070782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832636" y="5176883"/>
            <a:ext cx="1333533" cy="115213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SSHFS</a:t>
            </a:r>
            <a:endParaRPr lang="el-GR" sz="1400" b="1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314040" y="3066228"/>
            <a:ext cx="51859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314040" y="4379506"/>
            <a:ext cx="51859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314040" y="4494718"/>
            <a:ext cx="51859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5400000">
            <a:off x="6112487" y="2885824"/>
            <a:ext cx="921702" cy="222255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tIns="0"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  S HF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 rot="5400000">
            <a:off x="5968471" y="4354787"/>
            <a:ext cx="1209734" cy="222255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tIns="0"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  S HF</a:t>
            </a:r>
          </a:p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158561" y="2904519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RM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3568" y="1722904"/>
            <a:ext cx="7704856" cy="3523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F  I  R  E  W  A  L  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59295" y="980728"/>
            <a:ext cx="1703959" cy="3523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WWW User</a:t>
            </a:r>
            <a:endParaRPr lang="en-GB" sz="1400" b="1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823968" y="1356206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946665" y="1356206"/>
            <a:ext cx="0" cy="34563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943913" y="1479205"/>
            <a:ext cx="2889578" cy="115213"/>
          </a:xfrm>
          <a:prstGeom prst="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HTTPS / WSS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128079" y="4206686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RFM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133168" y="4206686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RCT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146164" y="4206686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RDT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153472" y="4206686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RS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158561" y="4210536"/>
            <a:ext cx="933223" cy="3786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sz="1400" b="1" smtClean="0">
                <a:solidFill>
                  <a:schemeClr val="tx1"/>
                </a:solidFill>
              </a:rPr>
              <a:t>RM</a:t>
            </a:r>
            <a:endParaRPr lang="el-GR" sz="14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94140" y="5364090"/>
            <a:ext cx="8110307" cy="71760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494140" y="956525"/>
            <a:ext cx="8182316" cy="120793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87488" y="2395721"/>
            <a:ext cx="7541931" cy="1229626"/>
            <a:chOff x="787488" y="2395721"/>
            <a:chExt cx="7541931" cy="1229626"/>
          </a:xfrm>
        </p:grpSpPr>
        <p:sp>
          <p:nvSpPr>
            <p:cNvPr id="48" name="Rounded Rectangle 47"/>
            <p:cNvSpPr/>
            <p:nvPr/>
          </p:nvSpPr>
          <p:spPr>
            <a:xfrm>
              <a:off x="787488" y="2419411"/>
              <a:ext cx="5584711" cy="115360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686001" y="2395721"/>
              <a:ext cx="1643418" cy="122962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20540" y="3726031"/>
            <a:ext cx="7505066" cy="1450851"/>
            <a:chOff x="820540" y="3726031"/>
            <a:chExt cx="7505066" cy="1450851"/>
          </a:xfrm>
        </p:grpSpPr>
        <p:sp>
          <p:nvSpPr>
            <p:cNvPr id="2" name="Rounded Rectangle 1"/>
            <p:cNvSpPr/>
            <p:nvPr/>
          </p:nvSpPr>
          <p:spPr>
            <a:xfrm>
              <a:off x="820540" y="3726031"/>
              <a:ext cx="5641670" cy="145085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6682188" y="3731867"/>
              <a:ext cx="1643418" cy="122962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4744"/>
            <a:ext cx="8191822" cy="5052219"/>
          </a:xfrm>
        </p:spPr>
        <p:txBody>
          <a:bodyPr>
            <a:normAutofit lnSpcReduction="10000"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Work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SmartLab Architecture &amp; Experiments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and Connectivity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Android Debug Bridge (ADB)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Device Server (DS)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User Interface (UI)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Security Issues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Experiences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using SmartLab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 and Future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3BCE-D3D3-4697-A814-13814D26381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Presentation Outline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852936"/>
            <a:ext cx="1901957" cy="106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Power and Connectivity Issues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611560" y="1124744"/>
            <a:ext cx="7886700" cy="4964976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Cabling Issues</a:t>
            </a:r>
          </a:p>
          <a:p>
            <a:pPr lvl="1"/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Smartphones connect in a cascading manner (i.e., “daisy chaining) to USB 2.0 hubs (7 ports). Hubs connect to Device Servers.</a:t>
            </a:r>
          </a:p>
          <a:p>
            <a:pPr lvl="1"/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This overcomes the limited number of physical USB ports on the Device Server.</a:t>
            </a:r>
          </a:p>
          <a:p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Power-Boosting</a:t>
            </a:r>
          </a:p>
          <a:p>
            <a:pPr lvl="1">
              <a:buClr>
                <a:srgbClr val="FF0000"/>
              </a:buClr>
              <a:buFont typeface="Lucida Grande"/>
              <a:buChar char="x"/>
            </a:pP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6 x Devices + 1 x for the next hub</a:t>
            </a:r>
          </a:p>
          <a:p>
            <a:pPr lvl="1">
              <a:buClr>
                <a:schemeClr val="accent6"/>
              </a:buClr>
              <a:buFont typeface="Wingdings" charset="2"/>
              <a:buChar char="ü"/>
            </a:pP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 x Y-shaped USB cables (i.e., 2x500mA</a:t>
            </a:r>
            <a:r>
              <a:rPr lang="en-US" sz="20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>
              <a:buFont typeface="Arial"/>
              <a:buChar char="•"/>
            </a:pP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Power Profiling</a:t>
            </a:r>
          </a:p>
          <a:p>
            <a:pPr lvl="1">
              <a:buFont typeface="Arial"/>
              <a:buChar char="•"/>
            </a:pP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 use a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Plogg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smart meter +USB Voltage/Ampere meter to offer on-site runtime power measurements.</a:t>
            </a:r>
          </a:p>
        </p:txBody>
      </p:sp>
      <p:pic>
        <p:nvPicPr>
          <p:cNvPr id="2" name="Picture 1" descr="plogg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933056"/>
            <a:ext cx="1584176" cy="103741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5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4744"/>
            <a:ext cx="8191822" cy="5052219"/>
          </a:xfrm>
        </p:spPr>
        <p:txBody>
          <a:bodyPr>
            <a:normAutofit lnSpcReduction="10000"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Work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SmartLab Architecture &amp; Experiments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and Connectivity</a:t>
            </a:r>
          </a:p>
          <a:p>
            <a:pPr lvl="1"/>
            <a:r>
              <a:rPr lang="en-US" sz="3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 Debug Bridge (ADB)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Device Server (DS)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User Interface (UI)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Security Issues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Experiences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using SmartLab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 and Future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3BCE-D3D3-4697-A814-13814D26381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Presentation Outline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Android Debug Bridge (ADB)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395536" y="1268760"/>
            <a:ext cx="4560458" cy="4964976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Android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bundled a variety of development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tools (SDK tools + Platform tools)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</a:p>
          <a:p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re-package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our functionality around these tools to easily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keep up with updates.</a:t>
            </a:r>
          </a:p>
          <a:p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 particularly exploit the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Android Debug Bridge (ADB) 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detailed next.</a:t>
            </a:r>
          </a:p>
          <a:p>
            <a:endParaRPr lang="en-US" sz="2000" i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2010" y="1499220"/>
            <a:ext cx="3910470" cy="387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59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The Smartphone Revolution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67544" y="908720"/>
            <a:ext cx="822960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i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October 2011:</a:t>
            </a:r>
            <a:r>
              <a:rPr lang="en-US" sz="2400" i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The Economist. "Beyond the PC"</a:t>
            </a:r>
          </a:p>
          <a:p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en-US" sz="2400" b="1" i="1" kern="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en-US" sz="2400" b="1" i="1" kern="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en-US" sz="2400" b="1" i="1" kern="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en-US" sz="2000" b="1" i="1" kern="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February 2012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:</a:t>
            </a: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Canalys</a:t>
            </a:r>
            <a:r>
              <a:rPr lang="en-U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validated Economist's forecast, initiating the Post-PC era.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April 2013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: IDC reports another important development</a:t>
            </a:r>
            <a:endParaRPr lang="en-US" sz="2400" kern="0" dirty="0" smtClean="0">
              <a:solidFill>
                <a:srgbClr val="000000"/>
              </a:solidFill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lvl="1"/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Smartphone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sales exceed the sale of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Feature phones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for the</a:t>
            </a:r>
            <a:r>
              <a:rPr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first time in history due to increased sales in developing regions.</a:t>
            </a:r>
          </a:p>
          <a:p>
            <a:pPr lvl="1"/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51.6% (216M) Smartphones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v</a:t>
            </a:r>
            <a:r>
              <a:rPr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s.</a:t>
            </a:r>
          </a:p>
          <a:p>
            <a:pPr lvl="1">
              <a:buNone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	48.4% </a:t>
            </a:r>
            <a:r>
              <a:rPr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(186M) Feature Phones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8964488" y="3645024"/>
            <a:ext cx="6264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412875"/>
            <a:ext cx="80645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7" y="908720"/>
            <a:ext cx="115212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5652120" y="1916832"/>
            <a:ext cx="998984" cy="1512516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7903404" y="2176536"/>
            <a:ext cx="204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Sales (Millions)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31840" y="328498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Year </a:t>
            </a:r>
            <a:endParaRPr lang="en-US" b="1" dirty="0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5445224"/>
            <a:ext cx="134414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861048"/>
            <a:ext cx="140335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5445224"/>
            <a:ext cx="971178" cy="32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5805264"/>
            <a:ext cx="10801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292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492896"/>
            <a:ext cx="1971789" cy="365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8627" y="2348880"/>
            <a:ext cx="3085421" cy="381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Android Debug Bridge (ADB)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683568" y="908720"/>
            <a:ext cx="7886700" cy="4964976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ADB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handles the bulk of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communication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between the connected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smartphones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and the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server (coined the Device Server)</a:t>
            </a:r>
            <a:r>
              <a:rPr lang="en-US" sz="28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endParaRPr lang="en-US" sz="1200" i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87624" y="5733256"/>
            <a:ext cx="648072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04048" y="206084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Smartphone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19888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Device Server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28724" y="3701792"/>
            <a:ext cx="1202040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4744"/>
            <a:ext cx="8191822" cy="5052219"/>
          </a:xfrm>
        </p:spPr>
        <p:txBody>
          <a:bodyPr>
            <a:normAutofit lnSpcReduction="10000"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Work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SmartLab Architecture &amp; Experiments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and Connectivity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 Debug Bridge (ADB)</a:t>
            </a:r>
          </a:p>
          <a:p>
            <a:pPr lvl="1"/>
            <a:r>
              <a:rPr lang="en-US" sz="3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Server (DS)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User Interface (UI)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Security Issues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Experiences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using SmartLab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 and Future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3BCE-D3D3-4697-A814-13814D26381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Presentation Outline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51878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Device Server (DS)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3990543"/>
            <a:ext cx="87129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ARD-Local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dirty="0"/>
              <a:t>Android Real Device (ARD) mounted locally to the Device Server (DS) through </a:t>
            </a:r>
            <a:r>
              <a:rPr lang="en-US" sz="2400" dirty="0" smtClean="0"/>
              <a:t>USB.</a:t>
            </a:r>
            <a:endParaRPr lang="en-US" sz="2400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ARD</a:t>
            </a:r>
            <a:r>
              <a:rPr lang="en-US" sz="2400" b="1" dirty="0">
                <a:solidFill>
                  <a:srgbClr val="FF0000"/>
                </a:solidFill>
              </a:rPr>
              <a:t>-Remote: </a:t>
            </a:r>
            <a:r>
              <a:rPr lang="en-US" sz="2400" dirty="0"/>
              <a:t>ARD mounted through a USB port on a gateway PC to DS through a wired </a:t>
            </a:r>
            <a:r>
              <a:rPr lang="en-US" sz="2400" dirty="0" smtClean="0"/>
              <a:t>network.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ARD</a:t>
            </a:r>
            <a:r>
              <a:rPr lang="en-US" sz="2400" b="1" dirty="0">
                <a:solidFill>
                  <a:srgbClr val="FF0000"/>
                </a:solidFill>
              </a:rPr>
              <a:t>-</a:t>
            </a:r>
            <a:r>
              <a:rPr lang="en-US" sz="2400" b="1" dirty="0" err="1">
                <a:solidFill>
                  <a:srgbClr val="FF0000"/>
                </a:solidFill>
              </a:rPr>
              <a:t>WiFi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dirty="0"/>
              <a:t>ARD connected to DS through a </a:t>
            </a:r>
            <a:r>
              <a:rPr lang="en-US" sz="2400" dirty="0" err="1"/>
              <a:t>WiFi</a:t>
            </a:r>
            <a:r>
              <a:rPr lang="en-US" sz="2400" dirty="0"/>
              <a:t> </a:t>
            </a:r>
            <a:r>
              <a:rPr lang="en-US" sz="2400" dirty="0" smtClean="0"/>
              <a:t>AP.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AVD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dirty="0"/>
              <a:t>Android Virtual Device running on DS. </a:t>
            </a:r>
          </a:p>
          <a:p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640495" y="1284097"/>
            <a:ext cx="3881233" cy="2558850"/>
            <a:chOff x="640495" y="1284097"/>
            <a:chExt cx="3881233" cy="2558850"/>
          </a:xfrm>
        </p:grpSpPr>
        <p:sp>
          <p:nvSpPr>
            <p:cNvPr id="14" name="Rectangle 13"/>
            <p:cNvSpPr/>
            <p:nvPr/>
          </p:nvSpPr>
          <p:spPr>
            <a:xfrm>
              <a:off x="640495" y="1612779"/>
              <a:ext cx="1898394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l-G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0495" y="1284097"/>
              <a:ext cx="189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ARD-Local</a:t>
              </a:r>
              <a:endParaRPr lang="el-GR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23334" y="1612779"/>
              <a:ext cx="1898394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l-G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23334" y="1284097"/>
              <a:ext cx="189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ARD-Remote</a:t>
              </a:r>
              <a:endParaRPr lang="el-GR" b="1" dirty="0"/>
            </a:p>
          </p:txBody>
        </p:sp>
        <p:sp>
          <p:nvSpPr>
            <p:cNvPr id="20" name="Cube 19"/>
            <p:cNvSpPr/>
            <p:nvPr/>
          </p:nvSpPr>
          <p:spPr>
            <a:xfrm flipH="1">
              <a:off x="801831" y="2404867"/>
              <a:ext cx="475103" cy="649208"/>
            </a:xfrm>
            <a:prstGeom prst="cube">
              <a:avLst>
                <a:gd name="adj" fmla="val 1742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3854" y="3002417"/>
              <a:ext cx="926336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400" b="1" dirty="0" err="1" smtClean="0"/>
                <a:t>Datacenter</a:t>
              </a:r>
              <a:endParaRPr lang="el-GR" sz="1400" b="1" dirty="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2782051" y="2404867"/>
              <a:ext cx="475103" cy="649208"/>
            </a:xfrm>
            <a:prstGeom prst="cube">
              <a:avLst>
                <a:gd name="adj" fmla="val 1742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25" name="Picture 5" descr="http://www.theproductsite.com/blog/wp-content/uploads/1377498_smart_phone_icon-copy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46" t="22240" r="27823"/>
            <a:stretch/>
          </p:blipFill>
          <p:spPr bwMode="auto">
            <a:xfrm>
              <a:off x="2150783" y="2811618"/>
              <a:ext cx="284367" cy="457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125" y="1923383"/>
              <a:ext cx="714219" cy="134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7" name="Curved Connector 26"/>
            <p:cNvCxnSpPr>
              <a:stCxn id="20" idx="0"/>
              <a:endCxn id="26" idx="1"/>
            </p:cNvCxnSpPr>
            <p:nvPr/>
          </p:nvCxnSpPr>
          <p:spPr>
            <a:xfrm rot="5400000" flipH="1" flipV="1">
              <a:off x="946849" y="2041593"/>
              <a:ext cx="414412" cy="312137"/>
            </a:xfrm>
            <a:prstGeom prst="curvedConnector2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6200000" flipH="1">
              <a:off x="1634060" y="2132128"/>
              <a:ext cx="725370" cy="592443"/>
            </a:xfrm>
            <a:prstGeom prst="curvedConnector3">
              <a:avLst>
                <a:gd name="adj1" fmla="val 11582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377476" y="1643259"/>
              <a:ext cx="639868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200" b="1" dirty="0" smtClean="0"/>
                <a:t>USB Hub</a:t>
              </a:r>
              <a:endParaRPr lang="el-GR" sz="1200" b="1" dirty="0"/>
            </a:p>
          </p:txBody>
        </p:sp>
        <p:pic>
          <p:nvPicPr>
            <p:cNvPr id="37" name="Picture 5" descr="http://www.theproductsite.com/blog/wp-content/uploads/1377498_smart_phone_icon-copy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46" t="22240" r="27823"/>
            <a:stretch/>
          </p:blipFill>
          <p:spPr bwMode="auto">
            <a:xfrm>
              <a:off x="4125683" y="2791034"/>
              <a:ext cx="284367" cy="457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613" y="1749713"/>
              <a:ext cx="714219" cy="134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9" name="Curved Connector 38"/>
            <p:cNvCxnSpPr/>
            <p:nvPr/>
          </p:nvCxnSpPr>
          <p:spPr>
            <a:xfrm rot="5400000">
              <a:off x="3930394" y="2311375"/>
              <a:ext cx="898426" cy="60889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40"/>
            <p:cNvGrpSpPr/>
            <p:nvPr/>
          </p:nvGrpSpPr>
          <p:grpSpPr>
            <a:xfrm>
              <a:off x="2967864" y="1744095"/>
              <a:ext cx="524149" cy="444748"/>
              <a:chOff x="3957463" y="1353468"/>
              <a:chExt cx="617190" cy="576064"/>
            </a:xfrm>
          </p:grpSpPr>
          <p:sp>
            <p:nvSpPr>
              <p:cNvPr id="42" name="Trapezoid 41"/>
              <p:cNvSpPr/>
              <p:nvPr/>
            </p:nvSpPr>
            <p:spPr>
              <a:xfrm>
                <a:off x="3957463" y="1713508"/>
                <a:ext cx="617190" cy="216024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017699" y="1353468"/>
                <a:ext cx="500708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068619" y="1391572"/>
                <a:ext cx="407189" cy="2927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cxnSp>
          <p:nvCxnSpPr>
            <p:cNvPr id="45" name="Curved Connector 44"/>
            <p:cNvCxnSpPr>
              <a:stCxn id="43" idx="3"/>
              <a:endCxn id="38" idx="1"/>
            </p:cNvCxnSpPr>
            <p:nvPr/>
          </p:nvCxnSpPr>
          <p:spPr>
            <a:xfrm flipV="1">
              <a:off x="3444246" y="1816785"/>
              <a:ext cx="314367" cy="66294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urved Connector 45"/>
            <p:cNvCxnSpPr>
              <a:stCxn id="22" idx="0"/>
              <a:endCxn id="42" idx="1"/>
            </p:cNvCxnSpPr>
            <p:nvPr/>
          </p:nvCxnSpPr>
          <p:spPr>
            <a:xfrm rot="5400000" flipH="1" flipV="1">
              <a:off x="2834796" y="2248867"/>
              <a:ext cx="299413" cy="12588"/>
            </a:xfrm>
            <a:prstGeom prst="curvedConnector4">
              <a:avLst>
                <a:gd name="adj1" fmla="val 36074"/>
                <a:gd name="adj2" fmla="val -1425061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 rot="18506992">
              <a:off x="2538871" y="1827005"/>
              <a:ext cx="581698" cy="28777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100" b="1" dirty="0" smtClean="0"/>
                <a:t>1Gbps</a:t>
              </a:r>
              <a:endParaRPr lang="el-GR" sz="1100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569279" y="1917993"/>
              <a:ext cx="894576" cy="43088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100" b="1" dirty="0" smtClean="0"/>
                <a:t>USB2.0 480Mbps</a:t>
              </a:r>
              <a:endParaRPr lang="el-GR" sz="1100" b="1" dirty="0"/>
            </a:p>
          </p:txBody>
        </p:sp>
        <p:sp>
          <p:nvSpPr>
            <p:cNvPr id="50" name="Left Brace 49"/>
            <p:cNvSpPr/>
            <p:nvPr/>
          </p:nvSpPr>
          <p:spPr>
            <a:xfrm rot="16200000">
              <a:off x="2453403" y="1592237"/>
              <a:ext cx="252028" cy="3786834"/>
            </a:xfrm>
            <a:prstGeom prst="leftBrace">
              <a:avLst>
                <a:gd name="adj1" fmla="val 2345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632968" y="3565948"/>
              <a:ext cx="1898394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GB" b="1" dirty="0" smtClean="0"/>
                <a:t>wired</a:t>
              </a:r>
              <a:endParaRPr lang="el-GR" b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62263" y="1756795"/>
              <a:ext cx="345806" cy="22892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200" b="1" dirty="0" smtClean="0"/>
                <a:t>VM</a:t>
              </a:r>
              <a:endParaRPr lang="el-GR" sz="1200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66223" y="2996952"/>
              <a:ext cx="926336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400" b="1" dirty="0" err="1" smtClean="0"/>
                <a:t>Datacenter</a:t>
              </a:r>
              <a:endParaRPr lang="el-GR" sz="1400" b="1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50382" y="2081285"/>
              <a:ext cx="89457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100" b="1" dirty="0" smtClean="0"/>
                <a:t>USB2.0 480Mbps</a:t>
              </a:r>
              <a:endParaRPr lang="el-GR" sz="1100" b="1" dirty="0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931491" y="2644623"/>
              <a:ext cx="313268" cy="27449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 dirty="0" smtClean="0">
                  <a:solidFill>
                    <a:schemeClr val="tx1"/>
                  </a:solidFill>
                </a:rPr>
                <a:t>DS</a:t>
              </a:r>
              <a:endParaRPr lang="el-G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2902406" y="2650451"/>
              <a:ext cx="313268" cy="27449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 dirty="0" smtClean="0">
                  <a:solidFill>
                    <a:schemeClr val="tx1"/>
                  </a:solidFill>
                </a:rPr>
                <a:t>DS</a:t>
              </a:r>
              <a:endParaRPr lang="el-GR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2"/>
          <p:cNvGrpSpPr/>
          <p:nvPr/>
        </p:nvGrpSpPr>
        <p:grpSpPr>
          <a:xfrm>
            <a:off x="4603554" y="1284097"/>
            <a:ext cx="1919733" cy="2565918"/>
            <a:chOff x="4603554" y="1284097"/>
            <a:chExt cx="1919733" cy="2565918"/>
          </a:xfrm>
        </p:grpSpPr>
        <p:sp>
          <p:nvSpPr>
            <p:cNvPr id="18" name="Rectangle 17"/>
            <p:cNvSpPr/>
            <p:nvPr/>
          </p:nvSpPr>
          <p:spPr>
            <a:xfrm>
              <a:off x="4603554" y="1612779"/>
              <a:ext cx="1898394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l-G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03554" y="1284097"/>
              <a:ext cx="189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ARD-</a:t>
              </a:r>
              <a:r>
                <a:rPr lang="en-GB" b="1" dirty="0" err="1" smtClean="0"/>
                <a:t>WiFi</a:t>
              </a:r>
              <a:endParaRPr lang="el-GR" b="1" dirty="0"/>
            </a:p>
          </p:txBody>
        </p:sp>
        <p:sp>
          <p:nvSpPr>
            <p:cNvPr id="23" name="Cube 22"/>
            <p:cNvSpPr/>
            <p:nvPr/>
          </p:nvSpPr>
          <p:spPr>
            <a:xfrm flipH="1">
              <a:off x="4762272" y="2404867"/>
              <a:ext cx="475103" cy="649208"/>
            </a:xfrm>
            <a:prstGeom prst="cube">
              <a:avLst>
                <a:gd name="adj" fmla="val 1742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24" name="Picture 5" descr="http://www.theproductsite.com/blog/wp-content/uploads/1377498_smart_phone_icon-copy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75" t="6191" r="27885"/>
            <a:stretch/>
          </p:blipFill>
          <p:spPr bwMode="auto">
            <a:xfrm>
              <a:off x="6053286" y="2714517"/>
              <a:ext cx="290244" cy="554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29"/>
            <p:cNvGrpSpPr/>
            <p:nvPr/>
          </p:nvGrpSpPr>
          <p:grpSpPr>
            <a:xfrm>
              <a:off x="5234607" y="1720359"/>
              <a:ext cx="634980" cy="252460"/>
              <a:chOff x="5796136" y="1457226"/>
              <a:chExt cx="577254" cy="25246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5796136" y="1592632"/>
                <a:ext cx="577254" cy="11705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pic>
            <p:nvPicPr>
              <p:cNvPr id="32" name="Picture 5" descr="http://www.theproductsite.com/blog/wp-content/uploads/1377498_smart_phone_icon-copy1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75" t="6191" r="50805" b="73373"/>
              <a:stretch/>
            </p:blipFill>
            <p:spPr bwMode="auto">
              <a:xfrm>
                <a:off x="6219676" y="1457226"/>
                <a:ext cx="139904" cy="1280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33" name="Curved Connector 32"/>
            <p:cNvCxnSpPr>
              <a:stCxn id="31" idx="3"/>
            </p:cNvCxnSpPr>
            <p:nvPr/>
          </p:nvCxnSpPr>
          <p:spPr>
            <a:xfrm>
              <a:off x="5869586" y="1914292"/>
              <a:ext cx="394735" cy="946431"/>
            </a:xfrm>
            <a:prstGeom prst="curvedConnector2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/>
            <p:cNvCxnSpPr>
              <a:endCxn id="31" idx="1"/>
            </p:cNvCxnSpPr>
            <p:nvPr/>
          </p:nvCxnSpPr>
          <p:spPr>
            <a:xfrm rot="5400000" flipH="1" flipV="1">
              <a:off x="4831689" y="2001951"/>
              <a:ext cx="490577" cy="315260"/>
            </a:xfrm>
            <a:prstGeom prst="curvedConnector2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011549" y="1615852"/>
              <a:ext cx="828180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200" b="1" dirty="0" err="1" smtClean="0"/>
                <a:t>WiFi</a:t>
              </a:r>
              <a:r>
                <a:rPr lang="en-GB" sz="1200" b="1" dirty="0" smtClean="0"/>
                <a:t> AP</a:t>
              </a:r>
              <a:endParaRPr lang="el-GR" sz="12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 rot="18541247">
              <a:off x="4628498" y="1892802"/>
              <a:ext cx="581698" cy="28777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100" b="1" dirty="0" smtClean="0"/>
                <a:t>1Gbps</a:t>
              </a:r>
              <a:endParaRPr lang="el-GR" sz="1100" b="1" dirty="0"/>
            </a:p>
          </p:txBody>
        </p:sp>
        <p:sp>
          <p:nvSpPr>
            <p:cNvPr id="52" name="Left Brace 51"/>
            <p:cNvSpPr/>
            <p:nvPr/>
          </p:nvSpPr>
          <p:spPr>
            <a:xfrm rot="16200000">
              <a:off x="5486477" y="2536207"/>
              <a:ext cx="205333" cy="1868287"/>
            </a:xfrm>
            <a:prstGeom prst="leftBrace">
              <a:avLst>
                <a:gd name="adj1" fmla="val 2345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22273" y="3573016"/>
              <a:ext cx="1898394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GB" b="1" dirty="0" smtClean="0"/>
                <a:t>wireless</a:t>
              </a:r>
              <a:endParaRPr lang="el-GR" b="1" dirty="0"/>
            </a:p>
          </p:txBody>
        </p:sp>
        <p:sp>
          <p:nvSpPr>
            <p:cNvPr id="55" name="TextBox 54"/>
            <p:cNvSpPr txBox="1"/>
            <p:nvPr/>
          </p:nvSpPr>
          <p:spPr>
            <a:xfrm rot="3887335">
              <a:off x="5774999" y="2183383"/>
              <a:ext cx="581698" cy="28777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100" b="1" dirty="0" smtClean="0"/>
                <a:t>300Mbps</a:t>
              </a:r>
              <a:endParaRPr lang="el-GR" sz="1100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646443" y="2996952"/>
              <a:ext cx="926336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400" b="1" dirty="0" err="1" smtClean="0"/>
                <a:t>Datacenter</a:t>
              </a:r>
              <a:endParaRPr lang="el-GR" sz="1400" b="1" dirty="0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4882626" y="2650451"/>
              <a:ext cx="313268" cy="27449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 dirty="0" smtClean="0">
                  <a:solidFill>
                    <a:schemeClr val="tx1"/>
                  </a:solidFill>
                </a:rPr>
                <a:t>DS</a:t>
              </a:r>
              <a:endParaRPr lang="el-GR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3"/>
          <p:cNvGrpSpPr/>
          <p:nvPr/>
        </p:nvGrpSpPr>
        <p:grpSpPr>
          <a:xfrm>
            <a:off x="6602493" y="1268760"/>
            <a:ext cx="1901012" cy="2575123"/>
            <a:chOff x="6602493" y="1268760"/>
            <a:chExt cx="1901012" cy="2575123"/>
          </a:xfrm>
        </p:grpSpPr>
        <p:sp>
          <p:nvSpPr>
            <p:cNvPr id="11" name="Rectangle 10"/>
            <p:cNvSpPr/>
            <p:nvPr/>
          </p:nvSpPr>
          <p:spPr>
            <a:xfrm>
              <a:off x="6602493" y="1597442"/>
              <a:ext cx="1898394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l-G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2493" y="1268760"/>
              <a:ext cx="18983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AVD</a:t>
              </a:r>
              <a:endParaRPr lang="el-GR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92083" y="2956043"/>
              <a:ext cx="639868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200" b="1" dirty="0" smtClean="0"/>
                <a:t>Emulator</a:t>
              </a:r>
              <a:endParaRPr lang="el-GR" sz="1200" b="1" dirty="0"/>
            </a:p>
          </p:txBody>
        </p:sp>
        <p:sp>
          <p:nvSpPr>
            <p:cNvPr id="56" name="Cube 55"/>
            <p:cNvSpPr/>
            <p:nvPr/>
          </p:nvSpPr>
          <p:spPr>
            <a:xfrm flipH="1">
              <a:off x="6760911" y="2388394"/>
              <a:ext cx="475103" cy="649208"/>
            </a:xfrm>
            <a:prstGeom prst="cube">
              <a:avLst>
                <a:gd name="adj" fmla="val 1742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7092044" y="2272902"/>
              <a:ext cx="352503" cy="224522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099902" y="2652204"/>
              <a:ext cx="344644" cy="242346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9" descr="http://www.akeric.com/blog/wp-content/uploads/2009/11/emulatorScree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547" y="2269765"/>
              <a:ext cx="967755" cy="624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" descr="http://www.theproductsite.com/blog/wp-content/uploads/1377498_smart_phone_icon-copy1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46" t="22240" r="27823"/>
            <a:stretch/>
          </p:blipFill>
          <p:spPr bwMode="auto">
            <a:xfrm>
              <a:off x="6957189" y="2477791"/>
              <a:ext cx="132659" cy="213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6626664" y="2989845"/>
              <a:ext cx="926336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GB" sz="1400" b="1" dirty="0" err="1" smtClean="0"/>
                <a:t>Datacenter</a:t>
              </a:r>
              <a:endParaRPr lang="el-GR" sz="1400" b="1" dirty="0"/>
            </a:p>
          </p:txBody>
        </p:sp>
        <p:sp>
          <p:nvSpPr>
            <p:cNvPr id="65" name="Left Brace 64"/>
            <p:cNvSpPr/>
            <p:nvPr/>
          </p:nvSpPr>
          <p:spPr>
            <a:xfrm rot="16200000">
              <a:off x="7420143" y="2556428"/>
              <a:ext cx="252028" cy="1864502"/>
            </a:xfrm>
            <a:prstGeom prst="leftBrace">
              <a:avLst>
                <a:gd name="adj1" fmla="val 2345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605111" y="3566884"/>
              <a:ext cx="1898394" cy="276999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GB" b="1" dirty="0" smtClean="0"/>
                <a:t>virtual</a:t>
              </a:r>
              <a:endParaRPr lang="el-GR" b="1" dirty="0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882903" y="2724876"/>
              <a:ext cx="313268" cy="27449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400" b="1" dirty="0" smtClean="0">
                  <a:solidFill>
                    <a:schemeClr val="tx1"/>
                  </a:solidFill>
                </a:rPr>
                <a:t>DS</a:t>
              </a:r>
              <a:endParaRPr lang="el-GR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11560" y="764704"/>
            <a:ext cx="3653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Connection Modalities:</a:t>
            </a:r>
            <a:endParaRPr lang="en-GB" sz="2800" b="1" kern="0" dirty="0"/>
          </a:p>
        </p:txBody>
      </p:sp>
    </p:spTree>
    <p:extLst>
      <p:ext uri="{BB962C8B-B14F-4D97-AF65-F5344CB8AC3E}">
        <p14:creationId xmlns:p14="http://schemas.microsoft.com/office/powerpoint/2010/main" val="33552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Device Server (DS)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2" name="Picture 1" descr="file-eps-converted-t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" y="1377986"/>
            <a:ext cx="5943600" cy="4931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6216" y="1079733"/>
            <a:ext cx="2448272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Push File (10MB)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ARDs-Local out-perform all other connectivity modalities (as expected)</a:t>
            </a:r>
          </a:p>
          <a:p>
            <a:pPr algn="ctr"/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Push and Install Application (1MB) 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ARDs-Local out-perform all other connectivity modalities (as expected)</a:t>
            </a:r>
          </a:p>
          <a:p>
            <a:pPr algn="ctr"/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ARDs-Remote and ARDs-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out-perform AVDs </a:t>
            </a:r>
          </a:p>
          <a:p>
            <a:pPr algn="ctr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AVDs are not appropriate for performing I/O intensive functions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8072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File Management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259632" y="4293096"/>
            <a:ext cx="2160240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707904" y="4869160"/>
            <a:ext cx="1944216" cy="288032"/>
          </a:xfrm>
          <a:prstGeom prst="curvedConnector3">
            <a:avLst>
              <a:gd name="adj1" fmla="val 8158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3816693" y="4230449"/>
            <a:ext cx="1694403" cy="811845"/>
          </a:xfrm>
          <a:custGeom>
            <a:avLst/>
            <a:gdLst>
              <a:gd name="connsiteX0" fmla="*/ 612068 w 1224136"/>
              <a:gd name="connsiteY0" fmla="*/ 0 h 1296144"/>
              <a:gd name="connsiteX1" fmla="*/ 1224136 w 1224136"/>
              <a:gd name="connsiteY1" fmla="*/ 648072 h 1296144"/>
              <a:gd name="connsiteX2" fmla="*/ 612068 w 1224136"/>
              <a:gd name="connsiteY2" fmla="*/ 648072 h 1296144"/>
              <a:gd name="connsiteX3" fmla="*/ 612068 w 1224136"/>
              <a:gd name="connsiteY3" fmla="*/ 0 h 1296144"/>
              <a:gd name="connsiteX0" fmla="*/ 612068 w 1224136"/>
              <a:gd name="connsiteY0" fmla="*/ 0 h 1296144"/>
              <a:gd name="connsiteX1" fmla="*/ 1224136 w 1224136"/>
              <a:gd name="connsiteY1" fmla="*/ 648072 h 1296144"/>
              <a:gd name="connsiteX0" fmla="*/ 575287 w 1187355"/>
              <a:gd name="connsiteY0" fmla="*/ 0 h 1685302"/>
              <a:gd name="connsiteX1" fmla="*/ 1187355 w 1187355"/>
              <a:gd name="connsiteY1" fmla="*/ 648072 h 1685302"/>
              <a:gd name="connsiteX2" fmla="*/ 575287 w 1187355"/>
              <a:gd name="connsiteY2" fmla="*/ 648072 h 1685302"/>
              <a:gd name="connsiteX3" fmla="*/ 575287 w 1187355"/>
              <a:gd name="connsiteY3" fmla="*/ 0 h 1685302"/>
              <a:gd name="connsiteX0" fmla="*/ 575287 w 1187355"/>
              <a:gd name="connsiteY0" fmla="*/ 0 h 1685302"/>
              <a:gd name="connsiteX1" fmla="*/ 0 w 1187355"/>
              <a:gd name="connsiteY1" fmla="*/ 1685302 h 1685302"/>
              <a:gd name="connsiteX0" fmla="*/ 575287 w 1732336"/>
              <a:gd name="connsiteY0" fmla="*/ 0 h 1685302"/>
              <a:gd name="connsiteX1" fmla="*/ 1187355 w 1732336"/>
              <a:gd name="connsiteY1" fmla="*/ 648072 h 1685302"/>
              <a:gd name="connsiteX2" fmla="*/ 575287 w 1732336"/>
              <a:gd name="connsiteY2" fmla="*/ 648072 h 1685302"/>
              <a:gd name="connsiteX3" fmla="*/ 575287 w 1732336"/>
              <a:gd name="connsiteY3" fmla="*/ 0 h 1685302"/>
              <a:gd name="connsiteX0" fmla="*/ 1694403 w 1732336"/>
              <a:gd name="connsiteY0" fmla="*/ 928048 h 1685302"/>
              <a:gd name="connsiteX1" fmla="*/ 0 w 1732336"/>
              <a:gd name="connsiteY1" fmla="*/ 1685302 h 1685302"/>
              <a:gd name="connsiteX0" fmla="*/ 575287 w 2055081"/>
              <a:gd name="connsiteY0" fmla="*/ 0 h 1685302"/>
              <a:gd name="connsiteX1" fmla="*/ 1187355 w 2055081"/>
              <a:gd name="connsiteY1" fmla="*/ 648072 h 1685302"/>
              <a:gd name="connsiteX2" fmla="*/ 575287 w 2055081"/>
              <a:gd name="connsiteY2" fmla="*/ 648072 h 1685302"/>
              <a:gd name="connsiteX3" fmla="*/ 575287 w 2055081"/>
              <a:gd name="connsiteY3" fmla="*/ 0 h 1685302"/>
              <a:gd name="connsiteX0" fmla="*/ 2021949 w 2055081"/>
              <a:gd name="connsiteY0" fmla="*/ 968991 h 1685302"/>
              <a:gd name="connsiteX1" fmla="*/ 0 w 2055081"/>
              <a:gd name="connsiteY1" fmla="*/ 1685302 h 1685302"/>
              <a:gd name="connsiteX0" fmla="*/ 575287 w 1732336"/>
              <a:gd name="connsiteY0" fmla="*/ 0 h 1685302"/>
              <a:gd name="connsiteX1" fmla="*/ 1187355 w 1732336"/>
              <a:gd name="connsiteY1" fmla="*/ 648072 h 1685302"/>
              <a:gd name="connsiteX2" fmla="*/ 575287 w 1732336"/>
              <a:gd name="connsiteY2" fmla="*/ 648072 h 1685302"/>
              <a:gd name="connsiteX3" fmla="*/ 575287 w 1732336"/>
              <a:gd name="connsiteY3" fmla="*/ 0 h 1685302"/>
              <a:gd name="connsiteX0" fmla="*/ 1694403 w 1732336"/>
              <a:gd name="connsiteY0" fmla="*/ 873457 h 1685302"/>
              <a:gd name="connsiteX1" fmla="*/ 0 w 1732336"/>
              <a:gd name="connsiteY1" fmla="*/ 1685302 h 1685302"/>
              <a:gd name="connsiteX0" fmla="*/ 575287 w 1694403"/>
              <a:gd name="connsiteY0" fmla="*/ 0 h 1685302"/>
              <a:gd name="connsiteX1" fmla="*/ 1187355 w 1694403"/>
              <a:gd name="connsiteY1" fmla="*/ 648072 h 1685302"/>
              <a:gd name="connsiteX2" fmla="*/ 575287 w 1694403"/>
              <a:gd name="connsiteY2" fmla="*/ 648072 h 1685302"/>
              <a:gd name="connsiteX3" fmla="*/ 575287 w 1694403"/>
              <a:gd name="connsiteY3" fmla="*/ 0 h 1685302"/>
              <a:gd name="connsiteX0" fmla="*/ 1694403 w 1694403"/>
              <a:gd name="connsiteY0" fmla="*/ 873457 h 1685302"/>
              <a:gd name="connsiteX1" fmla="*/ 1219330 w 1694403"/>
              <a:gd name="connsiteY1" fmla="*/ 1419724 h 1685302"/>
              <a:gd name="connsiteX2" fmla="*/ 0 w 1694403"/>
              <a:gd name="connsiteY2" fmla="*/ 1685302 h 1685302"/>
              <a:gd name="connsiteX0" fmla="*/ 575287 w 1694403"/>
              <a:gd name="connsiteY0" fmla="*/ 0 h 1685302"/>
              <a:gd name="connsiteX1" fmla="*/ 1187355 w 1694403"/>
              <a:gd name="connsiteY1" fmla="*/ 648072 h 1685302"/>
              <a:gd name="connsiteX2" fmla="*/ 575287 w 1694403"/>
              <a:gd name="connsiteY2" fmla="*/ 648072 h 1685302"/>
              <a:gd name="connsiteX3" fmla="*/ 575287 w 1694403"/>
              <a:gd name="connsiteY3" fmla="*/ 0 h 1685302"/>
              <a:gd name="connsiteX0" fmla="*/ 1694403 w 1694403"/>
              <a:gd name="connsiteY0" fmla="*/ 873457 h 1685302"/>
              <a:gd name="connsiteX1" fmla="*/ 1219330 w 1694403"/>
              <a:gd name="connsiteY1" fmla="*/ 1419724 h 1685302"/>
              <a:gd name="connsiteX2" fmla="*/ 891785 w 1694403"/>
              <a:gd name="connsiteY2" fmla="*/ 1556202 h 1685302"/>
              <a:gd name="connsiteX3" fmla="*/ 0 w 1694403"/>
              <a:gd name="connsiteY3" fmla="*/ 1685302 h 1685302"/>
              <a:gd name="connsiteX0" fmla="*/ 575287 w 1694403"/>
              <a:gd name="connsiteY0" fmla="*/ 0 h 1037230"/>
              <a:gd name="connsiteX1" fmla="*/ 1187355 w 1694403"/>
              <a:gd name="connsiteY1" fmla="*/ 0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0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0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54591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54591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163773 h 982639"/>
              <a:gd name="connsiteX1" fmla="*/ 1187355 w 1694403"/>
              <a:gd name="connsiteY1" fmla="*/ 0 h 982639"/>
              <a:gd name="connsiteX2" fmla="*/ 575287 w 1694403"/>
              <a:gd name="connsiteY2" fmla="*/ 163773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575287 w 1694403"/>
              <a:gd name="connsiteY0" fmla="*/ 163773 h 982639"/>
              <a:gd name="connsiteX1" fmla="*/ 1187355 w 1694403"/>
              <a:gd name="connsiteY1" fmla="*/ 0 h 982639"/>
              <a:gd name="connsiteX2" fmla="*/ 575287 w 1694403"/>
              <a:gd name="connsiteY2" fmla="*/ 163773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575287 w 1694403"/>
              <a:gd name="connsiteY0" fmla="*/ 163773 h 982639"/>
              <a:gd name="connsiteX1" fmla="*/ 1187355 w 1694403"/>
              <a:gd name="connsiteY1" fmla="*/ 0 h 982639"/>
              <a:gd name="connsiteX2" fmla="*/ 575287 w 1694403"/>
              <a:gd name="connsiteY2" fmla="*/ 163773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889186 w 1694403"/>
              <a:gd name="connsiteY0" fmla="*/ 873457 h 982639"/>
              <a:gd name="connsiteX1" fmla="*/ 1187355 w 1694403"/>
              <a:gd name="connsiteY1" fmla="*/ 0 h 982639"/>
              <a:gd name="connsiteX2" fmla="*/ 889186 w 1694403"/>
              <a:gd name="connsiteY2" fmla="*/ 873457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889186 w 1694403"/>
              <a:gd name="connsiteY0" fmla="*/ 702663 h 811845"/>
              <a:gd name="connsiteX1" fmla="*/ 941695 w 1694403"/>
              <a:gd name="connsiteY1" fmla="*/ 689015 h 811845"/>
              <a:gd name="connsiteX2" fmla="*/ 889186 w 1694403"/>
              <a:gd name="connsiteY2" fmla="*/ 702663 h 811845"/>
              <a:gd name="connsiteX0" fmla="*/ 1694403 w 1694403"/>
              <a:gd name="connsiteY0" fmla="*/ 0 h 811845"/>
              <a:gd name="connsiteX1" fmla="*/ 1219330 w 1694403"/>
              <a:gd name="connsiteY1" fmla="*/ 546267 h 811845"/>
              <a:gd name="connsiteX2" fmla="*/ 891785 w 1694403"/>
              <a:gd name="connsiteY2" fmla="*/ 682745 h 811845"/>
              <a:gd name="connsiteX3" fmla="*/ 0 w 1694403"/>
              <a:gd name="connsiteY3" fmla="*/ 811845 h 8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403" h="811845" stroke="0" extrusionOk="0">
                <a:moveTo>
                  <a:pt x="889186" y="702663"/>
                </a:moveTo>
                <a:lnTo>
                  <a:pt x="941695" y="689015"/>
                </a:lnTo>
                <a:lnTo>
                  <a:pt x="889186" y="702663"/>
                </a:lnTo>
                <a:close/>
              </a:path>
              <a:path w="1694403" h="811845" fill="none">
                <a:moveTo>
                  <a:pt x="1694403" y="0"/>
                </a:moveTo>
                <a:cubicBezTo>
                  <a:pt x="1544711" y="50101"/>
                  <a:pt x="1406445" y="483640"/>
                  <a:pt x="1219330" y="546267"/>
                </a:cubicBezTo>
                <a:cubicBezTo>
                  <a:pt x="1065089" y="628213"/>
                  <a:pt x="1095007" y="638482"/>
                  <a:pt x="891785" y="682745"/>
                </a:cubicBezTo>
                <a:cubicBezTo>
                  <a:pt x="688563" y="727008"/>
                  <a:pt x="128159" y="758484"/>
                  <a:pt x="0" y="81184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1" name="Arc 18"/>
          <p:cNvSpPr/>
          <p:nvPr/>
        </p:nvSpPr>
        <p:spPr>
          <a:xfrm>
            <a:off x="3650576" y="3702769"/>
            <a:ext cx="1653460" cy="1234925"/>
          </a:xfrm>
          <a:custGeom>
            <a:avLst/>
            <a:gdLst>
              <a:gd name="connsiteX0" fmla="*/ 612068 w 1224136"/>
              <a:gd name="connsiteY0" fmla="*/ 0 h 1296144"/>
              <a:gd name="connsiteX1" fmla="*/ 1224136 w 1224136"/>
              <a:gd name="connsiteY1" fmla="*/ 648072 h 1296144"/>
              <a:gd name="connsiteX2" fmla="*/ 612068 w 1224136"/>
              <a:gd name="connsiteY2" fmla="*/ 648072 h 1296144"/>
              <a:gd name="connsiteX3" fmla="*/ 612068 w 1224136"/>
              <a:gd name="connsiteY3" fmla="*/ 0 h 1296144"/>
              <a:gd name="connsiteX0" fmla="*/ 612068 w 1224136"/>
              <a:gd name="connsiteY0" fmla="*/ 0 h 1296144"/>
              <a:gd name="connsiteX1" fmla="*/ 1224136 w 1224136"/>
              <a:gd name="connsiteY1" fmla="*/ 648072 h 1296144"/>
              <a:gd name="connsiteX0" fmla="*/ 575287 w 1187355"/>
              <a:gd name="connsiteY0" fmla="*/ 0 h 1685302"/>
              <a:gd name="connsiteX1" fmla="*/ 1187355 w 1187355"/>
              <a:gd name="connsiteY1" fmla="*/ 648072 h 1685302"/>
              <a:gd name="connsiteX2" fmla="*/ 575287 w 1187355"/>
              <a:gd name="connsiteY2" fmla="*/ 648072 h 1685302"/>
              <a:gd name="connsiteX3" fmla="*/ 575287 w 1187355"/>
              <a:gd name="connsiteY3" fmla="*/ 0 h 1685302"/>
              <a:gd name="connsiteX0" fmla="*/ 575287 w 1187355"/>
              <a:gd name="connsiteY0" fmla="*/ 0 h 1685302"/>
              <a:gd name="connsiteX1" fmla="*/ 0 w 1187355"/>
              <a:gd name="connsiteY1" fmla="*/ 1685302 h 1685302"/>
              <a:gd name="connsiteX0" fmla="*/ 575287 w 1732336"/>
              <a:gd name="connsiteY0" fmla="*/ 0 h 1685302"/>
              <a:gd name="connsiteX1" fmla="*/ 1187355 w 1732336"/>
              <a:gd name="connsiteY1" fmla="*/ 648072 h 1685302"/>
              <a:gd name="connsiteX2" fmla="*/ 575287 w 1732336"/>
              <a:gd name="connsiteY2" fmla="*/ 648072 h 1685302"/>
              <a:gd name="connsiteX3" fmla="*/ 575287 w 1732336"/>
              <a:gd name="connsiteY3" fmla="*/ 0 h 1685302"/>
              <a:gd name="connsiteX0" fmla="*/ 1694403 w 1732336"/>
              <a:gd name="connsiteY0" fmla="*/ 928048 h 1685302"/>
              <a:gd name="connsiteX1" fmla="*/ 0 w 1732336"/>
              <a:gd name="connsiteY1" fmla="*/ 1685302 h 1685302"/>
              <a:gd name="connsiteX0" fmla="*/ 575287 w 2055081"/>
              <a:gd name="connsiteY0" fmla="*/ 0 h 1685302"/>
              <a:gd name="connsiteX1" fmla="*/ 1187355 w 2055081"/>
              <a:gd name="connsiteY1" fmla="*/ 648072 h 1685302"/>
              <a:gd name="connsiteX2" fmla="*/ 575287 w 2055081"/>
              <a:gd name="connsiteY2" fmla="*/ 648072 h 1685302"/>
              <a:gd name="connsiteX3" fmla="*/ 575287 w 2055081"/>
              <a:gd name="connsiteY3" fmla="*/ 0 h 1685302"/>
              <a:gd name="connsiteX0" fmla="*/ 2021949 w 2055081"/>
              <a:gd name="connsiteY0" fmla="*/ 968991 h 1685302"/>
              <a:gd name="connsiteX1" fmla="*/ 0 w 2055081"/>
              <a:gd name="connsiteY1" fmla="*/ 1685302 h 1685302"/>
              <a:gd name="connsiteX0" fmla="*/ 575287 w 1732336"/>
              <a:gd name="connsiteY0" fmla="*/ 0 h 1685302"/>
              <a:gd name="connsiteX1" fmla="*/ 1187355 w 1732336"/>
              <a:gd name="connsiteY1" fmla="*/ 648072 h 1685302"/>
              <a:gd name="connsiteX2" fmla="*/ 575287 w 1732336"/>
              <a:gd name="connsiteY2" fmla="*/ 648072 h 1685302"/>
              <a:gd name="connsiteX3" fmla="*/ 575287 w 1732336"/>
              <a:gd name="connsiteY3" fmla="*/ 0 h 1685302"/>
              <a:gd name="connsiteX0" fmla="*/ 1694403 w 1732336"/>
              <a:gd name="connsiteY0" fmla="*/ 873457 h 1685302"/>
              <a:gd name="connsiteX1" fmla="*/ 0 w 1732336"/>
              <a:gd name="connsiteY1" fmla="*/ 1685302 h 1685302"/>
              <a:gd name="connsiteX0" fmla="*/ 575287 w 1694403"/>
              <a:gd name="connsiteY0" fmla="*/ 0 h 1685302"/>
              <a:gd name="connsiteX1" fmla="*/ 1187355 w 1694403"/>
              <a:gd name="connsiteY1" fmla="*/ 648072 h 1685302"/>
              <a:gd name="connsiteX2" fmla="*/ 575287 w 1694403"/>
              <a:gd name="connsiteY2" fmla="*/ 648072 h 1685302"/>
              <a:gd name="connsiteX3" fmla="*/ 575287 w 1694403"/>
              <a:gd name="connsiteY3" fmla="*/ 0 h 1685302"/>
              <a:gd name="connsiteX0" fmla="*/ 1694403 w 1694403"/>
              <a:gd name="connsiteY0" fmla="*/ 873457 h 1685302"/>
              <a:gd name="connsiteX1" fmla="*/ 1219330 w 1694403"/>
              <a:gd name="connsiteY1" fmla="*/ 1419724 h 1685302"/>
              <a:gd name="connsiteX2" fmla="*/ 0 w 1694403"/>
              <a:gd name="connsiteY2" fmla="*/ 1685302 h 1685302"/>
              <a:gd name="connsiteX0" fmla="*/ 575287 w 1694403"/>
              <a:gd name="connsiteY0" fmla="*/ 0 h 1685302"/>
              <a:gd name="connsiteX1" fmla="*/ 1187355 w 1694403"/>
              <a:gd name="connsiteY1" fmla="*/ 648072 h 1685302"/>
              <a:gd name="connsiteX2" fmla="*/ 575287 w 1694403"/>
              <a:gd name="connsiteY2" fmla="*/ 648072 h 1685302"/>
              <a:gd name="connsiteX3" fmla="*/ 575287 w 1694403"/>
              <a:gd name="connsiteY3" fmla="*/ 0 h 1685302"/>
              <a:gd name="connsiteX0" fmla="*/ 1694403 w 1694403"/>
              <a:gd name="connsiteY0" fmla="*/ 873457 h 1685302"/>
              <a:gd name="connsiteX1" fmla="*/ 1219330 w 1694403"/>
              <a:gd name="connsiteY1" fmla="*/ 1419724 h 1685302"/>
              <a:gd name="connsiteX2" fmla="*/ 891785 w 1694403"/>
              <a:gd name="connsiteY2" fmla="*/ 1556202 h 1685302"/>
              <a:gd name="connsiteX3" fmla="*/ 0 w 1694403"/>
              <a:gd name="connsiteY3" fmla="*/ 1685302 h 1685302"/>
              <a:gd name="connsiteX0" fmla="*/ 575287 w 1694403"/>
              <a:gd name="connsiteY0" fmla="*/ 0 h 1037230"/>
              <a:gd name="connsiteX1" fmla="*/ 1187355 w 1694403"/>
              <a:gd name="connsiteY1" fmla="*/ 0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0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0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54591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0 h 1037230"/>
              <a:gd name="connsiteX1" fmla="*/ 1187355 w 1694403"/>
              <a:gd name="connsiteY1" fmla="*/ 54591 h 1037230"/>
              <a:gd name="connsiteX2" fmla="*/ 575287 w 1694403"/>
              <a:gd name="connsiteY2" fmla="*/ 0 h 1037230"/>
              <a:gd name="connsiteX0" fmla="*/ 1694403 w 1694403"/>
              <a:gd name="connsiteY0" fmla="*/ 225385 h 1037230"/>
              <a:gd name="connsiteX1" fmla="*/ 1219330 w 1694403"/>
              <a:gd name="connsiteY1" fmla="*/ 771652 h 1037230"/>
              <a:gd name="connsiteX2" fmla="*/ 891785 w 1694403"/>
              <a:gd name="connsiteY2" fmla="*/ 908130 h 1037230"/>
              <a:gd name="connsiteX3" fmla="*/ 0 w 1694403"/>
              <a:gd name="connsiteY3" fmla="*/ 1037230 h 1037230"/>
              <a:gd name="connsiteX0" fmla="*/ 575287 w 1694403"/>
              <a:gd name="connsiteY0" fmla="*/ 163773 h 982639"/>
              <a:gd name="connsiteX1" fmla="*/ 1187355 w 1694403"/>
              <a:gd name="connsiteY1" fmla="*/ 0 h 982639"/>
              <a:gd name="connsiteX2" fmla="*/ 575287 w 1694403"/>
              <a:gd name="connsiteY2" fmla="*/ 163773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575287 w 1694403"/>
              <a:gd name="connsiteY0" fmla="*/ 163773 h 982639"/>
              <a:gd name="connsiteX1" fmla="*/ 1187355 w 1694403"/>
              <a:gd name="connsiteY1" fmla="*/ 0 h 982639"/>
              <a:gd name="connsiteX2" fmla="*/ 575287 w 1694403"/>
              <a:gd name="connsiteY2" fmla="*/ 163773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575287 w 1694403"/>
              <a:gd name="connsiteY0" fmla="*/ 163773 h 982639"/>
              <a:gd name="connsiteX1" fmla="*/ 1187355 w 1694403"/>
              <a:gd name="connsiteY1" fmla="*/ 0 h 982639"/>
              <a:gd name="connsiteX2" fmla="*/ 575287 w 1694403"/>
              <a:gd name="connsiteY2" fmla="*/ 163773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889186 w 1694403"/>
              <a:gd name="connsiteY0" fmla="*/ 873457 h 982639"/>
              <a:gd name="connsiteX1" fmla="*/ 1187355 w 1694403"/>
              <a:gd name="connsiteY1" fmla="*/ 0 h 982639"/>
              <a:gd name="connsiteX2" fmla="*/ 889186 w 1694403"/>
              <a:gd name="connsiteY2" fmla="*/ 873457 h 982639"/>
              <a:gd name="connsiteX0" fmla="*/ 1694403 w 1694403"/>
              <a:gd name="connsiteY0" fmla="*/ 170794 h 982639"/>
              <a:gd name="connsiteX1" fmla="*/ 1219330 w 1694403"/>
              <a:gd name="connsiteY1" fmla="*/ 717061 h 982639"/>
              <a:gd name="connsiteX2" fmla="*/ 891785 w 1694403"/>
              <a:gd name="connsiteY2" fmla="*/ 853539 h 982639"/>
              <a:gd name="connsiteX3" fmla="*/ 0 w 1694403"/>
              <a:gd name="connsiteY3" fmla="*/ 982639 h 982639"/>
              <a:gd name="connsiteX0" fmla="*/ 889186 w 1694403"/>
              <a:gd name="connsiteY0" fmla="*/ 702663 h 811845"/>
              <a:gd name="connsiteX1" fmla="*/ 941695 w 1694403"/>
              <a:gd name="connsiteY1" fmla="*/ 689015 h 811845"/>
              <a:gd name="connsiteX2" fmla="*/ 889186 w 1694403"/>
              <a:gd name="connsiteY2" fmla="*/ 702663 h 811845"/>
              <a:gd name="connsiteX0" fmla="*/ 1694403 w 1694403"/>
              <a:gd name="connsiteY0" fmla="*/ 0 h 811845"/>
              <a:gd name="connsiteX1" fmla="*/ 1219330 w 1694403"/>
              <a:gd name="connsiteY1" fmla="*/ 546267 h 811845"/>
              <a:gd name="connsiteX2" fmla="*/ 891785 w 1694403"/>
              <a:gd name="connsiteY2" fmla="*/ 682745 h 811845"/>
              <a:gd name="connsiteX3" fmla="*/ 0 w 1694403"/>
              <a:gd name="connsiteY3" fmla="*/ 811845 h 811845"/>
              <a:gd name="connsiteX0" fmla="*/ 889186 w 1653460"/>
              <a:gd name="connsiteY0" fmla="*/ 1125743 h 1234925"/>
              <a:gd name="connsiteX1" fmla="*/ 941695 w 1653460"/>
              <a:gd name="connsiteY1" fmla="*/ 1112095 h 1234925"/>
              <a:gd name="connsiteX2" fmla="*/ 889186 w 1653460"/>
              <a:gd name="connsiteY2" fmla="*/ 1125743 h 1234925"/>
              <a:gd name="connsiteX0" fmla="*/ 1653460 w 1653460"/>
              <a:gd name="connsiteY0" fmla="*/ 0 h 1234925"/>
              <a:gd name="connsiteX1" fmla="*/ 1219330 w 1653460"/>
              <a:gd name="connsiteY1" fmla="*/ 969347 h 1234925"/>
              <a:gd name="connsiteX2" fmla="*/ 891785 w 1653460"/>
              <a:gd name="connsiteY2" fmla="*/ 1105825 h 1234925"/>
              <a:gd name="connsiteX3" fmla="*/ 0 w 1653460"/>
              <a:gd name="connsiteY3" fmla="*/ 1234925 h 1234925"/>
              <a:gd name="connsiteX0" fmla="*/ 889186 w 1653460"/>
              <a:gd name="connsiteY0" fmla="*/ 1125743 h 1234925"/>
              <a:gd name="connsiteX1" fmla="*/ 941695 w 1653460"/>
              <a:gd name="connsiteY1" fmla="*/ 1112095 h 1234925"/>
              <a:gd name="connsiteX2" fmla="*/ 889186 w 1653460"/>
              <a:gd name="connsiteY2" fmla="*/ 1125743 h 1234925"/>
              <a:gd name="connsiteX0" fmla="*/ 1653460 w 1653460"/>
              <a:gd name="connsiteY0" fmla="*/ 0 h 1234925"/>
              <a:gd name="connsiteX1" fmla="*/ 1192034 w 1653460"/>
              <a:gd name="connsiteY1" fmla="*/ 532618 h 1234925"/>
              <a:gd name="connsiteX2" fmla="*/ 891785 w 1653460"/>
              <a:gd name="connsiteY2" fmla="*/ 1105825 h 1234925"/>
              <a:gd name="connsiteX3" fmla="*/ 0 w 1653460"/>
              <a:gd name="connsiteY3" fmla="*/ 1234925 h 1234925"/>
              <a:gd name="connsiteX0" fmla="*/ 889186 w 1653460"/>
              <a:gd name="connsiteY0" fmla="*/ 1125743 h 1234925"/>
              <a:gd name="connsiteX1" fmla="*/ 941695 w 1653460"/>
              <a:gd name="connsiteY1" fmla="*/ 1112095 h 1234925"/>
              <a:gd name="connsiteX2" fmla="*/ 889186 w 1653460"/>
              <a:gd name="connsiteY2" fmla="*/ 1125743 h 1234925"/>
              <a:gd name="connsiteX0" fmla="*/ 1653460 w 1653460"/>
              <a:gd name="connsiteY0" fmla="*/ 0 h 1234925"/>
              <a:gd name="connsiteX1" fmla="*/ 1192034 w 1653460"/>
              <a:gd name="connsiteY1" fmla="*/ 532618 h 1234925"/>
              <a:gd name="connsiteX2" fmla="*/ 837194 w 1653460"/>
              <a:gd name="connsiteY2" fmla="*/ 873813 h 1234925"/>
              <a:gd name="connsiteX3" fmla="*/ 0 w 1653460"/>
              <a:gd name="connsiteY3" fmla="*/ 1234925 h 1234925"/>
              <a:gd name="connsiteX0" fmla="*/ 834595 w 1653460"/>
              <a:gd name="connsiteY0" fmla="*/ 852787 h 1234925"/>
              <a:gd name="connsiteX1" fmla="*/ 941695 w 1653460"/>
              <a:gd name="connsiteY1" fmla="*/ 1112095 h 1234925"/>
              <a:gd name="connsiteX2" fmla="*/ 834595 w 1653460"/>
              <a:gd name="connsiteY2" fmla="*/ 852787 h 1234925"/>
              <a:gd name="connsiteX0" fmla="*/ 1653460 w 1653460"/>
              <a:gd name="connsiteY0" fmla="*/ 0 h 1234925"/>
              <a:gd name="connsiteX1" fmla="*/ 1192034 w 1653460"/>
              <a:gd name="connsiteY1" fmla="*/ 532618 h 1234925"/>
              <a:gd name="connsiteX2" fmla="*/ 837194 w 1653460"/>
              <a:gd name="connsiteY2" fmla="*/ 873813 h 1234925"/>
              <a:gd name="connsiteX3" fmla="*/ 0 w 1653460"/>
              <a:gd name="connsiteY3" fmla="*/ 1234925 h 1234925"/>
              <a:gd name="connsiteX0" fmla="*/ 834595 w 1653460"/>
              <a:gd name="connsiteY0" fmla="*/ 852787 h 1234925"/>
              <a:gd name="connsiteX1" fmla="*/ 818865 w 1653460"/>
              <a:gd name="connsiteY1" fmla="*/ 839140 h 1234925"/>
              <a:gd name="connsiteX2" fmla="*/ 834595 w 1653460"/>
              <a:gd name="connsiteY2" fmla="*/ 852787 h 1234925"/>
              <a:gd name="connsiteX0" fmla="*/ 1653460 w 1653460"/>
              <a:gd name="connsiteY0" fmla="*/ 0 h 1234925"/>
              <a:gd name="connsiteX1" fmla="*/ 1192034 w 1653460"/>
              <a:gd name="connsiteY1" fmla="*/ 532618 h 1234925"/>
              <a:gd name="connsiteX2" fmla="*/ 837194 w 1653460"/>
              <a:gd name="connsiteY2" fmla="*/ 873813 h 1234925"/>
              <a:gd name="connsiteX3" fmla="*/ 0 w 1653460"/>
              <a:gd name="connsiteY3" fmla="*/ 1234925 h 123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460" h="1234925" stroke="0" extrusionOk="0">
                <a:moveTo>
                  <a:pt x="834595" y="852787"/>
                </a:moveTo>
                <a:lnTo>
                  <a:pt x="818865" y="839140"/>
                </a:lnTo>
                <a:lnTo>
                  <a:pt x="834595" y="852787"/>
                </a:lnTo>
                <a:close/>
              </a:path>
              <a:path w="1653460" h="1234925" fill="none">
                <a:moveTo>
                  <a:pt x="1653460" y="0"/>
                </a:moveTo>
                <a:cubicBezTo>
                  <a:pt x="1503768" y="50101"/>
                  <a:pt x="1379149" y="469991"/>
                  <a:pt x="1192034" y="532618"/>
                </a:cubicBezTo>
                <a:cubicBezTo>
                  <a:pt x="1037793" y="614564"/>
                  <a:pt x="1040416" y="829550"/>
                  <a:pt x="837194" y="873813"/>
                </a:cubicBezTo>
                <a:cubicBezTo>
                  <a:pt x="633972" y="918076"/>
                  <a:pt x="128159" y="1181564"/>
                  <a:pt x="0" y="123492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Device Server (DS)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871296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Screen Capture (RCT)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Remotely seeing the screen of a device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Supports: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events (e.g., power, home)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events (e.g., click, drag)	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Keyboard events (e.g., key press)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RCT Implementation Alternatives: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command 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/dev/fb0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/dev/graphics/fb0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romanUcPeriod"/>
            </a:pP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Monkeyrunner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script command </a:t>
            </a:r>
            <a:r>
              <a:rPr lang="en-US" sz="24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takeSnapshot</a:t>
            </a:r>
            <a:r>
              <a:rPr lang="en-US" sz="24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Continuously invoking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getScreenshot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()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provided by the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ddmlib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library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Continuously listening to the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stream (compressed or not)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contains the contents of each consecutive screenshot through the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ddmlib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library</a:t>
            </a:r>
          </a:p>
          <a:p>
            <a:pPr marL="1200150" lvl="2" indent="-28575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052736"/>
            <a:ext cx="15841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83568" y="5157192"/>
            <a:ext cx="8136904" cy="115212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9944" y="4077072"/>
            <a:ext cx="8136904" cy="43204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63479" y="4936087"/>
            <a:ext cx="179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Evaluated next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Device Server (DS)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9056" y="1491553"/>
            <a:ext cx="30963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Smartlab’s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screen capture module with on device compression clearly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outperforms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other options</a:t>
            </a:r>
          </a:p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(i.e.,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/ screenshot)</a:t>
            </a:r>
          </a:p>
          <a:p>
            <a:pPr lvl="1" algn="ctr"/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endParaRPr lang="en-US" sz="2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capture-eps-converted-t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9"/>
            <a:ext cx="5943600" cy="49221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98072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Capture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Microbenchmark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691680" y="5013176"/>
            <a:ext cx="4127376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2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Device Server (DS)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160" y="1074216"/>
            <a:ext cx="2808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CPU utilization reaches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28±15% </a:t>
            </a:r>
          </a:p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opposed to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7±3% </a:t>
            </a:r>
          </a:p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without compression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capture-cpu-eps-converted-t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92440"/>
            <a:ext cx="5943600" cy="4760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98072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Capture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Microbenchmark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(CPU)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Data from System Profiler running on Smartphone</a:t>
            </a:r>
          </a:p>
          <a:p>
            <a:pPr marL="285750" indent="-285750">
              <a:buFont typeface="Arial"/>
              <a:buChar char="•"/>
            </a:pP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71600" y="4769620"/>
            <a:ext cx="5200600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71600" y="5640599"/>
            <a:ext cx="5200600" cy="68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6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Device Server (DS)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160" y="1578272"/>
            <a:ext cx="273630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CPU =&gt; Higher power consumption</a:t>
            </a:r>
          </a:p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Matura MT Script Capitals" panose="03020802060602070202" pitchFamily="66" charset="0"/>
                <a:cs typeface="Arial" panose="020B0604020202020204" pitchFamily="34" charset="0"/>
              </a:rPr>
              <a:t>≈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500%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algn="ctr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Future Work:</a:t>
            </a:r>
          </a:p>
          <a:p>
            <a:pPr lvl="1"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Auto switch between 2 modes (i.e., compression vs. no-compression)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capture-power-eps-converted-t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5943600" cy="4911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98072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Capture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Microbenchmark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(Power)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53970" y="3356992"/>
            <a:ext cx="5200600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53970" y="5279728"/>
            <a:ext cx="5200600" cy="1440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4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4744"/>
            <a:ext cx="8191822" cy="5052219"/>
          </a:xfrm>
        </p:spPr>
        <p:txBody>
          <a:bodyPr>
            <a:normAutofit lnSpcReduction="10000"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Work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SmartLab Architecture &amp; Experiments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and Connectivity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 Debug Bridge (ADB)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Server (DS)</a:t>
            </a:r>
          </a:p>
          <a:p>
            <a:pPr lvl="1"/>
            <a:r>
              <a:rPr lang="en-US" sz="3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Interface (UI)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Security Issues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Experiences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using SmartLab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 and Future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3BCE-D3D3-4697-A814-13814D26381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Presentation Outline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SmartLab User Interface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3" name="Picture 2" descr="SmartLab | Remote File Managemen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3" b="16231"/>
          <a:stretch/>
        </p:blipFill>
        <p:spPr>
          <a:xfrm>
            <a:off x="755576" y="1628800"/>
            <a:ext cx="7511752" cy="46805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98072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File Management (RFM)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19872" y="256490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/share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7704" y="256490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/user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6296" y="1826240"/>
            <a:ext cx="2441848" cy="244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4002360" y="40584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eReaders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Hardware Fragmentation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3065" y="4643844"/>
            <a:ext cx="2619375" cy="138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01097" y="60119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Rasperry</a:t>
            </a:r>
            <a:r>
              <a:rPr lang="en-US" b="1" dirty="0" smtClean="0">
                <a:solidFill>
                  <a:srgbClr val="FF0000"/>
                </a:solidFill>
              </a:rPr>
              <a:t> PI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907540"/>
            <a:ext cx="135786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83568" y="3995772"/>
            <a:ext cx="90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Tablets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1907540"/>
            <a:ext cx="14287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555776" y="385175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Smart Watches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0777" y="4499828"/>
            <a:ext cx="2258728" cy="170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112865" y="565195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Smart TVs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2042264"/>
            <a:ext cx="192139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5868144" y="39864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SmartBooks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497" y="4643844"/>
            <a:ext cx="20955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304553" y="5723964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Smart Glasses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7740352" y="2051556"/>
            <a:ext cx="1186379" cy="222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7524328" y="3995772"/>
            <a:ext cx="161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Smart Home Phones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3528" y="836712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Equipment running on Android </a:t>
            </a:r>
          </a:p>
          <a:p>
            <a:pPr algn="ctr"/>
            <a:r>
              <a:rPr lang="en-US" sz="2800" dirty="0" smtClean="0"/>
              <a:t>(based on Linux kernel 2.6.x and 3.x)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37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martLab | Remote Shell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15015" r="66688" b="62919"/>
          <a:stretch/>
        </p:blipFill>
        <p:spPr>
          <a:xfrm>
            <a:off x="683568" y="1503948"/>
            <a:ext cx="1977102" cy="2429107"/>
          </a:xfrm>
          <a:prstGeom prst="rect">
            <a:avLst/>
          </a:prstGeom>
        </p:spPr>
      </p:pic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SmartLab User Interface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6" name="Picture 5" descr="SmartLab | Remote Shell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6" t="14996" r="45219" b="63032"/>
          <a:stretch/>
        </p:blipFill>
        <p:spPr>
          <a:xfrm>
            <a:off x="1229711" y="3429000"/>
            <a:ext cx="2088232" cy="25023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98072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Shells (RS)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9512" y="1484784"/>
            <a:ext cx="2808312" cy="230425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martLab | Remote Shell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 b="16626"/>
          <a:stretch/>
        </p:blipFill>
        <p:spPr>
          <a:xfrm>
            <a:off x="3419872" y="1503948"/>
            <a:ext cx="5514695" cy="458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0.09063 0.2939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" y="147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-0.00393 L 0.51059 -0.207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-10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Remote Sensor Mockup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6" name="Picture 5" descr="SmartLab | Remote Mockup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18632" r="75576" b="52969"/>
          <a:stretch/>
        </p:blipFill>
        <p:spPr>
          <a:xfrm>
            <a:off x="251520" y="1556792"/>
            <a:ext cx="1512168" cy="1872208"/>
          </a:xfrm>
          <a:prstGeom prst="rect">
            <a:avLst/>
          </a:prstGeom>
        </p:spPr>
      </p:pic>
      <p:pic>
        <p:nvPicPr>
          <p:cNvPr id="4" name="Picture 3" descr="SmartLab | Remote Mockup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" b="19904"/>
          <a:stretch/>
        </p:blipFill>
        <p:spPr>
          <a:xfrm>
            <a:off x="2299366" y="1503949"/>
            <a:ext cx="6619691" cy="4661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98072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Sensor Mockup (RM)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324544" y="357301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Mockup Sensors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GPS mockup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Accelerometer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Compass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Orientation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Light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Proximity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Pressure sensor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Gravity sensor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7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SmartLab User Interface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2" name="Picture 1" descr="SmartLab | Remote Debug Tool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" b="28433"/>
          <a:stretch/>
        </p:blipFill>
        <p:spPr>
          <a:xfrm>
            <a:off x="4980805" y="1503949"/>
            <a:ext cx="3960440" cy="4013284"/>
          </a:xfrm>
          <a:prstGeom prst="rect">
            <a:avLst/>
          </a:prstGeom>
        </p:spPr>
      </p:pic>
      <p:pic>
        <p:nvPicPr>
          <p:cNvPr id="3" name="Picture 2" descr="SmartLab | Remote Debug Tool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0364" r="46557" b="74297"/>
          <a:stretch/>
        </p:blipFill>
        <p:spPr>
          <a:xfrm>
            <a:off x="323528" y="1700808"/>
            <a:ext cx="4536504" cy="2502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98072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Debug Tools (RDT)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9552" y="4581128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Prints Android </a:t>
            </a:r>
            <a:r>
              <a:rPr lang="en-US" sz="2400" dirty="0" err="1" smtClean="0"/>
              <a:t>Logcat</a:t>
            </a:r>
            <a:r>
              <a:rPr lang="en-US" sz="2400" dirty="0" smtClean="0"/>
              <a:t> messages in an online manner (while interacting)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91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4744"/>
            <a:ext cx="8191822" cy="5052219"/>
          </a:xfrm>
        </p:spPr>
        <p:txBody>
          <a:bodyPr>
            <a:normAutofit lnSpcReduction="10000"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Work</a:t>
            </a: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SmartLab Architecture &amp; Experiments</a:t>
            </a:r>
            <a:endParaRPr lang="en-US" sz="3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and Connectivity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 Debug Bridge (ADB)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Server (DS)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Interface (UI)</a:t>
            </a:r>
          </a:p>
          <a:p>
            <a:pPr lvl="1"/>
            <a:r>
              <a:rPr lang="en-US" sz="3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Issues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Experiences using SmartLab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 and Future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3BCE-D3D3-4697-A814-13814D26381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Presentation Outline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Security Overview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39750" y="980728"/>
            <a:ext cx="8064500" cy="1006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Security is a </a:t>
            </a:r>
            <a:r>
              <a:rPr lang="en-US" sz="2800" dirty="0" smtClean="0">
                <a:solidFill>
                  <a:schemeClr val="tx1"/>
                </a:solidFill>
              </a:rPr>
              <a:t>very challenging task </a:t>
            </a:r>
            <a:r>
              <a:rPr lang="en-US" sz="2800" b="0" dirty="0" smtClean="0">
                <a:solidFill>
                  <a:schemeClr val="tx1"/>
                </a:solidFill>
              </a:rPr>
              <a:t>in an environment where </a:t>
            </a:r>
            <a:r>
              <a:rPr lang="en-US" sz="2800" dirty="0" smtClean="0">
                <a:solidFill>
                  <a:schemeClr val="tx1"/>
                </a:solidFill>
              </a:rPr>
              <a:t>high degrees of flexibility </a:t>
            </a:r>
            <a:r>
              <a:rPr lang="en-US" sz="2800" b="0" dirty="0" smtClean="0">
                <a:solidFill>
                  <a:schemeClr val="tx1"/>
                </a:solidFill>
              </a:rPr>
              <a:t>to users are aimed to be offered.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Basic Security Measures</a:t>
            </a:r>
          </a:p>
          <a:p>
            <a:pPr marL="1314450" lvl="1" indent="-571500" eaLnBrk="1" hangingPunct="1">
              <a:buFont typeface="Arial"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Network and Communication (Device Servers and Smartphones in DMZ, smartphones are firewalled, HTTPS/WSS protocols for secure communication).</a:t>
            </a:r>
          </a:p>
          <a:p>
            <a:pPr marL="1314450" lvl="1" indent="-571500" eaLnBrk="1" hangingPunct="1">
              <a:buFont typeface="Arial"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Authentication &amp; Traceability (WPA2/ Enterprise &amp; IP logging)</a:t>
            </a:r>
          </a:p>
          <a:p>
            <a:pPr marL="1314450" lvl="1" indent="-571500" eaLnBrk="1" hangingPunct="1">
              <a:buFont typeface="Arial"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Compromise &amp; Recovery (custom </a:t>
            </a:r>
            <a:r>
              <a:rPr lang="en-US" sz="2400" b="0" dirty="0" err="1" smtClean="0">
                <a:solidFill>
                  <a:schemeClr val="tx1"/>
                </a:solidFill>
              </a:rPr>
              <a:t>CyanogenMod</a:t>
            </a:r>
            <a:r>
              <a:rPr lang="en-US" sz="2400" b="0" dirty="0" smtClean="0">
                <a:solidFill>
                  <a:schemeClr val="tx1"/>
                </a:solidFill>
              </a:rPr>
              <a:t> ROMS, shredding SD cards, backups).</a:t>
            </a:r>
          </a:p>
          <a:p>
            <a:pPr marL="1314450" lvl="1" indent="-571500" eaLnBrk="1" hangingPunct="1">
              <a:buFont typeface="Arial"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More in the future…</a:t>
            </a:r>
          </a:p>
          <a:p>
            <a:pPr marL="1314450" lvl="1" indent="-571500" eaLnBrk="1" hangingPunct="1">
              <a:buFont typeface="Arial"/>
              <a:buChar char="•"/>
            </a:pPr>
            <a:endParaRPr lang="en-US" sz="3200" b="0" dirty="0" smtClean="0">
              <a:solidFill>
                <a:schemeClr val="tx1"/>
              </a:solidFill>
            </a:endParaRPr>
          </a:p>
          <a:p>
            <a:pPr marL="1314450" lvl="1" indent="-571500" eaLnBrk="1" hangingPunct="1">
              <a:buFont typeface="Arial"/>
              <a:buChar char="•"/>
            </a:pPr>
            <a:endParaRPr lang="en-US" sz="3200" dirty="0" smtClean="0">
              <a:solidFill>
                <a:schemeClr val="tx1"/>
              </a:solidFill>
            </a:endParaRPr>
          </a:p>
          <a:p>
            <a:pPr marL="571500" indent="-571500" eaLnBrk="1" hangingPunct="1">
              <a:buFont typeface="Arial"/>
              <a:buChar char="•"/>
            </a:pPr>
            <a:r>
              <a:rPr lang="en-US" sz="3200" dirty="0" err="1" smtClean="0">
                <a:solidFill>
                  <a:schemeClr val="tx1"/>
                </a:solidFill>
              </a:rPr>
              <a:t>ure</a:t>
            </a:r>
            <a:r>
              <a:rPr lang="en-US" sz="3200" dirty="0" smtClean="0">
                <a:solidFill>
                  <a:schemeClr val="tx1"/>
                </a:solidFill>
              </a:rPr>
              <a:t> work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Experimental Repeatability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Urban-scale Deployment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Web 2.0 API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Federation Issues and PG Management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Security Studies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Personal Gadget Management</a:t>
            </a:r>
          </a:p>
          <a:p>
            <a:pPr algn="ctr" eaLnBrk="1" hangingPunct="1"/>
            <a:endParaRPr lang="en-US" sz="3200" b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4744"/>
            <a:ext cx="8191822" cy="5052219"/>
          </a:xfrm>
        </p:spPr>
        <p:txBody>
          <a:bodyPr>
            <a:normAutofit lnSpcReduction="10000"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Work</a:t>
            </a:r>
          </a:p>
          <a:p>
            <a:r>
              <a:rPr lang="en-US" sz="3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SmartLab Architecture &amp; Experiments</a:t>
            </a:r>
            <a:endParaRPr lang="en-US" sz="3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and Connectivity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 Debug Bridge (ADB)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Server (DS)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Interface (UI)</a:t>
            </a:r>
          </a:p>
          <a:p>
            <a:pPr lvl="1"/>
            <a:r>
              <a:rPr lang="en-US" sz="3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Issues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Experiences using SmartLab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and Future 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3BCE-D3D3-4697-A814-13814D26381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Presentation Outline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Experiences using </a:t>
            </a:r>
            <a:r>
              <a:rPr lang="en-US" dirty="0" err="1" smtClean="0">
                <a:solidFill>
                  <a:schemeClr val="tx1"/>
                </a:solidFill>
              </a:rPr>
              <a:t>SmartLab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2" name="Picture 1" descr="airplace-eps-converted-t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7032"/>
            <a:ext cx="2376264" cy="2334681"/>
          </a:xfrm>
          <a:prstGeom prst="rect">
            <a:avLst/>
          </a:prstGeom>
        </p:spPr>
      </p:pic>
      <p:pic>
        <p:nvPicPr>
          <p:cNvPr id="3" name="Picture 2" descr="lcss-eps-converted-to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80728"/>
            <a:ext cx="3096344" cy="2567700"/>
          </a:xfrm>
          <a:prstGeom prst="rect">
            <a:avLst/>
          </a:prstGeom>
        </p:spPr>
      </p:pic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731622" y="980728"/>
            <a:ext cx="7886700" cy="5256584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Indoor Localization</a:t>
            </a:r>
          </a:p>
          <a:p>
            <a:pPr lvl="1"/>
            <a:r>
              <a:rPr lang="en-US" sz="25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5"/>
              </a:rPr>
              <a:t>http://anyplace.cs.ucy.ac.cy/</a:t>
            </a:r>
            <a:endParaRPr lang="en-US" sz="25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Trajectory Benchmarking </a:t>
            </a:r>
          </a:p>
          <a:p>
            <a:pPr lvl="1"/>
            <a:r>
              <a:rPr lang="en-US" sz="25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6"/>
              </a:rPr>
              <a:t>http://smarttrace.cs.ucy.ac.cy/</a:t>
            </a:r>
            <a:endParaRPr lang="en-US" sz="25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Peer-to-Peer Benchmarking</a:t>
            </a:r>
          </a:p>
          <a:p>
            <a:pPr lvl="1"/>
            <a:r>
              <a:rPr lang="en-US" sz="25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7"/>
              </a:rPr>
              <a:t>http://smartp2p.cs.ucy.ac.cy/</a:t>
            </a:r>
            <a:endParaRPr lang="en-US" sz="25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endParaRPr lang="en-US" sz="2500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3612632"/>
            <a:ext cx="5292080" cy="262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414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Conclusions &amp; Future Work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39750" y="980728"/>
            <a:ext cx="80645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chemeClr val="tx1"/>
                </a:solidFill>
              </a:rPr>
              <a:t>Conclusions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Open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0" dirty="0" smtClean="0">
                <a:solidFill>
                  <a:schemeClr val="tx1"/>
                </a:solidFill>
              </a:rPr>
              <a:t>smartphone management platforms will be instrumental for many apps in the future.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SmartLab builds upon standard open tools to bring forward one such architecture.</a:t>
            </a:r>
            <a:endParaRPr lang="en-US" sz="28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3200" dirty="0" smtClean="0">
                <a:solidFill>
                  <a:schemeClr val="tx1"/>
                </a:solidFill>
              </a:rPr>
              <a:t>Future Work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Experimental Repeatability (big-data repositories with sensor readings)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Urban-scale Deployment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Federation Issues (like </a:t>
            </a:r>
            <a:r>
              <a:rPr lang="en-US" sz="2800" b="0" dirty="0" err="1" smtClean="0">
                <a:solidFill>
                  <a:schemeClr val="tx1"/>
                </a:solidFill>
              </a:rPr>
              <a:t>PlanetLab</a:t>
            </a:r>
            <a:r>
              <a:rPr lang="en-US" sz="2800" b="0" dirty="0" smtClean="0">
                <a:solidFill>
                  <a:schemeClr val="tx1"/>
                </a:solidFill>
              </a:rPr>
              <a:t>)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Personal Gadget Management</a:t>
            </a:r>
          </a:p>
          <a:p>
            <a:pPr marL="571500" indent="-571500" eaLnBrk="1" hangingPunct="1">
              <a:buFont typeface="Arial"/>
              <a:buChar char="•"/>
            </a:pPr>
            <a:r>
              <a:rPr lang="en-US" sz="2800" b="0" dirty="0" smtClean="0">
                <a:solidFill>
                  <a:schemeClr val="tx1"/>
                </a:solidFill>
              </a:rPr>
              <a:t>Security Studies / </a:t>
            </a:r>
            <a:r>
              <a:rPr lang="en-US" sz="2800" b="0" dirty="0" err="1" smtClean="0">
                <a:solidFill>
                  <a:schemeClr val="tx1"/>
                </a:solidFill>
              </a:rPr>
              <a:t>AppInventor</a:t>
            </a:r>
            <a:r>
              <a:rPr lang="en-US" sz="2800" b="0" dirty="0" smtClean="0">
                <a:solidFill>
                  <a:schemeClr val="tx1"/>
                </a:solidFill>
              </a:rPr>
              <a:t> Integration</a:t>
            </a:r>
          </a:p>
          <a:p>
            <a:pPr algn="ctr" eaLnBrk="1" hangingPunct="1"/>
            <a:endParaRPr lang="en-US" sz="3200" b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17032"/>
            <a:ext cx="2846017" cy="1242836"/>
          </a:xfrm>
          <a:prstGeom prst="rect">
            <a:avLst/>
          </a:prstGeom>
        </p:spPr>
      </p:pic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323850" y="5373216"/>
            <a:ext cx="8496300" cy="1150937"/>
          </a:xfrm>
          <a:prstGeom prst="rect">
            <a:avLst/>
          </a:prstGeom>
          <a:solidFill>
            <a:schemeClr val="accent6">
              <a:lumMod val="60000"/>
              <a:lumOff val="40000"/>
              <a:alpha val="72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27</a:t>
            </a:r>
            <a:r>
              <a:rPr lang="en-US" sz="18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USENIX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Large Installation System  Administration Conference (LISA'13), 	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Washington D.C., USA,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November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3–8,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2013.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539552" y="2276872"/>
            <a:ext cx="7776864" cy="28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Thanks! Questions?</a:t>
            </a:r>
          </a:p>
          <a:p>
            <a:pPr algn="ctr">
              <a:spcBef>
                <a:spcPct val="20000"/>
              </a:spcBef>
            </a:pP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Georgios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Larkou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Constantinos</a:t>
            </a:r>
            <a:r>
              <a:rPr lang="en-US" sz="2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Costa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Panayiotis G.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Andreou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Andreas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Konstantinidis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Demetrios</a:t>
            </a:r>
            <a:r>
              <a:rPr lang="en-US" sz="2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Zeinalipour-</a:t>
            </a:r>
            <a:r>
              <a:rPr lang="en-US" sz="24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Yazti</a:t>
            </a:r>
            <a:endParaRPr lang="en-US" sz="24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</a:pPr>
            <a:endParaRPr lang="en-US" sz="24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20000"/>
              </a:spcBef>
            </a:pPr>
            <a:endParaRPr lang="en-US" sz="1100" dirty="0" smtClean="0">
              <a:latin typeface="Arial" pitchFamily="34" charset="0"/>
              <a:cs typeface="Arial" pitchFamily="34" charset="0"/>
              <a:hlinkClick r:id="rId4"/>
            </a:endParaRPr>
          </a:p>
          <a:p>
            <a:pPr algn="ctr">
              <a:spcBef>
                <a:spcPct val="20000"/>
              </a:spcBef>
            </a:pPr>
            <a:r>
              <a:rPr lang="en-US" sz="2000" dirty="0" smtClean="0">
                <a:latin typeface="Arial" pitchFamily="34" charset="0"/>
                <a:cs typeface="Arial" pitchFamily="34" charset="0"/>
                <a:hlinkClick r:id="rId4"/>
              </a:rPr>
              <a:t>http://smartlab.cs.ucy.ac.cy/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251520" y="188640"/>
            <a:ext cx="8569647" cy="20161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2075" tIns="46038" rIns="92075" bIns="4603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smtClean="0"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Managing Smartphone Testbeds </a:t>
            </a:r>
            <a:endParaRPr lang="en-US" sz="3600" b="1" i="1" dirty="0" smtClean="0">
              <a:latin typeface="Arial" panose="020B0604020202020204" pitchFamily="34" charset="0"/>
              <a:ea typeface="ＭＳ Ｐゴシック" pitchFamily="34" charset="-128"/>
              <a:cs typeface="Arial" pitchFamily="34" charset="0"/>
            </a:endParaRPr>
          </a:p>
          <a:p>
            <a:r>
              <a:rPr lang="en-US" sz="3600" b="1" i="1" dirty="0" smtClean="0">
                <a:latin typeface="Arial" panose="020B0604020202020204" pitchFamily="34" charset="0"/>
                <a:ea typeface="ＭＳ Ｐゴシック" pitchFamily="34" charset="-128"/>
                <a:cs typeface="Arial" pitchFamily="34" charset="0"/>
              </a:rPr>
              <a:t>with SmartLab</a:t>
            </a:r>
            <a:endParaRPr lang="en-US" sz="3600" b="1" i="1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9" name="Picture 8" descr="logo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2139413" cy="11521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4005064"/>
            <a:ext cx="136815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2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IDC projects that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53%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smartphones in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will be running Android (19%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19% Win)</a:t>
            </a:r>
          </a:p>
          <a:p>
            <a:pPr lvl="1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Android Software Fragmentation</a:t>
            </a:r>
          </a:p>
          <a:p>
            <a:endParaRPr lang="en-US" sz="2000" dirty="0"/>
          </a:p>
          <a:p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Software Fragmentation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8055104" cy="3456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2200" y="1988840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OpenSignal</a:t>
            </a:r>
            <a:r>
              <a:rPr lang="en-US" sz="1200" dirty="0" smtClean="0"/>
              <a:t>, July 2013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5661248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Smartphone OS landscape is fragmented!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0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SmartLab: Research Motivation 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683568" y="980728"/>
            <a:ext cx="7886700" cy="435133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</a:t>
            </a:r>
            <a:r>
              <a:rPr lang="en-US" sz="28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can</a:t>
            </a:r>
            <a:r>
              <a:rPr lang="en-US" sz="28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smartphone developer cope with the </a:t>
            </a:r>
            <a:r>
              <a:rPr lang="en-US" sz="2800" b="1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software / hardware fragmentation?</a:t>
            </a:r>
            <a:endParaRPr lang="en-US" sz="2800" b="1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 developed a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comprehensive architecture 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managing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static, mobile and virtual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smartphones through a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web browser.</a:t>
            </a:r>
            <a:endParaRPr 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51451" y="344177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4" y="3140968"/>
            <a:ext cx="3906838" cy="268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57" y="3068960"/>
            <a:ext cx="3686175" cy="276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88057" y="5785445"/>
            <a:ext cx="3382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Static Androids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91744" y="5785445"/>
            <a:ext cx="338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FF0000"/>
                </a:solidFill>
              </a:rPr>
              <a:t>Moving Androids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SmartLab: User Interface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6" name="Picture 5" descr="SmartLab | Remote Control Terminal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0" b="16532"/>
          <a:stretch/>
        </p:blipFill>
        <p:spPr>
          <a:xfrm>
            <a:off x="1979712" y="1556792"/>
            <a:ext cx="6840760" cy="482453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475656" y="1844823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7544" y="1628799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Rent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475656" y="2780927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1520" y="2564903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See/Click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403648" y="3150260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6024" y="2996952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Shell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475656" y="3582308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8032" y="3429000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File Sys. 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475656" y="4014355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3861047"/>
            <a:ext cx="154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Automation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475656" y="4446403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8032" y="4293095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Debug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475656" y="4878451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8032" y="4725143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475656" y="2276871"/>
            <a:ext cx="7200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51520" y="2060847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Manage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95536" y="98072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Intuitive HTML5/AJAX-based GUI + JSON-based GUI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637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7" grpId="0"/>
      <p:bldP spid="19" grpId="0"/>
      <p:bldP spid="21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SmartLab: Envisioned Applications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683568" y="1124744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Application Testing</a:t>
            </a:r>
          </a:p>
          <a:p>
            <a:pPr lvl="1"/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to test my app automatically on 50 different smartphones?</a:t>
            </a:r>
          </a:p>
          <a:p>
            <a:r>
              <a:rPr lang="en-US" sz="28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Personal Gadget Management</a:t>
            </a:r>
          </a:p>
          <a:p>
            <a:pPr lvl="1"/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to manage my personal gadgets at a fine-grain (i.e., clicks, file-transfer, update, etc.)</a:t>
            </a:r>
          </a:p>
          <a:p>
            <a:r>
              <a:rPr lang="en-US" sz="28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Data Collection in Smart Cities</a:t>
            </a:r>
            <a:endParaRPr lang="en-US" sz="28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to handle a fleet of Android-powered entertainment equipment installed on 1000 buses?</a:t>
            </a:r>
          </a:p>
          <a:p>
            <a:r>
              <a:rPr lang="en-US" sz="28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Building Computational Clusters</a:t>
            </a:r>
          </a:p>
          <a:p>
            <a:pPr lvl="1"/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to build </a:t>
            </a:r>
            <a:r>
              <a:rPr lang="en-US" sz="2400" i="1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beowulf</a:t>
            </a:r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-like clusters out of deprecated smartphones? </a:t>
            </a:r>
          </a:p>
          <a:p>
            <a:pPr lvl="1"/>
            <a:r>
              <a:rPr lang="en-US" sz="2400" i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 tend to change smartphones faster than PCs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Contributions of this Paper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539552" y="1052736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Open Architecture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Insights </a:t>
            </a:r>
            <a:r>
              <a:rPr lang="en-US" sz="24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into a real Architecture evolving since 2009.</a:t>
            </a:r>
            <a:endParaRPr lang="en-US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Enables fine-grained control over </a:t>
            </a:r>
            <a:r>
              <a:rPr lang="en-US" sz="24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ARDs</a:t>
            </a:r>
            <a:r>
              <a:rPr lang="en-US" sz="24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(Android Real Devices) </a:t>
            </a:r>
            <a:r>
              <a:rPr 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 </a:t>
            </a:r>
            <a:r>
              <a:rPr lang="en-US" sz="24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AVDs</a:t>
            </a:r>
            <a:r>
              <a:rPr lang="en-US" sz="24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(Android Virtual Devices)</a:t>
            </a:r>
          </a:p>
          <a:p>
            <a:pPr lvl="2"/>
            <a:r>
              <a:rPr lang="en-US" sz="2100" b="1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Fine-grained &amp; low-level control: </a:t>
            </a:r>
            <a:r>
              <a:rPr lang="en-US" sz="21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OS, Networking, DB &amp; Storage, security, sensors engagement, etc. </a:t>
            </a:r>
            <a:endParaRPr lang="en-US" sz="21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Extensive </a:t>
            </a:r>
            <a:r>
              <a:rPr lang="en-US" sz="2800" b="1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Microbenchmarks</a:t>
            </a:r>
            <a:endParaRPr lang="en-US" sz="28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Justify </a:t>
            </a:r>
            <a:r>
              <a:rPr 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our implementation choices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Allows us to bring forward a new release in the coming months (open to public).</a:t>
            </a:r>
            <a:endParaRPr lang="en-US" sz="2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Experiences Gained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Present some </a:t>
            </a:r>
            <a:r>
              <a:rPr 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research experiences from using </a:t>
            </a:r>
            <a:r>
              <a:rPr lang="en-US" sz="2400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SmartLab in 4 different research and teaching contexts.</a:t>
            </a:r>
            <a:endParaRPr lang="en-US" sz="32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5CFF-394A-4546-884F-92D209B8DE0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4744"/>
            <a:ext cx="7886700" cy="5052219"/>
          </a:xfrm>
        </p:spPr>
        <p:txBody>
          <a:bodyPr>
            <a:normAutofit lnSpcReduction="10000"/>
          </a:bodyPr>
          <a:lstStyle/>
          <a:p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Work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SmartLab Architecture &amp; Experiments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Power and Connectivity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Android Debug Bridge (ADB)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Device Server (DS)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User Interface (UI)</a:t>
            </a:r>
          </a:p>
          <a:p>
            <a:pPr lvl="1"/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Security Issues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Experiences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using SmartLab</a:t>
            </a:r>
          </a:p>
          <a:p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 and Future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73BCE-D3D3-4697-A814-13814D26381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228600" y="245922"/>
            <a:ext cx="8686800" cy="63089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Presentation Outline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3418</TotalTime>
  <Words>1951</Words>
  <Application>Microsoft Macintosh PowerPoint</Application>
  <PresentationFormat>On-screen Show (4:3)</PresentationFormat>
  <Paragraphs>458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Demetris Zeinalipour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Smartphone Testbeds with SmartLab</dc:title>
  <dc:subject>USENIX LISA 2013</dc:subject>
  <dc:creator>Georgios Larkou</dc:creator>
  <cp:lastModifiedBy>D Z</cp:lastModifiedBy>
  <cp:revision>784</cp:revision>
  <dcterms:created xsi:type="dcterms:W3CDTF">2013-07-04T10:50:33Z</dcterms:created>
  <dcterms:modified xsi:type="dcterms:W3CDTF">2013-11-11T13:00:04Z</dcterms:modified>
</cp:coreProperties>
</file>