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5" r:id="rId1"/>
    <p:sldMasterId id="2147483728" r:id="rId2"/>
  </p:sldMasterIdLst>
  <p:notesMasterIdLst>
    <p:notesMasterId r:id="rId111"/>
  </p:notesMasterIdLst>
  <p:handoutMasterIdLst>
    <p:handoutMasterId r:id="rId112"/>
  </p:handoutMasterIdLst>
  <p:sldIdLst>
    <p:sldId id="774" r:id="rId3"/>
    <p:sldId id="832" r:id="rId4"/>
    <p:sldId id="816" r:id="rId5"/>
    <p:sldId id="815" r:id="rId6"/>
    <p:sldId id="728" r:id="rId7"/>
    <p:sldId id="729" r:id="rId8"/>
    <p:sldId id="730" r:id="rId9"/>
    <p:sldId id="731" r:id="rId10"/>
    <p:sldId id="732" r:id="rId11"/>
    <p:sldId id="733" r:id="rId12"/>
    <p:sldId id="734" r:id="rId13"/>
    <p:sldId id="756" r:id="rId14"/>
    <p:sldId id="830" r:id="rId15"/>
    <p:sldId id="831" r:id="rId16"/>
    <p:sldId id="736" r:id="rId17"/>
    <p:sldId id="757" r:id="rId18"/>
    <p:sldId id="739" r:id="rId19"/>
    <p:sldId id="740" r:id="rId20"/>
    <p:sldId id="737" r:id="rId21"/>
    <p:sldId id="741" r:id="rId22"/>
    <p:sldId id="762" r:id="rId23"/>
    <p:sldId id="825" r:id="rId24"/>
    <p:sldId id="822" r:id="rId25"/>
    <p:sldId id="823" r:id="rId26"/>
    <p:sldId id="824" r:id="rId27"/>
    <p:sldId id="827" r:id="rId28"/>
    <p:sldId id="828" r:id="rId29"/>
    <p:sldId id="742" r:id="rId30"/>
    <p:sldId id="743" r:id="rId31"/>
    <p:sldId id="758" r:id="rId32"/>
    <p:sldId id="747" r:id="rId33"/>
    <p:sldId id="748" r:id="rId34"/>
    <p:sldId id="749" r:id="rId35"/>
    <p:sldId id="750" r:id="rId36"/>
    <p:sldId id="751" r:id="rId37"/>
    <p:sldId id="765" r:id="rId38"/>
    <p:sldId id="752" r:id="rId39"/>
    <p:sldId id="766" r:id="rId40"/>
    <p:sldId id="759" r:id="rId41"/>
    <p:sldId id="697" r:id="rId42"/>
    <p:sldId id="698" r:id="rId43"/>
    <p:sldId id="696" r:id="rId44"/>
    <p:sldId id="650" r:id="rId45"/>
    <p:sldId id="651" r:id="rId46"/>
    <p:sldId id="683" r:id="rId47"/>
    <p:sldId id="834" r:id="rId48"/>
    <p:sldId id="701" r:id="rId49"/>
    <p:sldId id="702" r:id="rId50"/>
    <p:sldId id="703" r:id="rId51"/>
    <p:sldId id="658" r:id="rId52"/>
    <p:sldId id="820" r:id="rId53"/>
    <p:sldId id="699" r:id="rId54"/>
    <p:sldId id="704" r:id="rId55"/>
    <p:sldId id="705" r:id="rId56"/>
    <p:sldId id="775" r:id="rId57"/>
    <p:sldId id="800" r:id="rId58"/>
    <p:sldId id="801" r:id="rId59"/>
    <p:sldId id="802" r:id="rId60"/>
    <p:sldId id="707" r:id="rId61"/>
    <p:sldId id="708" r:id="rId62"/>
    <p:sldId id="652" r:id="rId63"/>
    <p:sldId id="709" r:id="rId64"/>
    <p:sldId id="806" r:id="rId65"/>
    <p:sldId id="807" r:id="rId66"/>
    <p:sldId id="814" r:id="rId67"/>
    <p:sldId id="808" r:id="rId68"/>
    <p:sldId id="809" r:id="rId69"/>
    <p:sldId id="810" r:id="rId70"/>
    <p:sldId id="811" r:id="rId71"/>
    <p:sldId id="812" r:id="rId72"/>
    <p:sldId id="777" r:id="rId73"/>
    <p:sldId id="835" r:id="rId74"/>
    <p:sldId id="781" r:id="rId75"/>
    <p:sldId id="784" r:id="rId76"/>
    <p:sldId id="780" r:id="rId77"/>
    <p:sldId id="783" r:id="rId78"/>
    <p:sldId id="785" r:id="rId79"/>
    <p:sldId id="764" r:id="rId80"/>
    <p:sldId id="727" r:id="rId81"/>
    <p:sldId id="763" r:id="rId82"/>
    <p:sldId id="776" r:id="rId83"/>
    <p:sldId id="712" r:id="rId84"/>
    <p:sldId id="714" r:id="rId85"/>
    <p:sldId id="715" r:id="rId86"/>
    <p:sldId id="716" r:id="rId87"/>
    <p:sldId id="717" r:id="rId88"/>
    <p:sldId id="718" r:id="rId89"/>
    <p:sldId id="719" r:id="rId90"/>
    <p:sldId id="773" r:id="rId91"/>
    <p:sldId id="803" r:id="rId92"/>
    <p:sldId id="804" r:id="rId93"/>
    <p:sldId id="720" r:id="rId94"/>
    <p:sldId id="767" r:id="rId95"/>
    <p:sldId id="770" r:id="rId96"/>
    <p:sldId id="768" r:id="rId97"/>
    <p:sldId id="769" r:id="rId98"/>
    <p:sldId id="786" r:id="rId99"/>
    <p:sldId id="788" r:id="rId100"/>
    <p:sldId id="789" r:id="rId101"/>
    <p:sldId id="791" r:id="rId102"/>
    <p:sldId id="792" r:id="rId103"/>
    <p:sldId id="793" r:id="rId104"/>
    <p:sldId id="794" r:id="rId105"/>
    <p:sldId id="659" r:id="rId106"/>
    <p:sldId id="805" r:id="rId107"/>
    <p:sldId id="660" r:id="rId108"/>
    <p:sldId id="813" r:id="rId109"/>
    <p:sldId id="818" r:id="rId110"/>
  </p:sldIdLst>
  <p:sldSz cx="12188825" cy="6858000"/>
  <p:notesSz cx="6858000" cy="9144000"/>
  <p:custDataLst>
    <p:tags r:id="rId1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64">
          <p15:clr>
            <a:srgbClr val="A4A3A4"/>
          </p15:clr>
        </p15:guide>
        <p15:guide id="3" orient="horz" pos="3792">
          <p15:clr>
            <a:srgbClr val="A4A3A4"/>
          </p15:clr>
        </p15:guide>
        <p15:guide id="4" pos="3839">
          <p15:clr>
            <a:srgbClr val="A4A3A4"/>
          </p15:clr>
        </p15:guide>
        <p15:guide id="5" pos="384">
          <p15:clr>
            <a:srgbClr val="A4A3A4"/>
          </p15:clr>
        </p15:guide>
        <p15:guide id="6" pos="729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7074"/>
    <a:srgbClr val="9A999C"/>
    <a:srgbClr val="339966"/>
    <a:srgbClr val="6DB33F"/>
    <a:srgbClr val="245C95"/>
    <a:srgbClr val="D47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9631B5-78F2-41C9-869B-9F39066F8104}">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5" autoAdjust="0"/>
    <p:restoredTop sz="87654" autoAdjust="0"/>
  </p:normalViewPr>
  <p:slideViewPr>
    <p:cSldViewPr>
      <p:cViewPr varScale="1">
        <p:scale>
          <a:sx n="97" d="100"/>
          <a:sy n="97" d="100"/>
        </p:scale>
        <p:origin x="592" y="200"/>
      </p:cViewPr>
      <p:guideLst>
        <p:guide orient="horz" pos="2160"/>
        <p:guide orient="horz" pos="864"/>
        <p:guide orient="horz" pos="3792"/>
        <p:guide pos="3839"/>
        <p:guide pos="384"/>
        <p:guide pos="7294"/>
      </p:guideLst>
    </p:cSldViewPr>
  </p:slideViewPr>
  <p:notesTextViewPr>
    <p:cViewPr>
      <p:scale>
        <a:sx n="1" d="1"/>
        <a:sy n="1" d="1"/>
      </p:scale>
      <p:origin x="0" y="0"/>
    </p:cViewPr>
  </p:notesTextViewPr>
  <p:sorterViewPr>
    <p:cViewPr>
      <p:scale>
        <a:sx n="175" d="100"/>
        <a:sy n="175" d="100"/>
      </p:scale>
      <p:origin x="0" y="0"/>
    </p:cViewPr>
  </p:sorterViewPr>
  <p:notesViewPr>
    <p:cSldViewPr showGuides="1">
      <p:cViewPr varScale="1">
        <p:scale>
          <a:sx n="81" d="100"/>
          <a:sy n="81" d="100"/>
        </p:scale>
        <p:origin x="-9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8" Type="http://schemas.openxmlformats.org/officeDocument/2006/relationships/slide" Target="slides/slide106.xml"/><Relationship Id="rId109" Type="http://schemas.openxmlformats.org/officeDocument/2006/relationships/slide" Target="slides/slide10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10" Type="http://schemas.openxmlformats.org/officeDocument/2006/relationships/slide" Target="slides/slide108.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11" Type="http://schemas.openxmlformats.org/officeDocument/2006/relationships/notesMaster" Target="notesMasters/notesMaster1.xml"/><Relationship Id="rId112" Type="http://schemas.openxmlformats.org/officeDocument/2006/relationships/handoutMaster" Target="handoutMasters/handoutMaster1.xml"/><Relationship Id="rId113" Type="http://schemas.openxmlformats.org/officeDocument/2006/relationships/tags" Target="tags/tag1.xml"/><Relationship Id="rId114" Type="http://schemas.openxmlformats.org/officeDocument/2006/relationships/commentAuthors" Target="commentAuthors.xml"/><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slide" Target="slides/slide98.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_rels/data7.xml.rels><?xml version="1.0" encoding="UTF-8" standalone="yes"?>
<Relationships xmlns="http://schemas.openxmlformats.org/package/2006/relationships"><Relationship Id="rId1" Type="http://schemas.openxmlformats.org/officeDocument/2006/relationships/hyperlink" Target="https://labs.vmware.com/flings/visualesxtop" TargetMode="External"/><Relationship Id="rId2" Type="http://schemas.openxmlformats.org/officeDocument/2006/relationships/hyperlink" Target="https://labs.vmware.com/flings/esxplot"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labs.vmware.com/flings/visualesxtop" TargetMode="External"/><Relationship Id="rId2" Type="http://schemas.openxmlformats.org/officeDocument/2006/relationships/hyperlink" Target="https://labs.vmware.com/flings/esxplo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071F27-4423-4238-8367-06972C84A04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8D857A-4736-4587-B767-5275C2F5F686}">
      <dgm:prSet/>
      <dgm:spPr/>
      <dgm:t>
        <a:bodyPr/>
        <a:lstStyle/>
        <a:p>
          <a:pPr rtl="0"/>
          <a:r>
            <a:rPr lang="en-US" dirty="0"/>
            <a:t>Virtualization is mainstream</a:t>
          </a:r>
        </a:p>
      </dgm:t>
    </dgm:pt>
    <dgm:pt modelId="{DDAC3D8D-3E4A-4BFB-AB54-73AEEC4B7353}" type="parTrans" cxnId="{A25861D8-6E95-486B-A5D1-D1CC5140BAF1}">
      <dgm:prSet/>
      <dgm:spPr/>
      <dgm:t>
        <a:bodyPr/>
        <a:lstStyle/>
        <a:p>
          <a:endParaRPr lang="en-US"/>
        </a:p>
      </dgm:t>
    </dgm:pt>
    <dgm:pt modelId="{D0FDF069-2973-4EAE-B030-BCFE130CF319}" type="sibTrans" cxnId="{A25861D8-6E95-486B-A5D1-D1CC5140BAF1}">
      <dgm:prSet/>
      <dgm:spPr/>
      <dgm:t>
        <a:bodyPr/>
        <a:lstStyle/>
        <a:p>
          <a:endParaRPr lang="en-US"/>
        </a:p>
      </dgm:t>
    </dgm:pt>
    <dgm:pt modelId="{900D308E-4155-4C42-A671-3AE41CD848D3}">
      <dgm:prSet/>
      <dgm:spPr/>
      <dgm:t>
        <a:bodyPr/>
        <a:lstStyle/>
        <a:p>
          <a:pPr rtl="0"/>
          <a:r>
            <a:rPr lang="en-US" dirty="0"/>
            <a:t>You want to virtualize your applications</a:t>
          </a:r>
        </a:p>
      </dgm:t>
    </dgm:pt>
    <dgm:pt modelId="{9A0445DD-3933-46C3-97F7-F12B8546B525}" type="parTrans" cxnId="{0A9BC0F4-0F59-4DCF-91A7-90C6FA4774D6}">
      <dgm:prSet/>
      <dgm:spPr/>
      <dgm:t>
        <a:bodyPr/>
        <a:lstStyle/>
        <a:p>
          <a:endParaRPr lang="en-US"/>
        </a:p>
      </dgm:t>
    </dgm:pt>
    <dgm:pt modelId="{29F429B4-21A4-4B51-ABFF-2588987B8FA1}" type="sibTrans" cxnId="{0A9BC0F4-0F59-4DCF-91A7-90C6FA4774D6}">
      <dgm:prSet/>
      <dgm:spPr/>
      <dgm:t>
        <a:bodyPr/>
        <a:lstStyle/>
        <a:p>
          <a:endParaRPr lang="en-US"/>
        </a:p>
      </dgm:t>
    </dgm:pt>
    <dgm:pt modelId="{2A7B6438-A035-4D58-A4DE-32A7DBE7A32E}">
      <dgm:prSet/>
      <dgm:spPr/>
      <dgm:t>
        <a:bodyPr/>
        <a:lstStyle/>
        <a:p>
          <a:pPr rtl="0"/>
          <a:r>
            <a:rPr lang="en-US" dirty="0"/>
            <a:t>You care about the outcome</a:t>
          </a:r>
        </a:p>
      </dgm:t>
    </dgm:pt>
    <dgm:pt modelId="{4B0FED9F-0A1A-4588-B4B0-B9EC61A0F392}" type="parTrans" cxnId="{85FBD6DA-3286-49EF-AC41-722DF18FEB53}">
      <dgm:prSet/>
      <dgm:spPr/>
      <dgm:t>
        <a:bodyPr/>
        <a:lstStyle/>
        <a:p>
          <a:endParaRPr lang="en-US"/>
        </a:p>
      </dgm:t>
    </dgm:pt>
    <dgm:pt modelId="{60DC2908-6612-4203-A195-B25F90B38635}" type="sibTrans" cxnId="{85FBD6DA-3286-49EF-AC41-722DF18FEB53}">
      <dgm:prSet/>
      <dgm:spPr/>
      <dgm:t>
        <a:bodyPr/>
        <a:lstStyle/>
        <a:p>
          <a:endParaRPr lang="en-US"/>
        </a:p>
      </dgm:t>
    </dgm:pt>
    <dgm:pt modelId="{ACD941FB-8BCD-49B0-8351-753BADF60E97}">
      <dgm:prSet/>
      <dgm:spPr/>
      <dgm:t>
        <a:bodyPr/>
        <a:lstStyle/>
        <a:p>
          <a:pPr rtl="0"/>
          <a:r>
            <a:rPr lang="en-US" dirty="0"/>
            <a:t>Your applications are </a:t>
          </a:r>
          <a:r>
            <a:rPr lang="en-US" u="sng" dirty="0"/>
            <a:t>Important</a:t>
          </a:r>
        </a:p>
      </dgm:t>
    </dgm:pt>
    <dgm:pt modelId="{6F19EC8B-F22A-4392-9E31-B6EB78E53EB2}" type="parTrans" cxnId="{482EAA6A-B4BB-48BA-95D3-6399F0F4B266}">
      <dgm:prSet/>
      <dgm:spPr/>
      <dgm:t>
        <a:bodyPr/>
        <a:lstStyle/>
        <a:p>
          <a:endParaRPr lang="en-US"/>
        </a:p>
      </dgm:t>
    </dgm:pt>
    <dgm:pt modelId="{BD62C4EA-ACFE-4E63-BB7A-8148E604686E}" type="sibTrans" cxnId="{482EAA6A-B4BB-48BA-95D3-6399F0F4B266}">
      <dgm:prSet/>
      <dgm:spPr/>
      <dgm:t>
        <a:bodyPr/>
        <a:lstStyle/>
        <a:p>
          <a:endParaRPr lang="en-US"/>
        </a:p>
      </dgm:t>
    </dgm:pt>
    <dgm:pt modelId="{78CC6021-1F20-45F0-8CE1-76F0C44627AD}">
      <dgm:prSet/>
      <dgm:spPr/>
      <dgm:t>
        <a:bodyPr/>
        <a:lstStyle/>
        <a:p>
          <a:pPr rtl="0"/>
          <a:r>
            <a:rPr lang="en-US" dirty="0"/>
            <a:t>That is </a:t>
          </a:r>
          <a:r>
            <a:rPr lang="en-US" u="sng" dirty="0"/>
            <a:t>WHY</a:t>
          </a:r>
          <a:r>
            <a:rPr lang="en-US" dirty="0"/>
            <a:t> we are here</a:t>
          </a:r>
        </a:p>
      </dgm:t>
    </dgm:pt>
    <dgm:pt modelId="{87FA7A0C-58BD-4B23-8B18-8AA7782C4EB3}" type="parTrans" cxnId="{EC174C88-E79D-49AE-907A-85C65BDA6BAE}">
      <dgm:prSet/>
      <dgm:spPr/>
      <dgm:t>
        <a:bodyPr/>
        <a:lstStyle/>
        <a:p>
          <a:endParaRPr lang="en-US"/>
        </a:p>
      </dgm:t>
    </dgm:pt>
    <dgm:pt modelId="{3E471B50-AB7A-4B7E-A18B-E5DB76440F16}" type="sibTrans" cxnId="{EC174C88-E79D-49AE-907A-85C65BDA6BAE}">
      <dgm:prSet/>
      <dgm:spPr/>
      <dgm:t>
        <a:bodyPr/>
        <a:lstStyle/>
        <a:p>
          <a:endParaRPr lang="en-US"/>
        </a:p>
      </dgm:t>
    </dgm:pt>
    <dgm:pt modelId="{FD8A902C-5591-47C7-899C-69B2203BACB1}" type="pres">
      <dgm:prSet presAssocID="{94071F27-4423-4238-8367-06972C84A040}" presName="Name0" presStyleCnt="0">
        <dgm:presLayoutVars>
          <dgm:dir/>
          <dgm:animLvl val="lvl"/>
          <dgm:resizeHandles val="exact"/>
        </dgm:presLayoutVars>
      </dgm:prSet>
      <dgm:spPr/>
      <dgm:t>
        <a:bodyPr/>
        <a:lstStyle/>
        <a:p>
          <a:endParaRPr lang="en-US"/>
        </a:p>
      </dgm:t>
    </dgm:pt>
    <dgm:pt modelId="{4F7473D0-04E5-46A9-B87E-A7BB26366976}" type="pres">
      <dgm:prSet presAssocID="{2F8D857A-4736-4587-B767-5275C2F5F686}" presName="linNode" presStyleCnt="0"/>
      <dgm:spPr/>
    </dgm:pt>
    <dgm:pt modelId="{B7F0A022-1C5B-47DA-BE6D-B5A1CF663E59}" type="pres">
      <dgm:prSet presAssocID="{2F8D857A-4736-4587-B767-5275C2F5F686}" presName="parentText" presStyleLbl="node1" presStyleIdx="0" presStyleCnt="5" custScaleX="209191">
        <dgm:presLayoutVars>
          <dgm:chMax val="1"/>
          <dgm:bulletEnabled val="1"/>
        </dgm:presLayoutVars>
      </dgm:prSet>
      <dgm:spPr/>
      <dgm:t>
        <a:bodyPr/>
        <a:lstStyle/>
        <a:p>
          <a:endParaRPr lang="en-US"/>
        </a:p>
      </dgm:t>
    </dgm:pt>
    <dgm:pt modelId="{DA407EFD-A085-4E2B-B1CE-42FDE3B5DFB5}" type="pres">
      <dgm:prSet presAssocID="{D0FDF069-2973-4EAE-B030-BCFE130CF319}" presName="sp" presStyleCnt="0"/>
      <dgm:spPr/>
    </dgm:pt>
    <dgm:pt modelId="{6E7F9033-9A8C-4F94-B1BC-2A63C43B6A1D}" type="pres">
      <dgm:prSet presAssocID="{900D308E-4155-4C42-A671-3AE41CD848D3}" presName="linNode" presStyleCnt="0"/>
      <dgm:spPr/>
    </dgm:pt>
    <dgm:pt modelId="{CAAB7B4A-2DBE-44C8-A18B-4B7F24EAE5D9}" type="pres">
      <dgm:prSet presAssocID="{900D308E-4155-4C42-A671-3AE41CD848D3}" presName="parentText" presStyleLbl="node1" presStyleIdx="1" presStyleCnt="5" custScaleX="209191">
        <dgm:presLayoutVars>
          <dgm:chMax val="1"/>
          <dgm:bulletEnabled val="1"/>
        </dgm:presLayoutVars>
      </dgm:prSet>
      <dgm:spPr/>
      <dgm:t>
        <a:bodyPr/>
        <a:lstStyle/>
        <a:p>
          <a:endParaRPr lang="en-US"/>
        </a:p>
      </dgm:t>
    </dgm:pt>
    <dgm:pt modelId="{188977D9-8C21-4624-B4DD-AF7D3AE888BB}" type="pres">
      <dgm:prSet presAssocID="{29F429B4-21A4-4B51-ABFF-2588987B8FA1}" presName="sp" presStyleCnt="0"/>
      <dgm:spPr/>
    </dgm:pt>
    <dgm:pt modelId="{857B83C2-98A8-4B3F-9241-02D05E07FF9D}" type="pres">
      <dgm:prSet presAssocID="{2A7B6438-A035-4D58-A4DE-32A7DBE7A32E}" presName="linNode" presStyleCnt="0"/>
      <dgm:spPr/>
    </dgm:pt>
    <dgm:pt modelId="{BD5044C5-6BC4-49AF-9D0A-3BF9496BB87E}" type="pres">
      <dgm:prSet presAssocID="{2A7B6438-A035-4D58-A4DE-32A7DBE7A32E}" presName="parentText" presStyleLbl="node1" presStyleIdx="2" presStyleCnt="5" custScaleX="209191">
        <dgm:presLayoutVars>
          <dgm:chMax val="1"/>
          <dgm:bulletEnabled val="1"/>
        </dgm:presLayoutVars>
      </dgm:prSet>
      <dgm:spPr/>
      <dgm:t>
        <a:bodyPr/>
        <a:lstStyle/>
        <a:p>
          <a:endParaRPr lang="en-US"/>
        </a:p>
      </dgm:t>
    </dgm:pt>
    <dgm:pt modelId="{21F22770-EA8C-42CA-BF3F-F3DE4C8F6FF1}" type="pres">
      <dgm:prSet presAssocID="{60DC2908-6612-4203-A195-B25F90B38635}" presName="sp" presStyleCnt="0"/>
      <dgm:spPr/>
    </dgm:pt>
    <dgm:pt modelId="{6C0A3921-77E9-4B1E-B96A-363D7E28D291}" type="pres">
      <dgm:prSet presAssocID="{ACD941FB-8BCD-49B0-8351-753BADF60E97}" presName="linNode" presStyleCnt="0"/>
      <dgm:spPr/>
    </dgm:pt>
    <dgm:pt modelId="{F4A918BE-BB73-4E49-8240-BA9E1E3439DD}" type="pres">
      <dgm:prSet presAssocID="{ACD941FB-8BCD-49B0-8351-753BADF60E97}" presName="parentText" presStyleLbl="node1" presStyleIdx="3" presStyleCnt="5" custScaleX="209191">
        <dgm:presLayoutVars>
          <dgm:chMax val="1"/>
          <dgm:bulletEnabled val="1"/>
        </dgm:presLayoutVars>
      </dgm:prSet>
      <dgm:spPr/>
      <dgm:t>
        <a:bodyPr/>
        <a:lstStyle/>
        <a:p>
          <a:endParaRPr lang="en-US"/>
        </a:p>
      </dgm:t>
    </dgm:pt>
    <dgm:pt modelId="{E104757F-4F58-45DA-8326-A3F5071AE48B}" type="pres">
      <dgm:prSet presAssocID="{BD62C4EA-ACFE-4E63-BB7A-8148E604686E}" presName="sp" presStyleCnt="0"/>
      <dgm:spPr/>
    </dgm:pt>
    <dgm:pt modelId="{C764B6D0-0C5B-4BE9-865F-FF93AC9B11BD}" type="pres">
      <dgm:prSet presAssocID="{78CC6021-1F20-45F0-8CE1-76F0C44627AD}" presName="linNode" presStyleCnt="0"/>
      <dgm:spPr/>
    </dgm:pt>
    <dgm:pt modelId="{94C6E586-FE5A-4F38-A685-B58836B1DC75}" type="pres">
      <dgm:prSet presAssocID="{78CC6021-1F20-45F0-8CE1-76F0C44627AD}" presName="parentText" presStyleLbl="node1" presStyleIdx="4" presStyleCnt="5" custScaleX="209191">
        <dgm:presLayoutVars>
          <dgm:chMax val="1"/>
          <dgm:bulletEnabled val="1"/>
        </dgm:presLayoutVars>
      </dgm:prSet>
      <dgm:spPr/>
      <dgm:t>
        <a:bodyPr/>
        <a:lstStyle/>
        <a:p>
          <a:endParaRPr lang="en-US"/>
        </a:p>
      </dgm:t>
    </dgm:pt>
  </dgm:ptLst>
  <dgm:cxnLst>
    <dgm:cxn modelId="{1D87BB71-02CE-4C57-828D-3F33E8D3DF6D}" type="presOf" srcId="{ACD941FB-8BCD-49B0-8351-753BADF60E97}" destId="{F4A918BE-BB73-4E49-8240-BA9E1E3439DD}" srcOrd="0" destOrd="0" presId="urn:microsoft.com/office/officeart/2005/8/layout/vList5"/>
    <dgm:cxn modelId="{4BDF42C3-9199-4258-A84E-0AF5249828F0}" type="presOf" srcId="{2F8D857A-4736-4587-B767-5275C2F5F686}" destId="{B7F0A022-1C5B-47DA-BE6D-B5A1CF663E59}" srcOrd="0" destOrd="0" presId="urn:microsoft.com/office/officeart/2005/8/layout/vList5"/>
    <dgm:cxn modelId="{37BF6EA7-67F8-4E41-BCBD-146D09870491}" type="presOf" srcId="{94071F27-4423-4238-8367-06972C84A040}" destId="{FD8A902C-5591-47C7-899C-69B2203BACB1}" srcOrd="0" destOrd="0" presId="urn:microsoft.com/office/officeart/2005/8/layout/vList5"/>
    <dgm:cxn modelId="{0A9BC0F4-0F59-4DCF-91A7-90C6FA4774D6}" srcId="{94071F27-4423-4238-8367-06972C84A040}" destId="{900D308E-4155-4C42-A671-3AE41CD848D3}" srcOrd="1" destOrd="0" parTransId="{9A0445DD-3933-46C3-97F7-F12B8546B525}" sibTransId="{29F429B4-21A4-4B51-ABFF-2588987B8FA1}"/>
    <dgm:cxn modelId="{235D005E-8FEB-4DCC-9F0D-C933D750A3EB}" type="presOf" srcId="{2A7B6438-A035-4D58-A4DE-32A7DBE7A32E}" destId="{BD5044C5-6BC4-49AF-9D0A-3BF9496BB87E}" srcOrd="0" destOrd="0" presId="urn:microsoft.com/office/officeart/2005/8/layout/vList5"/>
    <dgm:cxn modelId="{482EAA6A-B4BB-48BA-95D3-6399F0F4B266}" srcId="{94071F27-4423-4238-8367-06972C84A040}" destId="{ACD941FB-8BCD-49B0-8351-753BADF60E97}" srcOrd="3" destOrd="0" parTransId="{6F19EC8B-F22A-4392-9E31-B6EB78E53EB2}" sibTransId="{BD62C4EA-ACFE-4E63-BB7A-8148E604686E}"/>
    <dgm:cxn modelId="{6BD4BF45-10F4-45DA-9532-7A31EAFC6C0E}" type="presOf" srcId="{78CC6021-1F20-45F0-8CE1-76F0C44627AD}" destId="{94C6E586-FE5A-4F38-A685-B58836B1DC75}" srcOrd="0" destOrd="0" presId="urn:microsoft.com/office/officeart/2005/8/layout/vList5"/>
    <dgm:cxn modelId="{A0FC330A-ED7B-48BF-B701-4A52713F5F3E}" type="presOf" srcId="{900D308E-4155-4C42-A671-3AE41CD848D3}" destId="{CAAB7B4A-2DBE-44C8-A18B-4B7F24EAE5D9}" srcOrd="0" destOrd="0" presId="urn:microsoft.com/office/officeart/2005/8/layout/vList5"/>
    <dgm:cxn modelId="{A25861D8-6E95-486B-A5D1-D1CC5140BAF1}" srcId="{94071F27-4423-4238-8367-06972C84A040}" destId="{2F8D857A-4736-4587-B767-5275C2F5F686}" srcOrd="0" destOrd="0" parTransId="{DDAC3D8D-3E4A-4BFB-AB54-73AEEC4B7353}" sibTransId="{D0FDF069-2973-4EAE-B030-BCFE130CF319}"/>
    <dgm:cxn modelId="{85FBD6DA-3286-49EF-AC41-722DF18FEB53}" srcId="{94071F27-4423-4238-8367-06972C84A040}" destId="{2A7B6438-A035-4D58-A4DE-32A7DBE7A32E}" srcOrd="2" destOrd="0" parTransId="{4B0FED9F-0A1A-4588-B4B0-B9EC61A0F392}" sibTransId="{60DC2908-6612-4203-A195-B25F90B38635}"/>
    <dgm:cxn modelId="{EC174C88-E79D-49AE-907A-85C65BDA6BAE}" srcId="{94071F27-4423-4238-8367-06972C84A040}" destId="{78CC6021-1F20-45F0-8CE1-76F0C44627AD}" srcOrd="4" destOrd="0" parTransId="{87FA7A0C-58BD-4B23-8B18-8AA7782C4EB3}" sibTransId="{3E471B50-AB7A-4B7E-A18B-E5DB76440F16}"/>
    <dgm:cxn modelId="{D648E2DA-3D1F-420B-A66D-7B399773E54E}" type="presParOf" srcId="{FD8A902C-5591-47C7-899C-69B2203BACB1}" destId="{4F7473D0-04E5-46A9-B87E-A7BB26366976}" srcOrd="0" destOrd="0" presId="urn:microsoft.com/office/officeart/2005/8/layout/vList5"/>
    <dgm:cxn modelId="{363E3E07-EFD1-4484-806D-A922D8EAF06A}" type="presParOf" srcId="{4F7473D0-04E5-46A9-B87E-A7BB26366976}" destId="{B7F0A022-1C5B-47DA-BE6D-B5A1CF663E59}" srcOrd="0" destOrd="0" presId="urn:microsoft.com/office/officeart/2005/8/layout/vList5"/>
    <dgm:cxn modelId="{C5EB13C2-3A47-4886-8D68-E1C9A824429A}" type="presParOf" srcId="{FD8A902C-5591-47C7-899C-69B2203BACB1}" destId="{DA407EFD-A085-4E2B-B1CE-42FDE3B5DFB5}" srcOrd="1" destOrd="0" presId="urn:microsoft.com/office/officeart/2005/8/layout/vList5"/>
    <dgm:cxn modelId="{56D15CB5-1407-4242-80C3-940DDA86F43B}" type="presParOf" srcId="{FD8A902C-5591-47C7-899C-69B2203BACB1}" destId="{6E7F9033-9A8C-4F94-B1BC-2A63C43B6A1D}" srcOrd="2" destOrd="0" presId="urn:microsoft.com/office/officeart/2005/8/layout/vList5"/>
    <dgm:cxn modelId="{293E942C-80F3-4273-B65A-256F25C9F1E4}" type="presParOf" srcId="{6E7F9033-9A8C-4F94-B1BC-2A63C43B6A1D}" destId="{CAAB7B4A-2DBE-44C8-A18B-4B7F24EAE5D9}" srcOrd="0" destOrd="0" presId="urn:microsoft.com/office/officeart/2005/8/layout/vList5"/>
    <dgm:cxn modelId="{56713A05-702C-4495-8307-F3016E023134}" type="presParOf" srcId="{FD8A902C-5591-47C7-899C-69B2203BACB1}" destId="{188977D9-8C21-4624-B4DD-AF7D3AE888BB}" srcOrd="3" destOrd="0" presId="urn:microsoft.com/office/officeart/2005/8/layout/vList5"/>
    <dgm:cxn modelId="{346239BD-1FF1-4460-ADAC-03A375D6AA28}" type="presParOf" srcId="{FD8A902C-5591-47C7-899C-69B2203BACB1}" destId="{857B83C2-98A8-4B3F-9241-02D05E07FF9D}" srcOrd="4" destOrd="0" presId="urn:microsoft.com/office/officeart/2005/8/layout/vList5"/>
    <dgm:cxn modelId="{A70680B5-15AA-497F-81E0-C98B3AFD83B8}" type="presParOf" srcId="{857B83C2-98A8-4B3F-9241-02D05E07FF9D}" destId="{BD5044C5-6BC4-49AF-9D0A-3BF9496BB87E}" srcOrd="0" destOrd="0" presId="urn:microsoft.com/office/officeart/2005/8/layout/vList5"/>
    <dgm:cxn modelId="{83E7EEF1-915C-4F4A-8EE8-64A148AAABFA}" type="presParOf" srcId="{FD8A902C-5591-47C7-899C-69B2203BACB1}" destId="{21F22770-EA8C-42CA-BF3F-F3DE4C8F6FF1}" srcOrd="5" destOrd="0" presId="urn:microsoft.com/office/officeart/2005/8/layout/vList5"/>
    <dgm:cxn modelId="{78D56B0E-ECDA-49C5-8E5B-F9BABA2B7899}" type="presParOf" srcId="{FD8A902C-5591-47C7-899C-69B2203BACB1}" destId="{6C0A3921-77E9-4B1E-B96A-363D7E28D291}" srcOrd="6" destOrd="0" presId="urn:microsoft.com/office/officeart/2005/8/layout/vList5"/>
    <dgm:cxn modelId="{57A383D4-DD94-486F-A1D6-9AE67593BFCE}" type="presParOf" srcId="{6C0A3921-77E9-4B1E-B96A-363D7E28D291}" destId="{F4A918BE-BB73-4E49-8240-BA9E1E3439DD}" srcOrd="0" destOrd="0" presId="urn:microsoft.com/office/officeart/2005/8/layout/vList5"/>
    <dgm:cxn modelId="{3D0731DA-3DA7-41E7-8380-1DAD4255F298}" type="presParOf" srcId="{FD8A902C-5591-47C7-899C-69B2203BACB1}" destId="{E104757F-4F58-45DA-8326-A3F5071AE48B}" srcOrd="7" destOrd="0" presId="urn:microsoft.com/office/officeart/2005/8/layout/vList5"/>
    <dgm:cxn modelId="{08E3218B-704C-480E-BD91-9B625C2CDC73}" type="presParOf" srcId="{FD8A902C-5591-47C7-899C-69B2203BACB1}" destId="{C764B6D0-0C5B-4BE9-865F-FF93AC9B11BD}" srcOrd="8" destOrd="0" presId="urn:microsoft.com/office/officeart/2005/8/layout/vList5"/>
    <dgm:cxn modelId="{57AFBAAE-25EF-4BE8-A0BD-78B331322414}" type="presParOf" srcId="{C764B6D0-0C5B-4BE9-865F-FF93AC9B11BD}" destId="{94C6E586-FE5A-4F38-A685-B58836B1DC75}"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3FAEC-3DF1-4019-9377-FF9CDF409251}" type="doc">
      <dgm:prSet loTypeId="urn:microsoft.com/office/officeart/2005/8/layout/gear1" loCatId="process" qsTypeId="urn:microsoft.com/office/officeart/2005/8/quickstyle/simple5" qsCatId="simple" csTypeId="urn:microsoft.com/office/officeart/2005/8/colors/accent1_2" csCatId="accent1" phldr="1"/>
      <dgm:spPr/>
      <dgm:t>
        <a:bodyPr/>
        <a:lstStyle/>
        <a:p>
          <a:endParaRPr lang="en-US"/>
        </a:p>
      </dgm:t>
    </dgm:pt>
    <dgm:pt modelId="{05D7B28F-C6A9-423D-BBA5-03FE8B6270F4}">
      <dgm:prSet custT="1"/>
      <dgm:spPr/>
      <dgm:t>
        <a:bodyPr/>
        <a:lstStyle/>
        <a:p>
          <a:pPr rtl="0"/>
          <a:r>
            <a:rPr lang="en-US" sz="1400" dirty="0"/>
            <a:t>Business Applications Stack</a:t>
          </a:r>
          <a:br>
            <a:rPr lang="en-US" sz="1400" dirty="0"/>
          </a:br>
          <a:r>
            <a:rPr lang="en-US" sz="1600" dirty="0"/>
            <a:t> </a:t>
          </a:r>
          <a:r>
            <a:rPr lang="en-US" sz="3200" dirty="0"/>
            <a:t>+</a:t>
          </a:r>
          <a:endParaRPr lang="en-US" sz="1600" dirty="0"/>
        </a:p>
      </dgm:t>
    </dgm:pt>
    <dgm:pt modelId="{10955AD8-E8D2-4C01-B4E1-C3FB334805D5}" type="parTrans" cxnId="{65C9E75D-5F65-4A10-9F89-4BC123C3BD30}">
      <dgm:prSet/>
      <dgm:spPr/>
      <dgm:t>
        <a:bodyPr/>
        <a:lstStyle/>
        <a:p>
          <a:endParaRPr lang="en-US"/>
        </a:p>
      </dgm:t>
    </dgm:pt>
    <dgm:pt modelId="{603D59A0-1992-4068-BDDB-685C427FCD17}" type="sibTrans" cxnId="{65C9E75D-5F65-4A10-9F89-4BC123C3BD30}">
      <dgm:prSet/>
      <dgm:spPr/>
      <dgm:t>
        <a:bodyPr/>
        <a:lstStyle/>
        <a:p>
          <a:endParaRPr lang="en-US"/>
        </a:p>
      </dgm:t>
    </dgm:pt>
    <dgm:pt modelId="{E51AF68D-028E-4EFB-A012-7EE2D3462E7C}">
      <dgm:prSet custT="1"/>
      <dgm:spPr/>
      <dgm:t>
        <a:bodyPr/>
        <a:lstStyle/>
        <a:p>
          <a:pPr rtl="0"/>
          <a:r>
            <a:rPr lang="en-US" sz="1400" dirty="0"/>
            <a:t>Normal Business Processes </a:t>
          </a:r>
          <a:r>
            <a:rPr lang="en-US" sz="3200" dirty="0"/>
            <a:t>=</a:t>
          </a:r>
          <a:endParaRPr lang="en-US" sz="1800" dirty="0"/>
        </a:p>
      </dgm:t>
    </dgm:pt>
    <dgm:pt modelId="{6E86346B-4A11-4A84-BCA3-ACB4AA8EDEEE}" type="parTrans" cxnId="{F0895ED8-0D43-4815-AB28-2E13EC1FEF96}">
      <dgm:prSet/>
      <dgm:spPr/>
      <dgm:t>
        <a:bodyPr/>
        <a:lstStyle/>
        <a:p>
          <a:endParaRPr lang="en-US"/>
        </a:p>
      </dgm:t>
    </dgm:pt>
    <dgm:pt modelId="{4DB274BF-4959-4B63-940F-FEEC574DFCDF}" type="sibTrans" cxnId="{F0895ED8-0D43-4815-AB28-2E13EC1FEF96}">
      <dgm:prSet/>
      <dgm:spPr/>
      <dgm:t>
        <a:bodyPr/>
        <a:lstStyle/>
        <a:p>
          <a:endParaRPr lang="en-US"/>
        </a:p>
      </dgm:t>
    </dgm:pt>
    <dgm:pt modelId="{E465D628-9FA4-4ED7-814E-4E6C59091D43}">
      <dgm:prSet custT="1"/>
      <dgm:spPr/>
      <dgm:t>
        <a:bodyPr/>
        <a:lstStyle/>
        <a:p>
          <a:pPr rtl="0"/>
          <a:r>
            <a:rPr lang="en-US" sz="1400" dirty="0"/>
            <a:t>Operations / Profitability</a:t>
          </a:r>
        </a:p>
      </dgm:t>
    </dgm:pt>
    <dgm:pt modelId="{E448FDEA-E36A-4284-B7FE-7B4026B27BF7}" type="parTrans" cxnId="{DDFB76AA-C284-4EC2-9E3F-01AB1F61F030}">
      <dgm:prSet/>
      <dgm:spPr/>
      <dgm:t>
        <a:bodyPr/>
        <a:lstStyle/>
        <a:p>
          <a:endParaRPr lang="en-US"/>
        </a:p>
      </dgm:t>
    </dgm:pt>
    <dgm:pt modelId="{24618B4B-3212-4E1C-ACCF-01A3148A6E12}" type="sibTrans" cxnId="{DDFB76AA-C284-4EC2-9E3F-01AB1F61F030}">
      <dgm:prSet/>
      <dgm:spPr/>
      <dgm:t>
        <a:bodyPr/>
        <a:lstStyle/>
        <a:p>
          <a:endParaRPr lang="en-US"/>
        </a:p>
      </dgm:t>
    </dgm:pt>
    <dgm:pt modelId="{ED91D0DB-6A29-4CA9-A64A-8279D47C0346}" type="pres">
      <dgm:prSet presAssocID="{6D53FAEC-3DF1-4019-9377-FF9CDF409251}" presName="composite" presStyleCnt="0">
        <dgm:presLayoutVars>
          <dgm:chMax val="3"/>
          <dgm:animLvl val="lvl"/>
          <dgm:resizeHandles val="exact"/>
        </dgm:presLayoutVars>
      </dgm:prSet>
      <dgm:spPr/>
      <dgm:t>
        <a:bodyPr/>
        <a:lstStyle/>
        <a:p>
          <a:endParaRPr lang="en-US"/>
        </a:p>
      </dgm:t>
    </dgm:pt>
    <dgm:pt modelId="{5E6575EA-BA18-4B0D-92EE-85B53540895D}" type="pres">
      <dgm:prSet presAssocID="{E465D628-9FA4-4ED7-814E-4E6C59091D43}" presName="gear1" presStyleLbl="node1" presStyleIdx="0" presStyleCnt="3" custLinFactNeighborX="-3030" custLinFactNeighborY="-564">
        <dgm:presLayoutVars>
          <dgm:chMax val="1"/>
          <dgm:bulletEnabled val="1"/>
        </dgm:presLayoutVars>
      </dgm:prSet>
      <dgm:spPr/>
      <dgm:t>
        <a:bodyPr/>
        <a:lstStyle/>
        <a:p>
          <a:endParaRPr lang="en-US"/>
        </a:p>
      </dgm:t>
    </dgm:pt>
    <dgm:pt modelId="{3911B372-197D-4FF1-A41C-05DAD00F5137}" type="pres">
      <dgm:prSet presAssocID="{E465D628-9FA4-4ED7-814E-4E6C59091D43}" presName="gear1srcNode" presStyleLbl="node1" presStyleIdx="0" presStyleCnt="3"/>
      <dgm:spPr/>
      <dgm:t>
        <a:bodyPr/>
        <a:lstStyle/>
        <a:p>
          <a:endParaRPr lang="en-US"/>
        </a:p>
      </dgm:t>
    </dgm:pt>
    <dgm:pt modelId="{48012CFA-3297-4B2B-BEA9-7618E89940B3}" type="pres">
      <dgm:prSet presAssocID="{E465D628-9FA4-4ED7-814E-4E6C59091D43}" presName="gear1dstNode" presStyleLbl="node1" presStyleIdx="0" presStyleCnt="3"/>
      <dgm:spPr/>
      <dgm:t>
        <a:bodyPr/>
        <a:lstStyle/>
        <a:p>
          <a:endParaRPr lang="en-US"/>
        </a:p>
      </dgm:t>
    </dgm:pt>
    <dgm:pt modelId="{EA844B89-5D44-44F0-8951-3AFCC6452A31}" type="pres">
      <dgm:prSet presAssocID="{E51AF68D-028E-4EFB-A012-7EE2D3462E7C}" presName="gear2" presStyleLbl="node1" presStyleIdx="1" presStyleCnt="3">
        <dgm:presLayoutVars>
          <dgm:chMax val="1"/>
          <dgm:bulletEnabled val="1"/>
        </dgm:presLayoutVars>
      </dgm:prSet>
      <dgm:spPr/>
      <dgm:t>
        <a:bodyPr/>
        <a:lstStyle/>
        <a:p>
          <a:endParaRPr lang="en-US"/>
        </a:p>
      </dgm:t>
    </dgm:pt>
    <dgm:pt modelId="{8C9C5B2E-21BC-47FC-ADC4-D9E51D7A8EF4}" type="pres">
      <dgm:prSet presAssocID="{E51AF68D-028E-4EFB-A012-7EE2D3462E7C}" presName="gear2srcNode" presStyleLbl="node1" presStyleIdx="1" presStyleCnt="3"/>
      <dgm:spPr/>
      <dgm:t>
        <a:bodyPr/>
        <a:lstStyle/>
        <a:p>
          <a:endParaRPr lang="en-US"/>
        </a:p>
      </dgm:t>
    </dgm:pt>
    <dgm:pt modelId="{B82D3587-E471-47C0-8F90-E5C4D28A3D81}" type="pres">
      <dgm:prSet presAssocID="{E51AF68D-028E-4EFB-A012-7EE2D3462E7C}" presName="gear2dstNode" presStyleLbl="node1" presStyleIdx="1" presStyleCnt="3"/>
      <dgm:spPr/>
      <dgm:t>
        <a:bodyPr/>
        <a:lstStyle/>
        <a:p>
          <a:endParaRPr lang="en-US"/>
        </a:p>
      </dgm:t>
    </dgm:pt>
    <dgm:pt modelId="{6B909731-4BEC-44D4-9B14-44CCB6A554D7}" type="pres">
      <dgm:prSet presAssocID="{05D7B28F-C6A9-423D-BBA5-03FE8B6270F4}" presName="gear3" presStyleLbl="node1" presStyleIdx="2" presStyleCnt="3" custScaleX="109520" custScaleY="105365" custLinFactNeighborY="-358"/>
      <dgm:spPr/>
      <dgm:t>
        <a:bodyPr/>
        <a:lstStyle/>
        <a:p>
          <a:endParaRPr lang="en-US"/>
        </a:p>
      </dgm:t>
    </dgm:pt>
    <dgm:pt modelId="{2B56BCFF-77AF-416B-972F-6C0E0606C2C7}" type="pres">
      <dgm:prSet presAssocID="{05D7B28F-C6A9-423D-BBA5-03FE8B6270F4}" presName="gear3tx" presStyleLbl="node1" presStyleIdx="2" presStyleCnt="3">
        <dgm:presLayoutVars>
          <dgm:chMax val="1"/>
          <dgm:bulletEnabled val="1"/>
        </dgm:presLayoutVars>
      </dgm:prSet>
      <dgm:spPr/>
      <dgm:t>
        <a:bodyPr/>
        <a:lstStyle/>
        <a:p>
          <a:endParaRPr lang="en-US"/>
        </a:p>
      </dgm:t>
    </dgm:pt>
    <dgm:pt modelId="{608B1624-9768-44B4-8B88-B822F07E7BBF}" type="pres">
      <dgm:prSet presAssocID="{05D7B28F-C6A9-423D-BBA5-03FE8B6270F4}" presName="gear3srcNode" presStyleLbl="node1" presStyleIdx="2" presStyleCnt="3"/>
      <dgm:spPr/>
      <dgm:t>
        <a:bodyPr/>
        <a:lstStyle/>
        <a:p>
          <a:endParaRPr lang="en-US"/>
        </a:p>
      </dgm:t>
    </dgm:pt>
    <dgm:pt modelId="{C897DD5A-BB43-4D44-9ECB-469F0EAA293F}" type="pres">
      <dgm:prSet presAssocID="{05D7B28F-C6A9-423D-BBA5-03FE8B6270F4}" presName="gear3dstNode" presStyleLbl="node1" presStyleIdx="2" presStyleCnt="3"/>
      <dgm:spPr/>
      <dgm:t>
        <a:bodyPr/>
        <a:lstStyle/>
        <a:p>
          <a:endParaRPr lang="en-US"/>
        </a:p>
      </dgm:t>
    </dgm:pt>
    <dgm:pt modelId="{9DF31989-38D4-443B-A810-370AEBFBAD02}" type="pres">
      <dgm:prSet presAssocID="{24618B4B-3212-4E1C-ACCF-01A3148A6E12}" presName="connector1" presStyleLbl="sibTrans2D1" presStyleIdx="0" presStyleCnt="3" custLinFactNeighborX="-2466"/>
      <dgm:spPr/>
      <dgm:t>
        <a:bodyPr/>
        <a:lstStyle/>
        <a:p>
          <a:endParaRPr lang="en-US"/>
        </a:p>
      </dgm:t>
    </dgm:pt>
    <dgm:pt modelId="{9023FB91-2A78-4D48-B6A5-999B460FE982}" type="pres">
      <dgm:prSet presAssocID="{4DB274BF-4959-4B63-940F-FEEC574DFCDF}" presName="connector2" presStyleLbl="sibTrans2D1" presStyleIdx="1" presStyleCnt="3"/>
      <dgm:spPr/>
      <dgm:t>
        <a:bodyPr/>
        <a:lstStyle/>
        <a:p>
          <a:endParaRPr lang="en-US"/>
        </a:p>
      </dgm:t>
    </dgm:pt>
    <dgm:pt modelId="{0EA88F7E-D8A5-4E7D-9D32-2008F20AFE14}" type="pres">
      <dgm:prSet presAssocID="{603D59A0-1992-4068-BDDB-685C427FCD17}" presName="connector3" presStyleLbl="sibTrans2D1" presStyleIdx="2" presStyleCnt="3"/>
      <dgm:spPr/>
      <dgm:t>
        <a:bodyPr/>
        <a:lstStyle/>
        <a:p>
          <a:endParaRPr lang="en-US"/>
        </a:p>
      </dgm:t>
    </dgm:pt>
  </dgm:ptLst>
  <dgm:cxnLst>
    <dgm:cxn modelId="{EC9039BA-269C-4471-96D2-952A2B4BA0F3}" type="presOf" srcId="{E465D628-9FA4-4ED7-814E-4E6C59091D43}" destId="{5E6575EA-BA18-4B0D-92EE-85B53540895D}" srcOrd="0" destOrd="0" presId="urn:microsoft.com/office/officeart/2005/8/layout/gear1"/>
    <dgm:cxn modelId="{009B656C-DD5B-426D-95D3-E5A5F9A9F78E}" type="presOf" srcId="{E465D628-9FA4-4ED7-814E-4E6C59091D43}" destId="{48012CFA-3297-4B2B-BEA9-7618E89940B3}" srcOrd="2" destOrd="0" presId="urn:microsoft.com/office/officeart/2005/8/layout/gear1"/>
    <dgm:cxn modelId="{65C9E75D-5F65-4A10-9F89-4BC123C3BD30}" srcId="{6D53FAEC-3DF1-4019-9377-FF9CDF409251}" destId="{05D7B28F-C6A9-423D-BBA5-03FE8B6270F4}" srcOrd="2" destOrd="0" parTransId="{10955AD8-E8D2-4C01-B4E1-C3FB334805D5}" sibTransId="{603D59A0-1992-4068-BDDB-685C427FCD17}"/>
    <dgm:cxn modelId="{367FFA33-051F-4A71-9351-3E2FFAE44C2C}" type="presOf" srcId="{05D7B28F-C6A9-423D-BBA5-03FE8B6270F4}" destId="{2B56BCFF-77AF-416B-972F-6C0E0606C2C7}" srcOrd="1" destOrd="0" presId="urn:microsoft.com/office/officeart/2005/8/layout/gear1"/>
    <dgm:cxn modelId="{F38DC03B-700B-4D3B-AD71-C0309DB0DAC9}" type="presOf" srcId="{E465D628-9FA4-4ED7-814E-4E6C59091D43}" destId="{3911B372-197D-4FF1-A41C-05DAD00F5137}" srcOrd="1" destOrd="0" presId="urn:microsoft.com/office/officeart/2005/8/layout/gear1"/>
    <dgm:cxn modelId="{5EF91E33-EFEE-468A-82BB-8643A077A011}" type="presOf" srcId="{6D53FAEC-3DF1-4019-9377-FF9CDF409251}" destId="{ED91D0DB-6A29-4CA9-A64A-8279D47C0346}" srcOrd="0" destOrd="0" presId="urn:microsoft.com/office/officeart/2005/8/layout/gear1"/>
    <dgm:cxn modelId="{F979189E-7B6C-4470-8350-BD0ACFE0ACB0}" type="presOf" srcId="{05D7B28F-C6A9-423D-BBA5-03FE8B6270F4}" destId="{C897DD5A-BB43-4D44-9ECB-469F0EAA293F}" srcOrd="3" destOrd="0" presId="urn:microsoft.com/office/officeart/2005/8/layout/gear1"/>
    <dgm:cxn modelId="{7AEE60EF-5870-400A-9014-62EC796B97D4}" type="presOf" srcId="{E51AF68D-028E-4EFB-A012-7EE2D3462E7C}" destId="{B82D3587-E471-47C0-8F90-E5C4D28A3D81}" srcOrd="2" destOrd="0" presId="urn:microsoft.com/office/officeart/2005/8/layout/gear1"/>
    <dgm:cxn modelId="{6CC0BDC5-11FA-45A1-8147-F78EE6E0BEDE}" type="presOf" srcId="{05D7B28F-C6A9-423D-BBA5-03FE8B6270F4}" destId="{608B1624-9768-44B4-8B88-B822F07E7BBF}" srcOrd="2" destOrd="0" presId="urn:microsoft.com/office/officeart/2005/8/layout/gear1"/>
    <dgm:cxn modelId="{2ABC6419-66C7-4834-BA01-DBE9848F632E}" type="presOf" srcId="{4DB274BF-4959-4B63-940F-FEEC574DFCDF}" destId="{9023FB91-2A78-4D48-B6A5-999B460FE982}" srcOrd="0" destOrd="0" presId="urn:microsoft.com/office/officeart/2005/8/layout/gear1"/>
    <dgm:cxn modelId="{0199EA3F-97C1-4D37-8A91-1F61CF43C28F}" type="presOf" srcId="{24618B4B-3212-4E1C-ACCF-01A3148A6E12}" destId="{9DF31989-38D4-443B-A810-370AEBFBAD02}" srcOrd="0" destOrd="0" presId="urn:microsoft.com/office/officeart/2005/8/layout/gear1"/>
    <dgm:cxn modelId="{A48D9BB8-E25D-41A7-958D-66F95C867A18}" type="presOf" srcId="{E51AF68D-028E-4EFB-A012-7EE2D3462E7C}" destId="{8C9C5B2E-21BC-47FC-ADC4-D9E51D7A8EF4}" srcOrd="1" destOrd="0" presId="urn:microsoft.com/office/officeart/2005/8/layout/gear1"/>
    <dgm:cxn modelId="{DDFB76AA-C284-4EC2-9E3F-01AB1F61F030}" srcId="{6D53FAEC-3DF1-4019-9377-FF9CDF409251}" destId="{E465D628-9FA4-4ED7-814E-4E6C59091D43}" srcOrd="0" destOrd="0" parTransId="{E448FDEA-E36A-4284-B7FE-7B4026B27BF7}" sibTransId="{24618B4B-3212-4E1C-ACCF-01A3148A6E12}"/>
    <dgm:cxn modelId="{5C302458-FF4A-42B1-A2A4-418E21127CC5}" type="presOf" srcId="{05D7B28F-C6A9-423D-BBA5-03FE8B6270F4}" destId="{6B909731-4BEC-44D4-9B14-44CCB6A554D7}" srcOrd="0" destOrd="0" presId="urn:microsoft.com/office/officeart/2005/8/layout/gear1"/>
    <dgm:cxn modelId="{F0895ED8-0D43-4815-AB28-2E13EC1FEF96}" srcId="{6D53FAEC-3DF1-4019-9377-FF9CDF409251}" destId="{E51AF68D-028E-4EFB-A012-7EE2D3462E7C}" srcOrd="1" destOrd="0" parTransId="{6E86346B-4A11-4A84-BCA3-ACB4AA8EDEEE}" sibTransId="{4DB274BF-4959-4B63-940F-FEEC574DFCDF}"/>
    <dgm:cxn modelId="{428F7100-626A-41B1-93F1-B77E4092EC94}" type="presOf" srcId="{603D59A0-1992-4068-BDDB-685C427FCD17}" destId="{0EA88F7E-D8A5-4E7D-9D32-2008F20AFE14}" srcOrd="0" destOrd="0" presId="urn:microsoft.com/office/officeart/2005/8/layout/gear1"/>
    <dgm:cxn modelId="{91896F8E-0AF9-48C7-B081-E07066393099}" type="presOf" srcId="{E51AF68D-028E-4EFB-A012-7EE2D3462E7C}" destId="{EA844B89-5D44-44F0-8951-3AFCC6452A31}" srcOrd="0" destOrd="0" presId="urn:microsoft.com/office/officeart/2005/8/layout/gear1"/>
    <dgm:cxn modelId="{ED5E65F7-97D5-4926-9452-480F5C7D15BB}" type="presParOf" srcId="{ED91D0DB-6A29-4CA9-A64A-8279D47C0346}" destId="{5E6575EA-BA18-4B0D-92EE-85B53540895D}" srcOrd="0" destOrd="0" presId="urn:microsoft.com/office/officeart/2005/8/layout/gear1"/>
    <dgm:cxn modelId="{A289BAFF-056A-4FA5-80F1-0B7A351D17A0}" type="presParOf" srcId="{ED91D0DB-6A29-4CA9-A64A-8279D47C0346}" destId="{3911B372-197D-4FF1-A41C-05DAD00F5137}" srcOrd="1" destOrd="0" presId="urn:microsoft.com/office/officeart/2005/8/layout/gear1"/>
    <dgm:cxn modelId="{0586BE25-1E17-435A-AD82-7073E23692CF}" type="presParOf" srcId="{ED91D0DB-6A29-4CA9-A64A-8279D47C0346}" destId="{48012CFA-3297-4B2B-BEA9-7618E89940B3}" srcOrd="2" destOrd="0" presId="urn:microsoft.com/office/officeart/2005/8/layout/gear1"/>
    <dgm:cxn modelId="{F2AAB1FB-84D8-4EED-AA4B-0A54C39CACCF}" type="presParOf" srcId="{ED91D0DB-6A29-4CA9-A64A-8279D47C0346}" destId="{EA844B89-5D44-44F0-8951-3AFCC6452A31}" srcOrd="3" destOrd="0" presId="urn:microsoft.com/office/officeart/2005/8/layout/gear1"/>
    <dgm:cxn modelId="{E653C1D7-BD2D-4D6C-9994-829B63E81CC7}" type="presParOf" srcId="{ED91D0DB-6A29-4CA9-A64A-8279D47C0346}" destId="{8C9C5B2E-21BC-47FC-ADC4-D9E51D7A8EF4}" srcOrd="4" destOrd="0" presId="urn:microsoft.com/office/officeart/2005/8/layout/gear1"/>
    <dgm:cxn modelId="{C1AEA90C-6004-4376-8E66-29C34F365EA0}" type="presParOf" srcId="{ED91D0DB-6A29-4CA9-A64A-8279D47C0346}" destId="{B82D3587-E471-47C0-8F90-E5C4D28A3D81}" srcOrd="5" destOrd="0" presId="urn:microsoft.com/office/officeart/2005/8/layout/gear1"/>
    <dgm:cxn modelId="{9B09CF0F-AFC1-45D7-98E6-EEBDAAC953AD}" type="presParOf" srcId="{ED91D0DB-6A29-4CA9-A64A-8279D47C0346}" destId="{6B909731-4BEC-44D4-9B14-44CCB6A554D7}" srcOrd="6" destOrd="0" presId="urn:microsoft.com/office/officeart/2005/8/layout/gear1"/>
    <dgm:cxn modelId="{B611A0DC-4ADD-4A26-AF0F-81741C46C9C8}" type="presParOf" srcId="{ED91D0DB-6A29-4CA9-A64A-8279D47C0346}" destId="{2B56BCFF-77AF-416B-972F-6C0E0606C2C7}" srcOrd="7" destOrd="0" presId="urn:microsoft.com/office/officeart/2005/8/layout/gear1"/>
    <dgm:cxn modelId="{C263CC74-9EAD-4CCE-863F-CB628D3FC1D6}" type="presParOf" srcId="{ED91D0DB-6A29-4CA9-A64A-8279D47C0346}" destId="{608B1624-9768-44B4-8B88-B822F07E7BBF}" srcOrd="8" destOrd="0" presId="urn:microsoft.com/office/officeart/2005/8/layout/gear1"/>
    <dgm:cxn modelId="{087FDC85-A746-4C5B-A2A6-2F75B4F4FB92}" type="presParOf" srcId="{ED91D0DB-6A29-4CA9-A64A-8279D47C0346}" destId="{C897DD5A-BB43-4D44-9ECB-469F0EAA293F}" srcOrd="9" destOrd="0" presId="urn:microsoft.com/office/officeart/2005/8/layout/gear1"/>
    <dgm:cxn modelId="{E9961BBD-9C5B-42B5-805A-DBE2E199CE03}" type="presParOf" srcId="{ED91D0DB-6A29-4CA9-A64A-8279D47C0346}" destId="{9DF31989-38D4-443B-A810-370AEBFBAD02}" srcOrd="10" destOrd="0" presId="urn:microsoft.com/office/officeart/2005/8/layout/gear1"/>
    <dgm:cxn modelId="{F722F1C4-A2CD-4748-995A-788F97798E87}" type="presParOf" srcId="{ED91D0DB-6A29-4CA9-A64A-8279D47C0346}" destId="{9023FB91-2A78-4D48-B6A5-999B460FE982}" srcOrd="11" destOrd="0" presId="urn:microsoft.com/office/officeart/2005/8/layout/gear1"/>
    <dgm:cxn modelId="{7BEBE01E-3053-4019-AD64-D551251D8F74}" type="presParOf" srcId="{ED91D0DB-6A29-4CA9-A64A-8279D47C0346}" destId="{0EA88F7E-D8A5-4E7D-9D32-2008F20AFE1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071F27-4423-4238-8367-06972C84A04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F8D857A-4736-4587-B767-5275C2F5F686}">
      <dgm:prSet/>
      <dgm:spPr/>
      <dgm:t>
        <a:bodyPr/>
        <a:lstStyle/>
        <a:p>
          <a:pPr rtl="0"/>
          <a:r>
            <a:rPr lang="en-US" dirty="0"/>
            <a:t>Do business processes depend on it?</a:t>
          </a:r>
        </a:p>
      </dgm:t>
    </dgm:pt>
    <dgm:pt modelId="{DDAC3D8D-3E4A-4BFB-AB54-73AEEC4B7353}" type="parTrans" cxnId="{A25861D8-6E95-486B-A5D1-D1CC5140BAF1}">
      <dgm:prSet/>
      <dgm:spPr/>
      <dgm:t>
        <a:bodyPr/>
        <a:lstStyle/>
        <a:p>
          <a:endParaRPr lang="en-US"/>
        </a:p>
      </dgm:t>
    </dgm:pt>
    <dgm:pt modelId="{D0FDF069-2973-4EAE-B030-BCFE130CF319}" type="sibTrans" cxnId="{A25861D8-6E95-486B-A5D1-D1CC5140BAF1}">
      <dgm:prSet/>
      <dgm:spPr/>
      <dgm:t>
        <a:bodyPr/>
        <a:lstStyle/>
        <a:p>
          <a:endParaRPr lang="en-US"/>
        </a:p>
      </dgm:t>
    </dgm:pt>
    <dgm:pt modelId="{900D308E-4155-4C42-A671-3AE41CD848D3}">
      <dgm:prSet/>
      <dgm:spPr/>
      <dgm:t>
        <a:bodyPr/>
        <a:lstStyle/>
        <a:p>
          <a:pPr rtl="0"/>
          <a:r>
            <a:rPr lang="en-US" dirty="0"/>
            <a:t>Is the outage impactful?</a:t>
          </a:r>
        </a:p>
      </dgm:t>
    </dgm:pt>
    <dgm:pt modelId="{9A0445DD-3933-46C3-97F7-F12B8546B525}" type="parTrans" cxnId="{0A9BC0F4-0F59-4DCF-91A7-90C6FA4774D6}">
      <dgm:prSet/>
      <dgm:spPr/>
      <dgm:t>
        <a:bodyPr/>
        <a:lstStyle/>
        <a:p>
          <a:endParaRPr lang="en-US"/>
        </a:p>
      </dgm:t>
    </dgm:pt>
    <dgm:pt modelId="{29F429B4-21A4-4B51-ABFF-2588987B8FA1}" type="sibTrans" cxnId="{0A9BC0F4-0F59-4DCF-91A7-90C6FA4774D6}">
      <dgm:prSet/>
      <dgm:spPr/>
      <dgm:t>
        <a:bodyPr/>
        <a:lstStyle/>
        <a:p>
          <a:endParaRPr lang="en-US"/>
        </a:p>
      </dgm:t>
    </dgm:pt>
    <dgm:pt modelId="{2A7B6438-A035-4D58-A4DE-32A7DBE7A32E}">
      <dgm:prSet/>
      <dgm:spPr/>
      <dgm:t>
        <a:bodyPr/>
        <a:lstStyle/>
        <a:p>
          <a:pPr rtl="0"/>
          <a:r>
            <a:rPr lang="en-US" dirty="0"/>
            <a:t>Outage </a:t>
          </a:r>
          <a:r>
            <a:rPr lang="en-US" u="sng" dirty="0"/>
            <a:t>NOT</a:t>
          </a:r>
          <a:r>
            <a:rPr lang="en-US" dirty="0"/>
            <a:t> easily survivable?</a:t>
          </a:r>
        </a:p>
      </dgm:t>
    </dgm:pt>
    <dgm:pt modelId="{4B0FED9F-0A1A-4588-B4B0-B9EC61A0F392}" type="parTrans" cxnId="{85FBD6DA-3286-49EF-AC41-722DF18FEB53}">
      <dgm:prSet/>
      <dgm:spPr/>
      <dgm:t>
        <a:bodyPr/>
        <a:lstStyle/>
        <a:p>
          <a:endParaRPr lang="en-US"/>
        </a:p>
      </dgm:t>
    </dgm:pt>
    <dgm:pt modelId="{60DC2908-6612-4203-A195-B25F90B38635}" type="sibTrans" cxnId="{85FBD6DA-3286-49EF-AC41-722DF18FEB53}">
      <dgm:prSet/>
      <dgm:spPr/>
      <dgm:t>
        <a:bodyPr/>
        <a:lstStyle/>
        <a:p>
          <a:endParaRPr lang="en-US"/>
        </a:p>
      </dgm:t>
    </dgm:pt>
    <dgm:pt modelId="{ACD941FB-8BCD-49B0-8351-753BADF60E97}">
      <dgm:prSet/>
      <dgm:spPr/>
      <dgm:t>
        <a:bodyPr/>
        <a:lstStyle/>
        <a:p>
          <a:pPr rtl="0"/>
          <a:r>
            <a:rPr lang="en-US" dirty="0"/>
            <a:t>Outage </a:t>
          </a:r>
          <a:r>
            <a:rPr lang="en-US" u="sng" dirty="0"/>
            <a:t>NOT</a:t>
          </a:r>
          <a:r>
            <a:rPr lang="en-US" dirty="0"/>
            <a:t> easily recoverable?</a:t>
          </a:r>
        </a:p>
      </dgm:t>
    </dgm:pt>
    <dgm:pt modelId="{6F19EC8B-F22A-4392-9E31-B6EB78E53EB2}" type="parTrans" cxnId="{482EAA6A-B4BB-48BA-95D3-6399F0F4B266}">
      <dgm:prSet/>
      <dgm:spPr/>
      <dgm:t>
        <a:bodyPr/>
        <a:lstStyle/>
        <a:p>
          <a:endParaRPr lang="en-US"/>
        </a:p>
      </dgm:t>
    </dgm:pt>
    <dgm:pt modelId="{BD62C4EA-ACFE-4E63-BB7A-8148E604686E}" type="sibTrans" cxnId="{482EAA6A-B4BB-48BA-95D3-6399F0F4B266}">
      <dgm:prSet/>
      <dgm:spPr/>
      <dgm:t>
        <a:bodyPr/>
        <a:lstStyle/>
        <a:p>
          <a:endParaRPr lang="en-US"/>
        </a:p>
      </dgm:t>
    </dgm:pt>
    <dgm:pt modelId="{78CC6021-1F20-45F0-8CE1-76F0C44627AD}">
      <dgm:prSet/>
      <dgm:spPr/>
      <dgm:t>
        <a:bodyPr/>
        <a:lstStyle/>
        <a:p>
          <a:pPr rtl="0"/>
          <a:r>
            <a:rPr lang="en-US" dirty="0"/>
            <a:t>Will it/you be missed?</a:t>
          </a:r>
        </a:p>
      </dgm:t>
    </dgm:pt>
    <dgm:pt modelId="{87FA7A0C-58BD-4B23-8B18-8AA7782C4EB3}" type="parTrans" cxnId="{EC174C88-E79D-49AE-907A-85C65BDA6BAE}">
      <dgm:prSet/>
      <dgm:spPr/>
      <dgm:t>
        <a:bodyPr/>
        <a:lstStyle/>
        <a:p>
          <a:endParaRPr lang="en-US"/>
        </a:p>
      </dgm:t>
    </dgm:pt>
    <dgm:pt modelId="{3E471B50-AB7A-4B7E-A18B-E5DB76440F16}" type="sibTrans" cxnId="{EC174C88-E79D-49AE-907A-85C65BDA6BAE}">
      <dgm:prSet/>
      <dgm:spPr/>
      <dgm:t>
        <a:bodyPr/>
        <a:lstStyle/>
        <a:p>
          <a:endParaRPr lang="en-US"/>
        </a:p>
      </dgm:t>
    </dgm:pt>
    <dgm:pt modelId="{FD8A902C-5591-47C7-899C-69B2203BACB1}" type="pres">
      <dgm:prSet presAssocID="{94071F27-4423-4238-8367-06972C84A040}" presName="Name0" presStyleCnt="0">
        <dgm:presLayoutVars>
          <dgm:dir/>
          <dgm:animLvl val="lvl"/>
          <dgm:resizeHandles val="exact"/>
        </dgm:presLayoutVars>
      </dgm:prSet>
      <dgm:spPr/>
      <dgm:t>
        <a:bodyPr/>
        <a:lstStyle/>
        <a:p>
          <a:endParaRPr lang="en-US"/>
        </a:p>
      </dgm:t>
    </dgm:pt>
    <dgm:pt modelId="{4F7473D0-04E5-46A9-B87E-A7BB26366976}" type="pres">
      <dgm:prSet presAssocID="{2F8D857A-4736-4587-B767-5275C2F5F686}" presName="linNode" presStyleCnt="0"/>
      <dgm:spPr/>
    </dgm:pt>
    <dgm:pt modelId="{B7F0A022-1C5B-47DA-BE6D-B5A1CF663E59}" type="pres">
      <dgm:prSet presAssocID="{2F8D857A-4736-4587-B767-5275C2F5F686}" presName="parentText" presStyleLbl="node1" presStyleIdx="0" presStyleCnt="5" custScaleX="209191">
        <dgm:presLayoutVars>
          <dgm:chMax val="1"/>
          <dgm:bulletEnabled val="1"/>
        </dgm:presLayoutVars>
      </dgm:prSet>
      <dgm:spPr/>
      <dgm:t>
        <a:bodyPr/>
        <a:lstStyle/>
        <a:p>
          <a:endParaRPr lang="en-US"/>
        </a:p>
      </dgm:t>
    </dgm:pt>
    <dgm:pt modelId="{DA407EFD-A085-4E2B-B1CE-42FDE3B5DFB5}" type="pres">
      <dgm:prSet presAssocID="{D0FDF069-2973-4EAE-B030-BCFE130CF319}" presName="sp" presStyleCnt="0"/>
      <dgm:spPr/>
    </dgm:pt>
    <dgm:pt modelId="{6E7F9033-9A8C-4F94-B1BC-2A63C43B6A1D}" type="pres">
      <dgm:prSet presAssocID="{900D308E-4155-4C42-A671-3AE41CD848D3}" presName="linNode" presStyleCnt="0"/>
      <dgm:spPr/>
    </dgm:pt>
    <dgm:pt modelId="{CAAB7B4A-2DBE-44C8-A18B-4B7F24EAE5D9}" type="pres">
      <dgm:prSet presAssocID="{900D308E-4155-4C42-A671-3AE41CD848D3}" presName="parentText" presStyleLbl="node1" presStyleIdx="1" presStyleCnt="5" custScaleX="209191">
        <dgm:presLayoutVars>
          <dgm:chMax val="1"/>
          <dgm:bulletEnabled val="1"/>
        </dgm:presLayoutVars>
      </dgm:prSet>
      <dgm:spPr/>
      <dgm:t>
        <a:bodyPr/>
        <a:lstStyle/>
        <a:p>
          <a:endParaRPr lang="en-US"/>
        </a:p>
      </dgm:t>
    </dgm:pt>
    <dgm:pt modelId="{188977D9-8C21-4624-B4DD-AF7D3AE888BB}" type="pres">
      <dgm:prSet presAssocID="{29F429B4-21A4-4B51-ABFF-2588987B8FA1}" presName="sp" presStyleCnt="0"/>
      <dgm:spPr/>
    </dgm:pt>
    <dgm:pt modelId="{857B83C2-98A8-4B3F-9241-02D05E07FF9D}" type="pres">
      <dgm:prSet presAssocID="{2A7B6438-A035-4D58-A4DE-32A7DBE7A32E}" presName="linNode" presStyleCnt="0"/>
      <dgm:spPr/>
    </dgm:pt>
    <dgm:pt modelId="{BD5044C5-6BC4-49AF-9D0A-3BF9496BB87E}" type="pres">
      <dgm:prSet presAssocID="{2A7B6438-A035-4D58-A4DE-32A7DBE7A32E}" presName="parentText" presStyleLbl="node1" presStyleIdx="2" presStyleCnt="5" custScaleX="209191">
        <dgm:presLayoutVars>
          <dgm:chMax val="1"/>
          <dgm:bulletEnabled val="1"/>
        </dgm:presLayoutVars>
      </dgm:prSet>
      <dgm:spPr/>
      <dgm:t>
        <a:bodyPr/>
        <a:lstStyle/>
        <a:p>
          <a:endParaRPr lang="en-US"/>
        </a:p>
      </dgm:t>
    </dgm:pt>
    <dgm:pt modelId="{21F22770-EA8C-42CA-BF3F-F3DE4C8F6FF1}" type="pres">
      <dgm:prSet presAssocID="{60DC2908-6612-4203-A195-B25F90B38635}" presName="sp" presStyleCnt="0"/>
      <dgm:spPr/>
    </dgm:pt>
    <dgm:pt modelId="{6C0A3921-77E9-4B1E-B96A-363D7E28D291}" type="pres">
      <dgm:prSet presAssocID="{ACD941FB-8BCD-49B0-8351-753BADF60E97}" presName="linNode" presStyleCnt="0"/>
      <dgm:spPr/>
    </dgm:pt>
    <dgm:pt modelId="{F4A918BE-BB73-4E49-8240-BA9E1E3439DD}" type="pres">
      <dgm:prSet presAssocID="{ACD941FB-8BCD-49B0-8351-753BADF60E97}" presName="parentText" presStyleLbl="node1" presStyleIdx="3" presStyleCnt="5" custScaleX="209191">
        <dgm:presLayoutVars>
          <dgm:chMax val="1"/>
          <dgm:bulletEnabled val="1"/>
        </dgm:presLayoutVars>
      </dgm:prSet>
      <dgm:spPr/>
      <dgm:t>
        <a:bodyPr/>
        <a:lstStyle/>
        <a:p>
          <a:endParaRPr lang="en-US"/>
        </a:p>
      </dgm:t>
    </dgm:pt>
    <dgm:pt modelId="{E104757F-4F58-45DA-8326-A3F5071AE48B}" type="pres">
      <dgm:prSet presAssocID="{BD62C4EA-ACFE-4E63-BB7A-8148E604686E}" presName="sp" presStyleCnt="0"/>
      <dgm:spPr/>
    </dgm:pt>
    <dgm:pt modelId="{C764B6D0-0C5B-4BE9-865F-FF93AC9B11BD}" type="pres">
      <dgm:prSet presAssocID="{78CC6021-1F20-45F0-8CE1-76F0C44627AD}" presName="linNode" presStyleCnt="0"/>
      <dgm:spPr/>
    </dgm:pt>
    <dgm:pt modelId="{94C6E586-FE5A-4F38-A685-B58836B1DC75}" type="pres">
      <dgm:prSet presAssocID="{78CC6021-1F20-45F0-8CE1-76F0C44627AD}" presName="parentText" presStyleLbl="node1" presStyleIdx="4" presStyleCnt="5" custScaleX="209191">
        <dgm:presLayoutVars>
          <dgm:chMax val="1"/>
          <dgm:bulletEnabled val="1"/>
        </dgm:presLayoutVars>
      </dgm:prSet>
      <dgm:spPr/>
      <dgm:t>
        <a:bodyPr/>
        <a:lstStyle/>
        <a:p>
          <a:endParaRPr lang="en-US"/>
        </a:p>
      </dgm:t>
    </dgm:pt>
  </dgm:ptLst>
  <dgm:cxnLst>
    <dgm:cxn modelId="{1D87BB71-02CE-4C57-828D-3F33E8D3DF6D}" type="presOf" srcId="{ACD941FB-8BCD-49B0-8351-753BADF60E97}" destId="{F4A918BE-BB73-4E49-8240-BA9E1E3439DD}" srcOrd="0" destOrd="0" presId="urn:microsoft.com/office/officeart/2005/8/layout/vList5"/>
    <dgm:cxn modelId="{4BDF42C3-9199-4258-A84E-0AF5249828F0}" type="presOf" srcId="{2F8D857A-4736-4587-B767-5275C2F5F686}" destId="{B7F0A022-1C5B-47DA-BE6D-B5A1CF663E59}" srcOrd="0" destOrd="0" presId="urn:microsoft.com/office/officeart/2005/8/layout/vList5"/>
    <dgm:cxn modelId="{37BF6EA7-67F8-4E41-BCBD-146D09870491}" type="presOf" srcId="{94071F27-4423-4238-8367-06972C84A040}" destId="{FD8A902C-5591-47C7-899C-69B2203BACB1}" srcOrd="0" destOrd="0" presId="urn:microsoft.com/office/officeart/2005/8/layout/vList5"/>
    <dgm:cxn modelId="{0A9BC0F4-0F59-4DCF-91A7-90C6FA4774D6}" srcId="{94071F27-4423-4238-8367-06972C84A040}" destId="{900D308E-4155-4C42-A671-3AE41CD848D3}" srcOrd="1" destOrd="0" parTransId="{9A0445DD-3933-46C3-97F7-F12B8546B525}" sibTransId="{29F429B4-21A4-4B51-ABFF-2588987B8FA1}"/>
    <dgm:cxn modelId="{235D005E-8FEB-4DCC-9F0D-C933D750A3EB}" type="presOf" srcId="{2A7B6438-A035-4D58-A4DE-32A7DBE7A32E}" destId="{BD5044C5-6BC4-49AF-9D0A-3BF9496BB87E}" srcOrd="0" destOrd="0" presId="urn:microsoft.com/office/officeart/2005/8/layout/vList5"/>
    <dgm:cxn modelId="{482EAA6A-B4BB-48BA-95D3-6399F0F4B266}" srcId="{94071F27-4423-4238-8367-06972C84A040}" destId="{ACD941FB-8BCD-49B0-8351-753BADF60E97}" srcOrd="3" destOrd="0" parTransId="{6F19EC8B-F22A-4392-9E31-B6EB78E53EB2}" sibTransId="{BD62C4EA-ACFE-4E63-BB7A-8148E604686E}"/>
    <dgm:cxn modelId="{6BD4BF45-10F4-45DA-9532-7A31EAFC6C0E}" type="presOf" srcId="{78CC6021-1F20-45F0-8CE1-76F0C44627AD}" destId="{94C6E586-FE5A-4F38-A685-B58836B1DC75}" srcOrd="0" destOrd="0" presId="urn:microsoft.com/office/officeart/2005/8/layout/vList5"/>
    <dgm:cxn modelId="{A0FC330A-ED7B-48BF-B701-4A52713F5F3E}" type="presOf" srcId="{900D308E-4155-4C42-A671-3AE41CD848D3}" destId="{CAAB7B4A-2DBE-44C8-A18B-4B7F24EAE5D9}" srcOrd="0" destOrd="0" presId="urn:microsoft.com/office/officeart/2005/8/layout/vList5"/>
    <dgm:cxn modelId="{A25861D8-6E95-486B-A5D1-D1CC5140BAF1}" srcId="{94071F27-4423-4238-8367-06972C84A040}" destId="{2F8D857A-4736-4587-B767-5275C2F5F686}" srcOrd="0" destOrd="0" parTransId="{DDAC3D8D-3E4A-4BFB-AB54-73AEEC4B7353}" sibTransId="{D0FDF069-2973-4EAE-B030-BCFE130CF319}"/>
    <dgm:cxn modelId="{85FBD6DA-3286-49EF-AC41-722DF18FEB53}" srcId="{94071F27-4423-4238-8367-06972C84A040}" destId="{2A7B6438-A035-4D58-A4DE-32A7DBE7A32E}" srcOrd="2" destOrd="0" parTransId="{4B0FED9F-0A1A-4588-B4B0-B9EC61A0F392}" sibTransId="{60DC2908-6612-4203-A195-B25F90B38635}"/>
    <dgm:cxn modelId="{EC174C88-E79D-49AE-907A-85C65BDA6BAE}" srcId="{94071F27-4423-4238-8367-06972C84A040}" destId="{78CC6021-1F20-45F0-8CE1-76F0C44627AD}" srcOrd="4" destOrd="0" parTransId="{87FA7A0C-58BD-4B23-8B18-8AA7782C4EB3}" sibTransId="{3E471B50-AB7A-4B7E-A18B-E5DB76440F16}"/>
    <dgm:cxn modelId="{D648E2DA-3D1F-420B-A66D-7B399773E54E}" type="presParOf" srcId="{FD8A902C-5591-47C7-899C-69B2203BACB1}" destId="{4F7473D0-04E5-46A9-B87E-A7BB26366976}" srcOrd="0" destOrd="0" presId="urn:microsoft.com/office/officeart/2005/8/layout/vList5"/>
    <dgm:cxn modelId="{363E3E07-EFD1-4484-806D-A922D8EAF06A}" type="presParOf" srcId="{4F7473D0-04E5-46A9-B87E-A7BB26366976}" destId="{B7F0A022-1C5B-47DA-BE6D-B5A1CF663E59}" srcOrd="0" destOrd="0" presId="urn:microsoft.com/office/officeart/2005/8/layout/vList5"/>
    <dgm:cxn modelId="{C5EB13C2-3A47-4886-8D68-E1C9A824429A}" type="presParOf" srcId="{FD8A902C-5591-47C7-899C-69B2203BACB1}" destId="{DA407EFD-A085-4E2B-B1CE-42FDE3B5DFB5}" srcOrd="1" destOrd="0" presId="urn:microsoft.com/office/officeart/2005/8/layout/vList5"/>
    <dgm:cxn modelId="{56D15CB5-1407-4242-80C3-940DDA86F43B}" type="presParOf" srcId="{FD8A902C-5591-47C7-899C-69B2203BACB1}" destId="{6E7F9033-9A8C-4F94-B1BC-2A63C43B6A1D}" srcOrd="2" destOrd="0" presId="urn:microsoft.com/office/officeart/2005/8/layout/vList5"/>
    <dgm:cxn modelId="{293E942C-80F3-4273-B65A-256F25C9F1E4}" type="presParOf" srcId="{6E7F9033-9A8C-4F94-B1BC-2A63C43B6A1D}" destId="{CAAB7B4A-2DBE-44C8-A18B-4B7F24EAE5D9}" srcOrd="0" destOrd="0" presId="urn:microsoft.com/office/officeart/2005/8/layout/vList5"/>
    <dgm:cxn modelId="{56713A05-702C-4495-8307-F3016E023134}" type="presParOf" srcId="{FD8A902C-5591-47C7-899C-69B2203BACB1}" destId="{188977D9-8C21-4624-B4DD-AF7D3AE888BB}" srcOrd="3" destOrd="0" presId="urn:microsoft.com/office/officeart/2005/8/layout/vList5"/>
    <dgm:cxn modelId="{346239BD-1FF1-4460-ADAC-03A375D6AA28}" type="presParOf" srcId="{FD8A902C-5591-47C7-899C-69B2203BACB1}" destId="{857B83C2-98A8-4B3F-9241-02D05E07FF9D}" srcOrd="4" destOrd="0" presId="urn:microsoft.com/office/officeart/2005/8/layout/vList5"/>
    <dgm:cxn modelId="{A70680B5-15AA-497F-81E0-C98B3AFD83B8}" type="presParOf" srcId="{857B83C2-98A8-4B3F-9241-02D05E07FF9D}" destId="{BD5044C5-6BC4-49AF-9D0A-3BF9496BB87E}" srcOrd="0" destOrd="0" presId="urn:microsoft.com/office/officeart/2005/8/layout/vList5"/>
    <dgm:cxn modelId="{83E7EEF1-915C-4F4A-8EE8-64A148AAABFA}" type="presParOf" srcId="{FD8A902C-5591-47C7-899C-69B2203BACB1}" destId="{21F22770-EA8C-42CA-BF3F-F3DE4C8F6FF1}" srcOrd="5" destOrd="0" presId="urn:microsoft.com/office/officeart/2005/8/layout/vList5"/>
    <dgm:cxn modelId="{78D56B0E-ECDA-49C5-8E5B-F9BABA2B7899}" type="presParOf" srcId="{FD8A902C-5591-47C7-899C-69B2203BACB1}" destId="{6C0A3921-77E9-4B1E-B96A-363D7E28D291}" srcOrd="6" destOrd="0" presId="urn:microsoft.com/office/officeart/2005/8/layout/vList5"/>
    <dgm:cxn modelId="{57A383D4-DD94-486F-A1D6-9AE67593BFCE}" type="presParOf" srcId="{6C0A3921-77E9-4B1E-B96A-363D7E28D291}" destId="{F4A918BE-BB73-4E49-8240-BA9E1E3439DD}" srcOrd="0" destOrd="0" presId="urn:microsoft.com/office/officeart/2005/8/layout/vList5"/>
    <dgm:cxn modelId="{3D0731DA-3DA7-41E7-8380-1DAD4255F298}" type="presParOf" srcId="{FD8A902C-5591-47C7-899C-69B2203BACB1}" destId="{E104757F-4F58-45DA-8326-A3F5071AE48B}" srcOrd="7" destOrd="0" presId="urn:microsoft.com/office/officeart/2005/8/layout/vList5"/>
    <dgm:cxn modelId="{08E3218B-704C-480E-BD91-9B625C2CDC73}" type="presParOf" srcId="{FD8A902C-5591-47C7-899C-69B2203BACB1}" destId="{C764B6D0-0C5B-4BE9-865F-FF93AC9B11BD}" srcOrd="8" destOrd="0" presId="urn:microsoft.com/office/officeart/2005/8/layout/vList5"/>
    <dgm:cxn modelId="{57AFBAAE-25EF-4BE8-A0BD-78B331322414}" type="presParOf" srcId="{C764B6D0-0C5B-4BE9-865F-FF93AC9B11BD}" destId="{94C6E586-FE5A-4F38-A685-B58836B1DC75}" srcOrd="0"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3BEE2F-9B8F-4C28-85C7-417937B74FDF}" type="doc">
      <dgm:prSet loTypeId="urn:microsoft.com/office/officeart/2005/8/layout/vList6" loCatId="process" qsTypeId="urn:microsoft.com/office/officeart/2005/8/quickstyle/3d3" qsCatId="3D" csTypeId="urn:microsoft.com/office/officeart/2005/8/colors/colorful5" csCatId="colorful" phldr="1"/>
      <dgm:spPr/>
      <dgm:t>
        <a:bodyPr/>
        <a:lstStyle/>
        <a:p>
          <a:endParaRPr lang="en-US"/>
        </a:p>
      </dgm:t>
    </dgm:pt>
    <dgm:pt modelId="{91663997-3B2A-48F0-A006-C1213D6B4BEC}">
      <dgm:prSet/>
      <dgm:spPr/>
      <dgm:t>
        <a:bodyPr/>
        <a:lstStyle/>
        <a:p>
          <a:pPr rtl="0"/>
          <a:r>
            <a:rPr lang="en-US" b="1" dirty="0"/>
            <a:t>Resource Maximization</a:t>
          </a:r>
          <a:endParaRPr lang="en-US" dirty="0"/>
        </a:p>
      </dgm:t>
    </dgm:pt>
    <dgm:pt modelId="{0413A9FB-F16B-48DE-8003-53B771373857}" type="parTrans" cxnId="{884255FB-D2D2-4C62-AAAB-948C4A5D103B}">
      <dgm:prSet/>
      <dgm:spPr/>
      <dgm:t>
        <a:bodyPr/>
        <a:lstStyle/>
        <a:p>
          <a:endParaRPr lang="en-US"/>
        </a:p>
      </dgm:t>
    </dgm:pt>
    <dgm:pt modelId="{E90D5115-4D64-43FE-A03E-511F28F9AF5B}" type="sibTrans" cxnId="{884255FB-D2D2-4C62-AAAB-948C4A5D103B}">
      <dgm:prSet/>
      <dgm:spPr/>
      <dgm:t>
        <a:bodyPr/>
        <a:lstStyle/>
        <a:p>
          <a:endParaRPr lang="en-US"/>
        </a:p>
      </dgm:t>
    </dgm:pt>
    <dgm:pt modelId="{A846EDBB-D920-4AE1-9EB9-64379632F0F4}">
      <dgm:prSet custT="1"/>
      <dgm:spPr/>
      <dgm:t>
        <a:bodyPr anchor="ctr"/>
        <a:lstStyle/>
        <a:p>
          <a:pPr rtl="0"/>
          <a:r>
            <a:rPr lang="en-US" sz="1600" dirty="0"/>
            <a:t>Server resources increase too much for one application instance</a:t>
          </a:r>
        </a:p>
      </dgm:t>
    </dgm:pt>
    <dgm:pt modelId="{551A5ACD-35DE-4778-BEF0-99E289AFF369}" type="parTrans" cxnId="{9E40CBA6-0EDD-4170-B35A-D69C1DA9AC95}">
      <dgm:prSet/>
      <dgm:spPr/>
      <dgm:t>
        <a:bodyPr/>
        <a:lstStyle/>
        <a:p>
          <a:endParaRPr lang="en-US"/>
        </a:p>
      </dgm:t>
    </dgm:pt>
    <dgm:pt modelId="{E9B6FC33-796F-4EAF-920E-819167D27D6C}" type="sibTrans" cxnId="{9E40CBA6-0EDD-4170-B35A-D69C1DA9AC95}">
      <dgm:prSet/>
      <dgm:spPr/>
      <dgm:t>
        <a:bodyPr/>
        <a:lstStyle/>
        <a:p>
          <a:endParaRPr lang="en-US"/>
        </a:p>
      </dgm:t>
    </dgm:pt>
    <dgm:pt modelId="{22E3D0DC-CC33-4B24-B5DE-A49C87E7C706}">
      <dgm:prSet/>
      <dgm:spPr/>
      <dgm:t>
        <a:bodyPr/>
        <a:lstStyle/>
        <a:p>
          <a:pPr rtl="0"/>
          <a:r>
            <a:rPr lang="en-US" b="1" dirty="0"/>
            <a:t>Enhanced Availability</a:t>
          </a:r>
        </a:p>
      </dgm:t>
    </dgm:pt>
    <dgm:pt modelId="{BF57B62C-1988-4C6C-8973-44D96AB11307}" type="parTrans" cxnId="{4F395F63-C4CC-4F31-8C4A-24D6BFD21342}">
      <dgm:prSet/>
      <dgm:spPr/>
      <dgm:t>
        <a:bodyPr/>
        <a:lstStyle/>
        <a:p>
          <a:endParaRPr lang="en-US"/>
        </a:p>
      </dgm:t>
    </dgm:pt>
    <dgm:pt modelId="{827AC90E-1C94-4502-8B9C-EECB7724B268}" type="sibTrans" cxnId="{4F395F63-C4CC-4F31-8C4A-24D6BFD21342}">
      <dgm:prSet/>
      <dgm:spPr/>
      <dgm:t>
        <a:bodyPr/>
        <a:lstStyle/>
        <a:p>
          <a:endParaRPr lang="en-US"/>
        </a:p>
      </dgm:t>
    </dgm:pt>
    <dgm:pt modelId="{2F0C6CA3-A0AC-4F03-91F7-99D4634462D2}">
      <dgm:prSet custT="1"/>
      <dgm:spPr/>
      <dgm:t>
        <a:bodyPr anchor="ctr"/>
        <a:lstStyle/>
        <a:p>
          <a:pPr rtl="0"/>
          <a:r>
            <a:rPr lang="en-US" sz="1600" dirty="0"/>
            <a:t>Native application HA features incomplete for most critical applications</a:t>
          </a:r>
        </a:p>
      </dgm:t>
    </dgm:pt>
    <dgm:pt modelId="{92D0C654-903F-4371-933E-F7C4E65A73CE}" type="parTrans" cxnId="{68B63D3E-2AEE-483B-8D61-74E00EB486B3}">
      <dgm:prSet/>
      <dgm:spPr/>
      <dgm:t>
        <a:bodyPr/>
        <a:lstStyle/>
        <a:p>
          <a:endParaRPr lang="en-US"/>
        </a:p>
      </dgm:t>
    </dgm:pt>
    <dgm:pt modelId="{ED9842CE-0F81-4628-B2B4-0DF6B4D3A9D1}" type="sibTrans" cxnId="{68B63D3E-2AEE-483B-8D61-74E00EB486B3}">
      <dgm:prSet/>
      <dgm:spPr/>
      <dgm:t>
        <a:bodyPr/>
        <a:lstStyle/>
        <a:p>
          <a:endParaRPr lang="en-US"/>
        </a:p>
      </dgm:t>
    </dgm:pt>
    <dgm:pt modelId="{17B1DE96-8B92-40AE-8197-F2B7F8993B32}">
      <dgm:prSet/>
      <dgm:spPr/>
      <dgm:t>
        <a:bodyPr/>
        <a:lstStyle/>
        <a:p>
          <a:pPr rtl="0"/>
          <a:r>
            <a:rPr lang="en-US" b="1" dirty="0"/>
            <a:t>Dev Testing</a:t>
          </a:r>
        </a:p>
      </dgm:t>
    </dgm:pt>
    <dgm:pt modelId="{3304D4C3-C85F-454F-AF23-35DB62837BD8}" type="parTrans" cxnId="{B13E17E0-1446-40A2-82C7-58A3ADFB1FD0}">
      <dgm:prSet/>
      <dgm:spPr/>
      <dgm:t>
        <a:bodyPr/>
        <a:lstStyle/>
        <a:p>
          <a:endParaRPr lang="en-US"/>
        </a:p>
      </dgm:t>
    </dgm:pt>
    <dgm:pt modelId="{4948D4D2-1D56-4055-B9E9-41AA85541759}" type="sibTrans" cxnId="{B13E17E0-1446-40A2-82C7-58A3ADFB1FD0}">
      <dgm:prSet/>
      <dgm:spPr/>
      <dgm:t>
        <a:bodyPr/>
        <a:lstStyle/>
        <a:p>
          <a:endParaRPr lang="en-US"/>
        </a:p>
      </dgm:t>
    </dgm:pt>
    <dgm:pt modelId="{C7AD4591-DD49-40C9-B316-E48EBB77CB19}">
      <dgm:prSet custT="1"/>
      <dgm:spPr/>
      <dgm:t>
        <a:bodyPr anchor="ctr"/>
        <a:lstStyle/>
        <a:p>
          <a:pPr rtl="0"/>
          <a:r>
            <a:rPr lang="en-US" sz="1600" dirty="0"/>
            <a:t>Virtualization improves adaptivity and elasticity</a:t>
          </a:r>
        </a:p>
      </dgm:t>
    </dgm:pt>
    <dgm:pt modelId="{53696D3B-B926-4304-8569-07853C918318}" type="parTrans" cxnId="{65E464AA-C37C-4A7F-8459-7AAD4C8BB04F}">
      <dgm:prSet/>
      <dgm:spPr/>
      <dgm:t>
        <a:bodyPr/>
        <a:lstStyle/>
        <a:p>
          <a:endParaRPr lang="en-US"/>
        </a:p>
      </dgm:t>
    </dgm:pt>
    <dgm:pt modelId="{E8295CC3-0586-47ED-96F4-FE171361B07B}" type="sibTrans" cxnId="{65E464AA-C37C-4A7F-8459-7AAD4C8BB04F}">
      <dgm:prSet/>
      <dgm:spPr/>
      <dgm:t>
        <a:bodyPr/>
        <a:lstStyle/>
        <a:p>
          <a:endParaRPr lang="en-US"/>
        </a:p>
      </dgm:t>
    </dgm:pt>
    <dgm:pt modelId="{F2CC768E-91D7-432E-B036-8C832CF7967C}">
      <dgm:prSet/>
      <dgm:spPr/>
      <dgm:t>
        <a:bodyPr/>
        <a:lstStyle/>
        <a:p>
          <a:pPr rtl="0"/>
          <a:r>
            <a:rPr lang="en-US" b="1" dirty="0"/>
            <a:t>Rapid Provisioning And Scaling</a:t>
          </a:r>
          <a:endParaRPr lang="en-US" dirty="0"/>
        </a:p>
      </dgm:t>
    </dgm:pt>
    <dgm:pt modelId="{00809347-7E9A-4BB6-BA2A-2809489A6273}" type="parTrans" cxnId="{3BB01148-FFC4-4303-B3A1-C11200FC91E1}">
      <dgm:prSet/>
      <dgm:spPr/>
      <dgm:t>
        <a:bodyPr/>
        <a:lstStyle/>
        <a:p>
          <a:endParaRPr lang="en-US"/>
        </a:p>
      </dgm:t>
    </dgm:pt>
    <dgm:pt modelId="{8441DCEA-F8E2-434B-A5B7-74BC8C2345BB}" type="sibTrans" cxnId="{3BB01148-FFC4-4303-B3A1-C11200FC91E1}">
      <dgm:prSet/>
      <dgm:spPr/>
      <dgm:t>
        <a:bodyPr/>
        <a:lstStyle/>
        <a:p>
          <a:endParaRPr lang="en-US"/>
        </a:p>
      </dgm:t>
    </dgm:pt>
    <dgm:pt modelId="{D37D150B-EF48-4AB3-8501-2B211C080B8D}">
      <dgm:prSet custT="1"/>
      <dgm:spPr/>
      <dgm:t>
        <a:bodyPr anchor="ctr"/>
        <a:lstStyle/>
        <a:p>
          <a:pPr rtl="0"/>
          <a:r>
            <a:rPr lang="en-US" sz="1600" dirty="0"/>
            <a:t>All the known and latent benefits of virtualization</a:t>
          </a:r>
        </a:p>
      </dgm:t>
    </dgm:pt>
    <dgm:pt modelId="{DE6C9BC7-65FF-45E4-9BC3-BC6F6C669BDE}" type="parTrans" cxnId="{2CDBAC1F-D100-4EDB-8E4D-6DA1734749CB}">
      <dgm:prSet/>
      <dgm:spPr/>
      <dgm:t>
        <a:bodyPr/>
        <a:lstStyle/>
        <a:p>
          <a:endParaRPr lang="en-US"/>
        </a:p>
      </dgm:t>
    </dgm:pt>
    <dgm:pt modelId="{EFC59B9D-8EDF-4F6B-90C0-011ABD7B773C}" type="sibTrans" cxnId="{2CDBAC1F-D100-4EDB-8E4D-6DA1734749CB}">
      <dgm:prSet/>
      <dgm:spPr/>
      <dgm:t>
        <a:bodyPr/>
        <a:lstStyle/>
        <a:p>
          <a:endParaRPr lang="en-US"/>
        </a:p>
      </dgm:t>
    </dgm:pt>
    <dgm:pt modelId="{B477C61A-125F-421E-B917-A81663045086}">
      <dgm:prSet/>
      <dgm:spPr/>
      <dgm:t>
        <a:bodyPr/>
        <a:lstStyle/>
        <a:p>
          <a:pPr rtl="0"/>
          <a:r>
            <a:rPr lang="en-US" b="1" dirty="0"/>
            <a:t>Job Security</a:t>
          </a:r>
        </a:p>
      </dgm:t>
    </dgm:pt>
    <dgm:pt modelId="{FE5FA1D2-F8F0-440C-B672-9E39D85239AE}" type="parTrans" cxnId="{A544EFE0-117C-4628-9BCE-C8372CAE8556}">
      <dgm:prSet/>
      <dgm:spPr/>
      <dgm:t>
        <a:bodyPr/>
        <a:lstStyle/>
        <a:p>
          <a:endParaRPr lang="en-US"/>
        </a:p>
      </dgm:t>
    </dgm:pt>
    <dgm:pt modelId="{FBD466CB-2D4A-434A-8243-304D1B290529}" type="sibTrans" cxnId="{A544EFE0-117C-4628-9BCE-C8372CAE8556}">
      <dgm:prSet/>
      <dgm:spPr/>
      <dgm:t>
        <a:bodyPr/>
        <a:lstStyle/>
        <a:p>
          <a:endParaRPr lang="en-US"/>
        </a:p>
      </dgm:t>
    </dgm:pt>
    <dgm:pt modelId="{15E629FF-BF3F-4B04-956A-F265CB6FF331}">
      <dgm:prSet custT="1"/>
      <dgm:spPr/>
      <dgm:t>
        <a:bodyPr anchor="ctr"/>
        <a:lstStyle/>
        <a:p>
          <a:r>
            <a:rPr lang="en-US" sz="1600" dirty="0"/>
            <a:t>It’s 2016, and all the cool kids have done it</a:t>
          </a:r>
        </a:p>
      </dgm:t>
    </dgm:pt>
    <dgm:pt modelId="{DD03ECB7-BAA7-4CEE-A066-89441CD7773E}" type="parTrans" cxnId="{B365CC8B-8B33-4522-83B8-EFECBD57C31D}">
      <dgm:prSet/>
      <dgm:spPr/>
      <dgm:t>
        <a:bodyPr/>
        <a:lstStyle/>
        <a:p>
          <a:endParaRPr lang="en-US"/>
        </a:p>
      </dgm:t>
    </dgm:pt>
    <dgm:pt modelId="{CFAC7197-4E5B-485F-B3CB-4FE913DE7443}" type="sibTrans" cxnId="{B365CC8B-8B33-4522-83B8-EFECBD57C31D}">
      <dgm:prSet/>
      <dgm:spPr/>
      <dgm:t>
        <a:bodyPr/>
        <a:lstStyle/>
        <a:p>
          <a:endParaRPr lang="en-US"/>
        </a:p>
      </dgm:t>
    </dgm:pt>
    <dgm:pt modelId="{6573290A-7970-457E-9F13-A4BB8ABD69DD}">
      <dgm:prSet custT="1"/>
      <dgm:spPr/>
      <dgm:t>
        <a:bodyPr anchor="ctr"/>
        <a:lstStyle/>
        <a:p>
          <a:pPr rtl="0"/>
          <a:r>
            <a:rPr lang="en-US" sz="1600" dirty="0"/>
            <a:t>vSphere HA features complement native App HA features</a:t>
          </a:r>
        </a:p>
      </dgm:t>
    </dgm:pt>
    <dgm:pt modelId="{0155A097-26D7-4B0F-9EE8-D75350C250A4}" type="parTrans" cxnId="{5C889E39-0E95-41A2-BDD8-17BCDC13A147}">
      <dgm:prSet/>
      <dgm:spPr/>
      <dgm:t>
        <a:bodyPr/>
        <a:lstStyle/>
        <a:p>
          <a:endParaRPr lang="en-US"/>
        </a:p>
      </dgm:t>
    </dgm:pt>
    <dgm:pt modelId="{720BFE90-C549-4858-BCE3-DFA4590087C2}" type="sibTrans" cxnId="{5C889E39-0E95-41A2-BDD8-17BCDC13A147}">
      <dgm:prSet/>
      <dgm:spPr/>
      <dgm:t>
        <a:bodyPr/>
        <a:lstStyle/>
        <a:p>
          <a:endParaRPr lang="en-US"/>
        </a:p>
      </dgm:t>
    </dgm:pt>
    <dgm:pt modelId="{618F2437-19CA-4CCD-8594-7032FF4D1763}">
      <dgm:prSet custT="1"/>
      <dgm:spPr/>
      <dgm:t>
        <a:bodyPr anchor="ctr"/>
        <a:lstStyle/>
        <a:p>
          <a:pPr rtl="0"/>
          <a:r>
            <a:rPr lang="en-US" sz="1600" dirty="0"/>
            <a:t>Result is improved availability</a:t>
          </a:r>
        </a:p>
      </dgm:t>
    </dgm:pt>
    <dgm:pt modelId="{B023C78D-4C6B-44B3-90A6-3F4FD01FDFF8}" type="parTrans" cxnId="{94B82EB5-BCDD-4DDD-B6EB-DD46E0606484}">
      <dgm:prSet/>
      <dgm:spPr/>
      <dgm:t>
        <a:bodyPr/>
        <a:lstStyle/>
        <a:p>
          <a:endParaRPr lang="en-US"/>
        </a:p>
      </dgm:t>
    </dgm:pt>
    <dgm:pt modelId="{2B3C9B33-2F41-4A87-A10E-30EDCA957637}" type="sibTrans" cxnId="{94B82EB5-BCDD-4DDD-B6EB-DD46E0606484}">
      <dgm:prSet/>
      <dgm:spPr/>
      <dgm:t>
        <a:bodyPr/>
        <a:lstStyle/>
        <a:p>
          <a:endParaRPr lang="en-US"/>
        </a:p>
      </dgm:t>
    </dgm:pt>
    <dgm:pt modelId="{3C78F62E-FAF4-4965-A584-5FFC2B225146}">
      <dgm:prSet custT="1"/>
      <dgm:spPr/>
      <dgm:t>
        <a:bodyPr anchor="ctr"/>
        <a:lstStyle/>
        <a:p>
          <a:pPr rtl="0"/>
          <a:r>
            <a:rPr lang="en-US" sz="1600" dirty="0"/>
            <a:t>Virtualization improves resource utilization</a:t>
          </a:r>
        </a:p>
      </dgm:t>
    </dgm:pt>
    <dgm:pt modelId="{915874A6-CB95-4B8F-81F6-E8E49705BCFD}" type="parTrans" cxnId="{4F3FCD2C-9FAE-4219-B9F7-1481E633A827}">
      <dgm:prSet/>
      <dgm:spPr/>
      <dgm:t>
        <a:bodyPr/>
        <a:lstStyle/>
        <a:p>
          <a:endParaRPr lang="en-US"/>
        </a:p>
      </dgm:t>
    </dgm:pt>
    <dgm:pt modelId="{DB7C9144-A233-4EE9-BDD3-CEC61A832E62}" type="sibTrans" cxnId="{4F3FCD2C-9FAE-4219-B9F7-1481E633A827}">
      <dgm:prSet/>
      <dgm:spPr/>
      <dgm:t>
        <a:bodyPr/>
        <a:lstStyle/>
        <a:p>
          <a:endParaRPr lang="en-US"/>
        </a:p>
      </dgm:t>
    </dgm:pt>
    <dgm:pt modelId="{3B7F2F40-C91A-49EE-9040-741EE3C1DFF7}">
      <dgm:prSet custT="1"/>
      <dgm:spPr/>
      <dgm:t>
        <a:bodyPr anchor="ctr"/>
        <a:lstStyle/>
        <a:p>
          <a:pPr rtl="0"/>
          <a:r>
            <a:rPr lang="en-US" sz="1600" dirty="0"/>
            <a:t>Reduces wastage</a:t>
          </a:r>
        </a:p>
      </dgm:t>
    </dgm:pt>
    <dgm:pt modelId="{81EAF018-2A95-4A97-8972-8BBCFE84D796}" type="parTrans" cxnId="{4DE68841-793C-4938-A1E3-F6C68FC126D0}">
      <dgm:prSet/>
      <dgm:spPr/>
      <dgm:t>
        <a:bodyPr/>
        <a:lstStyle/>
        <a:p>
          <a:endParaRPr lang="en-US"/>
        </a:p>
      </dgm:t>
    </dgm:pt>
    <dgm:pt modelId="{2D8A0940-862C-4527-B75F-1CEB4869A1B6}" type="sibTrans" cxnId="{4DE68841-793C-4938-A1E3-F6C68FC126D0}">
      <dgm:prSet/>
      <dgm:spPr/>
      <dgm:t>
        <a:bodyPr/>
        <a:lstStyle/>
        <a:p>
          <a:endParaRPr lang="en-US"/>
        </a:p>
      </dgm:t>
    </dgm:pt>
    <dgm:pt modelId="{DAD80AF8-6A9A-43FF-BD37-AF566D8D86EE}">
      <dgm:prSet custT="1"/>
      <dgm:spPr/>
      <dgm:t>
        <a:bodyPr anchor="ctr"/>
        <a:lstStyle/>
        <a:p>
          <a:pPr rtl="0"/>
          <a:r>
            <a:rPr lang="en-US" sz="1600" dirty="0"/>
            <a:t>You can’t get to the “Cloud” without virtualizing</a:t>
          </a:r>
        </a:p>
      </dgm:t>
    </dgm:pt>
    <dgm:pt modelId="{7261AD96-2FA9-468D-AF83-3386B1DCE1BE}" type="parTrans" cxnId="{143CA1C7-5280-43E2-8D23-C0C94C0691B6}">
      <dgm:prSet/>
      <dgm:spPr/>
      <dgm:t>
        <a:bodyPr/>
        <a:lstStyle/>
        <a:p>
          <a:endParaRPr lang="en-US"/>
        </a:p>
      </dgm:t>
    </dgm:pt>
    <dgm:pt modelId="{B5C48148-569D-4C18-AEA8-5A18ACA0D585}" type="sibTrans" cxnId="{143CA1C7-5280-43E2-8D23-C0C94C0691B6}">
      <dgm:prSet/>
      <dgm:spPr/>
      <dgm:t>
        <a:bodyPr/>
        <a:lstStyle/>
        <a:p>
          <a:endParaRPr lang="en-US"/>
        </a:p>
      </dgm:t>
    </dgm:pt>
    <dgm:pt modelId="{DE8C44F8-6491-4E57-B941-DB4B67723E62}">
      <dgm:prSet custT="1"/>
      <dgm:spPr/>
      <dgm:t>
        <a:bodyPr anchor="ctr"/>
        <a:lstStyle/>
        <a:p>
          <a:r>
            <a:rPr lang="en-US" sz="1600" dirty="0"/>
            <a:t>Lifecycle management easier in virtual (provisioning/de-provisioning)</a:t>
          </a:r>
        </a:p>
      </dgm:t>
    </dgm:pt>
    <dgm:pt modelId="{CDC663DB-811A-42FB-99C0-7006B28826D2}" type="parTrans" cxnId="{41132811-EA01-4A8D-B485-A86ECB378486}">
      <dgm:prSet/>
      <dgm:spPr/>
      <dgm:t>
        <a:bodyPr/>
        <a:lstStyle/>
        <a:p>
          <a:endParaRPr lang="en-US"/>
        </a:p>
      </dgm:t>
    </dgm:pt>
    <dgm:pt modelId="{2692259F-5874-4B00-9F4E-2C0B5E8A5304}" type="sibTrans" cxnId="{41132811-EA01-4A8D-B485-A86ECB378486}">
      <dgm:prSet/>
      <dgm:spPr/>
      <dgm:t>
        <a:bodyPr/>
        <a:lstStyle/>
        <a:p>
          <a:endParaRPr lang="en-US"/>
        </a:p>
      </dgm:t>
    </dgm:pt>
    <dgm:pt modelId="{D449A43E-4B15-416C-8026-C64CDADA3BB2}">
      <dgm:prSet/>
      <dgm:spPr/>
      <dgm:t>
        <a:bodyPr/>
        <a:lstStyle/>
        <a:p>
          <a:pPr rtl="0"/>
          <a:r>
            <a:rPr lang="en-US" b="1" dirty="0"/>
            <a:t>Lower TCO</a:t>
          </a:r>
          <a:endParaRPr lang="en-US" dirty="0"/>
        </a:p>
      </dgm:t>
    </dgm:pt>
    <dgm:pt modelId="{8EE4C273-9717-499F-8317-ECC8F6F0B319}" type="parTrans" cxnId="{EB1CB7D0-6E50-4FF2-A1AE-DADFFDA1B42E}">
      <dgm:prSet/>
      <dgm:spPr/>
      <dgm:t>
        <a:bodyPr/>
        <a:lstStyle/>
        <a:p>
          <a:endParaRPr lang="en-US"/>
        </a:p>
      </dgm:t>
    </dgm:pt>
    <dgm:pt modelId="{F12BE878-08A5-4B43-AFB5-E5E9242DA250}" type="sibTrans" cxnId="{EB1CB7D0-6E50-4FF2-A1AE-DADFFDA1B42E}">
      <dgm:prSet/>
      <dgm:spPr/>
      <dgm:t>
        <a:bodyPr/>
        <a:lstStyle/>
        <a:p>
          <a:endParaRPr lang="en-US"/>
        </a:p>
      </dgm:t>
    </dgm:pt>
    <dgm:pt modelId="{F30A0D8A-C491-4D06-A5D5-8414E2EC3911}">
      <dgm:prSet custT="1"/>
      <dgm:spPr/>
      <dgm:t>
        <a:bodyPr anchor="ctr"/>
        <a:lstStyle/>
        <a:p>
          <a:pPr rtl="0"/>
          <a:r>
            <a:rPr lang="en-US" sz="1600" dirty="0"/>
            <a:t>Significant savings in power, cooling, and datacenter space, and administration</a:t>
          </a:r>
        </a:p>
      </dgm:t>
    </dgm:pt>
    <dgm:pt modelId="{6C503C5A-3A10-4391-81C9-D7ADA8511C6A}" type="parTrans" cxnId="{7AC03B29-12CC-4A06-8306-61A570660EA1}">
      <dgm:prSet/>
      <dgm:spPr/>
      <dgm:t>
        <a:bodyPr/>
        <a:lstStyle/>
        <a:p>
          <a:endParaRPr lang="en-US"/>
        </a:p>
      </dgm:t>
    </dgm:pt>
    <dgm:pt modelId="{6D012FE0-409A-4279-8642-915D5D384FC1}" type="sibTrans" cxnId="{7AC03B29-12CC-4A06-8306-61A570660EA1}">
      <dgm:prSet/>
      <dgm:spPr/>
      <dgm:t>
        <a:bodyPr/>
        <a:lstStyle/>
        <a:p>
          <a:endParaRPr lang="en-US"/>
        </a:p>
      </dgm:t>
    </dgm:pt>
    <dgm:pt modelId="{93424A4A-A142-41AE-8434-BE37A0ABA1DC}">
      <dgm:prSet custT="1"/>
      <dgm:spPr/>
      <dgm:t>
        <a:bodyPr anchor="ctr"/>
        <a:lstStyle/>
        <a:p>
          <a:pPr rtl="0"/>
          <a:r>
            <a:rPr lang="en-US" sz="1600" dirty="0"/>
            <a:t>Project lifecycle considerably reduced</a:t>
          </a:r>
        </a:p>
      </dgm:t>
    </dgm:pt>
    <dgm:pt modelId="{D5447AD6-2D3C-4DC3-8FB5-E0CF7F54C294}" type="sibTrans" cxnId="{C3CD184E-7DB0-4E94-A818-051942073370}">
      <dgm:prSet/>
      <dgm:spPr/>
      <dgm:t>
        <a:bodyPr/>
        <a:lstStyle/>
        <a:p>
          <a:endParaRPr lang="en-US"/>
        </a:p>
      </dgm:t>
    </dgm:pt>
    <dgm:pt modelId="{214D67E8-7C78-4DDB-874A-AC95C4093A3B}" type="parTrans" cxnId="{C3CD184E-7DB0-4E94-A818-051942073370}">
      <dgm:prSet/>
      <dgm:spPr/>
      <dgm:t>
        <a:bodyPr/>
        <a:lstStyle/>
        <a:p>
          <a:endParaRPr lang="en-US"/>
        </a:p>
      </dgm:t>
    </dgm:pt>
    <dgm:pt modelId="{D32D4A66-5F0D-4B6B-B46C-E32CB76CB7DD}" type="pres">
      <dgm:prSet presAssocID="{033BEE2F-9B8F-4C28-85C7-417937B74FDF}" presName="Name0" presStyleCnt="0">
        <dgm:presLayoutVars>
          <dgm:dir/>
          <dgm:animLvl val="lvl"/>
          <dgm:resizeHandles/>
        </dgm:presLayoutVars>
      </dgm:prSet>
      <dgm:spPr/>
      <dgm:t>
        <a:bodyPr/>
        <a:lstStyle/>
        <a:p>
          <a:endParaRPr lang="en-US"/>
        </a:p>
      </dgm:t>
    </dgm:pt>
    <dgm:pt modelId="{618D36DE-A95A-492D-9CAE-6609CAE1491F}" type="pres">
      <dgm:prSet presAssocID="{91663997-3B2A-48F0-A006-C1213D6B4BEC}" presName="linNode" presStyleCnt="0"/>
      <dgm:spPr/>
    </dgm:pt>
    <dgm:pt modelId="{21A03916-55FC-46E7-A16F-80BD6FF06D25}" type="pres">
      <dgm:prSet presAssocID="{91663997-3B2A-48F0-A006-C1213D6B4BEC}" presName="parentShp" presStyleLbl="node1" presStyleIdx="0" presStyleCnt="6" custScaleY="90909">
        <dgm:presLayoutVars>
          <dgm:bulletEnabled val="1"/>
        </dgm:presLayoutVars>
      </dgm:prSet>
      <dgm:spPr/>
      <dgm:t>
        <a:bodyPr/>
        <a:lstStyle/>
        <a:p>
          <a:endParaRPr lang="en-US"/>
        </a:p>
      </dgm:t>
    </dgm:pt>
    <dgm:pt modelId="{72F29274-72F3-4F77-88BA-092C6B79419F}" type="pres">
      <dgm:prSet presAssocID="{91663997-3B2A-48F0-A006-C1213D6B4BEC}" presName="childShp" presStyleLbl="bgAccFollowNode1" presStyleIdx="0" presStyleCnt="6" custScaleY="162123">
        <dgm:presLayoutVars>
          <dgm:bulletEnabled val="1"/>
        </dgm:presLayoutVars>
      </dgm:prSet>
      <dgm:spPr/>
      <dgm:t>
        <a:bodyPr/>
        <a:lstStyle/>
        <a:p>
          <a:endParaRPr lang="en-US"/>
        </a:p>
      </dgm:t>
    </dgm:pt>
    <dgm:pt modelId="{0177DAF9-28B9-40EA-AEE8-F4C34B318324}" type="pres">
      <dgm:prSet presAssocID="{E90D5115-4D64-43FE-A03E-511F28F9AF5B}" presName="spacing" presStyleCnt="0"/>
      <dgm:spPr/>
    </dgm:pt>
    <dgm:pt modelId="{0F651AC0-9D86-4A0F-B1D0-FAC0573273A2}" type="pres">
      <dgm:prSet presAssocID="{22E3D0DC-CC33-4B24-B5DE-A49C87E7C706}" presName="linNode" presStyleCnt="0"/>
      <dgm:spPr/>
    </dgm:pt>
    <dgm:pt modelId="{60CD6E36-7B32-419C-818F-33D2417D285F}" type="pres">
      <dgm:prSet presAssocID="{22E3D0DC-CC33-4B24-B5DE-A49C87E7C706}" presName="parentShp" presStyleLbl="node1" presStyleIdx="1" presStyleCnt="6" custScaleY="90909" custLinFactNeighborY="-1881">
        <dgm:presLayoutVars>
          <dgm:bulletEnabled val="1"/>
        </dgm:presLayoutVars>
      </dgm:prSet>
      <dgm:spPr/>
      <dgm:t>
        <a:bodyPr/>
        <a:lstStyle/>
        <a:p>
          <a:endParaRPr lang="en-US"/>
        </a:p>
      </dgm:t>
    </dgm:pt>
    <dgm:pt modelId="{43770284-C03B-47D0-B707-208C1D70EA70}" type="pres">
      <dgm:prSet presAssocID="{22E3D0DC-CC33-4B24-B5DE-A49C87E7C706}" presName="childShp" presStyleLbl="bgAccFollowNode1" presStyleIdx="1" presStyleCnt="6" custScaleY="160705" custLinFactNeighborX="-443" custLinFactNeighborY="-3147">
        <dgm:presLayoutVars>
          <dgm:bulletEnabled val="1"/>
        </dgm:presLayoutVars>
      </dgm:prSet>
      <dgm:spPr/>
      <dgm:t>
        <a:bodyPr/>
        <a:lstStyle/>
        <a:p>
          <a:endParaRPr lang="en-US"/>
        </a:p>
      </dgm:t>
    </dgm:pt>
    <dgm:pt modelId="{B561CD55-9879-4479-9901-493DFFEFC7E2}" type="pres">
      <dgm:prSet presAssocID="{827AC90E-1C94-4502-8B9C-EECB7724B268}" presName="spacing" presStyleCnt="0"/>
      <dgm:spPr/>
    </dgm:pt>
    <dgm:pt modelId="{E40660AD-C0C7-487D-A649-A85104F61049}" type="pres">
      <dgm:prSet presAssocID="{17B1DE96-8B92-40AE-8197-F2B7F8993B32}" presName="linNode" presStyleCnt="0"/>
      <dgm:spPr/>
    </dgm:pt>
    <dgm:pt modelId="{C348E921-6A9E-4A38-99E4-0E553F86AB2C}" type="pres">
      <dgm:prSet presAssocID="{17B1DE96-8B92-40AE-8197-F2B7F8993B32}" presName="parentShp" presStyleLbl="node1" presStyleIdx="2" presStyleCnt="6" custScaleX="102725" custScaleY="90909" custLinFactNeighborX="-1632" custLinFactNeighborY="-3516">
        <dgm:presLayoutVars>
          <dgm:bulletEnabled val="1"/>
        </dgm:presLayoutVars>
      </dgm:prSet>
      <dgm:spPr/>
      <dgm:t>
        <a:bodyPr/>
        <a:lstStyle/>
        <a:p>
          <a:endParaRPr lang="en-US"/>
        </a:p>
      </dgm:t>
    </dgm:pt>
    <dgm:pt modelId="{63BB316C-CC9B-4374-8E45-BA46EFFC3DC2}" type="pres">
      <dgm:prSet presAssocID="{17B1DE96-8B92-40AE-8197-F2B7F8993B32}" presName="childShp" presStyleLbl="bgAccFollowNode1" presStyleIdx="2" presStyleCnt="6" custScaleX="102735" custLinFactNeighborX="279" custLinFactNeighborY="1029">
        <dgm:presLayoutVars>
          <dgm:bulletEnabled val="1"/>
        </dgm:presLayoutVars>
      </dgm:prSet>
      <dgm:spPr/>
      <dgm:t>
        <a:bodyPr/>
        <a:lstStyle/>
        <a:p>
          <a:endParaRPr lang="en-US"/>
        </a:p>
      </dgm:t>
    </dgm:pt>
    <dgm:pt modelId="{E9DE790A-DBD5-4A02-B975-F3A4701CC4C8}" type="pres">
      <dgm:prSet presAssocID="{4948D4D2-1D56-4055-B9E9-41AA85541759}" presName="spacing" presStyleCnt="0"/>
      <dgm:spPr/>
    </dgm:pt>
    <dgm:pt modelId="{32E599ED-6EFF-4AC8-8E7C-082F3848AC2E}" type="pres">
      <dgm:prSet presAssocID="{F2CC768E-91D7-432E-B036-8C832CF7967C}" presName="linNode" presStyleCnt="0"/>
      <dgm:spPr/>
    </dgm:pt>
    <dgm:pt modelId="{E83229F6-08E5-421D-9D6B-7B90698DC8F8}" type="pres">
      <dgm:prSet presAssocID="{F2CC768E-91D7-432E-B036-8C832CF7967C}" presName="parentShp" presStyleLbl="node1" presStyleIdx="3" presStyleCnt="6" custScaleY="82645" custLinFactNeighborX="-81" custLinFactNeighborY="-2388">
        <dgm:presLayoutVars>
          <dgm:bulletEnabled val="1"/>
        </dgm:presLayoutVars>
      </dgm:prSet>
      <dgm:spPr/>
      <dgm:t>
        <a:bodyPr/>
        <a:lstStyle/>
        <a:p>
          <a:endParaRPr lang="en-US"/>
        </a:p>
      </dgm:t>
    </dgm:pt>
    <dgm:pt modelId="{AAEFA386-12DD-4925-B6C6-3ABB6C5D4FB9}" type="pres">
      <dgm:prSet presAssocID="{F2CC768E-91D7-432E-B036-8C832CF7967C}" presName="childShp" presStyleLbl="bgAccFollowNode1" presStyleIdx="3" presStyleCnt="6" custScaleY="118523" custLinFactNeighborX="-122" custLinFactNeighborY="-2388">
        <dgm:presLayoutVars>
          <dgm:bulletEnabled val="1"/>
        </dgm:presLayoutVars>
      </dgm:prSet>
      <dgm:spPr/>
      <dgm:t>
        <a:bodyPr/>
        <a:lstStyle/>
        <a:p>
          <a:endParaRPr lang="en-US"/>
        </a:p>
      </dgm:t>
    </dgm:pt>
    <dgm:pt modelId="{F876E553-B610-4A62-9C77-29684A42D3F1}" type="pres">
      <dgm:prSet presAssocID="{8441DCEA-F8E2-434B-A5B7-74BC8C2345BB}" presName="spacing" presStyleCnt="0"/>
      <dgm:spPr/>
    </dgm:pt>
    <dgm:pt modelId="{70E9EEF6-6A20-4C65-8018-B237274E9221}" type="pres">
      <dgm:prSet presAssocID="{B477C61A-125F-421E-B917-A81663045086}" presName="linNode" presStyleCnt="0"/>
      <dgm:spPr/>
    </dgm:pt>
    <dgm:pt modelId="{D82182CE-FCF1-488B-B80C-F2C17AB0DA77}" type="pres">
      <dgm:prSet presAssocID="{B477C61A-125F-421E-B917-A81663045086}" presName="parentShp" presStyleLbl="node1" presStyleIdx="4" presStyleCnt="6" custScaleY="82645" custLinFactNeighborX="-103" custLinFactNeighborY="639">
        <dgm:presLayoutVars>
          <dgm:bulletEnabled val="1"/>
        </dgm:presLayoutVars>
      </dgm:prSet>
      <dgm:spPr/>
      <dgm:t>
        <a:bodyPr/>
        <a:lstStyle/>
        <a:p>
          <a:endParaRPr lang="en-US"/>
        </a:p>
      </dgm:t>
    </dgm:pt>
    <dgm:pt modelId="{4F22102C-4700-4594-9969-6B2BB0F6500A}" type="pres">
      <dgm:prSet presAssocID="{B477C61A-125F-421E-B917-A81663045086}" presName="childShp" presStyleLbl="bgAccFollowNode1" presStyleIdx="4" presStyleCnt="6" custScaleY="137363" custLinFactNeighborX="-443" custLinFactNeighborY="-1273">
        <dgm:presLayoutVars>
          <dgm:bulletEnabled val="1"/>
        </dgm:presLayoutVars>
      </dgm:prSet>
      <dgm:spPr/>
      <dgm:t>
        <a:bodyPr/>
        <a:lstStyle/>
        <a:p>
          <a:endParaRPr lang="en-US"/>
        </a:p>
      </dgm:t>
    </dgm:pt>
    <dgm:pt modelId="{1DEA5A07-4E1C-48E0-BEFC-0120DCEEB146}" type="pres">
      <dgm:prSet presAssocID="{FBD466CB-2D4A-434A-8243-304D1B290529}" presName="spacing" presStyleCnt="0"/>
      <dgm:spPr/>
    </dgm:pt>
    <dgm:pt modelId="{F8F865D8-BB46-4579-8559-0F4270D5A1BF}" type="pres">
      <dgm:prSet presAssocID="{D449A43E-4B15-416C-8026-C64CDADA3BB2}" presName="linNode" presStyleCnt="0"/>
      <dgm:spPr/>
    </dgm:pt>
    <dgm:pt modelId="{518A30F8-338A-4E25-9969-9C02E63037D8}" type="pres">
      <dgm:prSet presAssocID="{D449A43E-4B15-416C-8026-C64CDADA3BB2}" presName="parentShp" presStyleLbl="node1" presStyleIdx="5" presStyleCnt="6" custScaleX="100595" custLinFactNeighborX="-2320" custLinFactNeighborY="-3934">
        <dgm:presLayoutVars>
          <dgm:bulletEnabled val="1"/>
        </dgm:presLayoutVars>
      </dgm:prSet>
      <dgm:spPr/>
      <dgm:t>
        <a:bodyPr/>
        <a:lstStyle/>
        <a:p>
          <a:endParaRPr lang="en-US"/>
        </a:p>
      </dgm:t>
    </dgm:pt>
    <dgm:pt modelId="{3C5E4F0B-68A4-4EF0-9D48-AAC519F972D2}" type="pres">
      <dgm:prSet presAssocID="{D449A43E-4B15-416C-8026-C64CDADA3BB2}" presName="childShp" presStyleLbl="bgAccFollowNode1" presStyleIdx="5" presStyleCnt="6" custScaleX="100563" custLinFactNeighborX="731" custLinFactNeighborY="218">
        <dgm:presLayoutVars>
          <dgm:bulletEnabled val="1"/>
        </dgm:presLayoutVars>
      </dgm:prSet>
      <dgm:spPr/>
      <dgm:t>
        <a:bodyPr/>
        <a:lstStyle/>
        <a:p>
          <a:endParaRPr lang="en-US"/>
        </a:p>
      </dgm:t>
    </dgm:pt>
  </dgm:ptLst>
  <dgm:cxnLst>
    <dgm:cxn modelId="{ED543CD8-F89E-4303-8E55-4521234D801F}" type="presOf" srcId="{F2CC768E-91D7-432E-B036-8C832CF7967C}" destId="{E83229F6-08E5-421D-9D6B-7B90698DC8F8}" srcOrd="0" destOrd="0" presId="urn:microsoft.com/office/officeart/2005/8/layout/vList6"/>
    <dgm:cxn modelId="{884255FB-D2D2-4C62-AAAB-948C4A5D103B}" srcId="{033BEE2F-9B8F-4C28-85C7-417937B74FDF}" destId="{91663997-3B2A-48F0-A006-C1213D6B4BEC}" srcOrd="0" destOrd="0" parTransId="{0413A9FB-F16B-48DE-8003-53B771373857}" sibTransId="{E90D5115-4D64-43FE-A03E-511F28F9AF5B}"/>
    <dgm:cxn modelId="{41132811-EA01-4A8D-B485-A86ECB378486}" srcId="{17B1DE96-8B92-40AE-8197-F2B7F8993B32}" destId="{DE8C44F8-6491-4E57-B941-DB4B67723E62}" srcOrd="1" destOrd="0" parTransId="{CDC663DB-811A-42FB-99C0-7006B28826D2}" sibTransId="{2692259F-5874-4B00-9F4E-2C0B5E8A5304}"/>
    <dgm:cxn modelId="{BDE56684-E697-4DE6-BB2E-62F44E02893C}" type="presOf" srcId="{D449A43E-4B15-416C-8026-C64CDADA3BB2}" destId="{518A30F8-338A-4E25-9969-9C02E63037D8}" srcOrd="0" destOrd="0" presId="urn:microsoft.com/office/officeart/2005/8/layout/vList6"/>
    <dgm:cxn modelId="{65E464AA-C37C-4A7F-8459-7AAD4C8BB04F}" srcId="{17B1DE96-8B92-40AE-8197-F2B7F8993B32}" destId="{C7AD4591-DD49-40C9-B316-E48EBB77CB19}" srcOrd="0" destOrd="0" parTransId="{53696D3B-B926-4304-8569-07853C918318}" sibTransId="{E8295CC3-0586-47ED-96F4-FE171361B07B}"/>
    <dgm:cxn modelId="{308C722E-9F72-4B2E-8E09-81578B229D5F}" type="presOf" srcId="{F30A0D8A-C491-4D06-A5D5-8414E2EC3911}" destId="{3C5E4F0B-68A4-4EF0-9D48-AAC519F972D2}" srcOrd="0" destOrd="0" presId="urn:microsoft.com/office/officeart/2005/8/layout/vList6"/>
    <dgm:cxn modelId="{31A5A161-EC4F-4A54-8393-8DB5AAF034A0}" type="presOf" srcId="{618F2437-19CA-4CCD-8594-7032FF4D1763}" destId="{43770284-C03B-47D0-B707-208C1D70EA70}" srcOrd="0" destOrd="2" presId="urn:microsoft.com/office/officeart/2005/8/layout/vList6"/>
    <dgm:cxn modelId="{6FD12904-0CAC-4D59-B572-14B30F0571AF}" type="presOf" srcId="{C7AD4591-DD49-40C9-B316-E48EBB77CB19}" destId="{63BB316C-CC9B-4374-8E45-BA46EFFC3DC2}" srcOrd="0" destOrd="0" presId="urn:microsoft.com/office/officeart/2005/8/layout/vList6"/>
    <dgm:cxn modelId="{47932073-146C-4E3F-9963-70E9331F57C7}" type="presOf" srcId="{B477C61A-125F-421E-B917-A81663045086}" destId="{D82182CE-FCF1-488B-B80C-F2C17AB0DA77}" srcOrd="0" destOrd="0" presId="urn:microsoft.com/office/officeart/2005/8/layout/vList6"/>
    <dgm:cxn modelId="{B13E17E0-1446-40A2-82C7-58A3ADFB1FD0}" srcId="{033BEE2F-9B8F-4C28-85C7-417937B74FDF}" destId="{17B1DE96-8B92-40AE-8197-F2B7F8993B32}" srcOrd="2" destOrd="0" parTransId="{3304D4C3-C85F-454F-AF23-35DB62837BD8}" sibTransId="{4948D4D2-1D56-4055-B9E9-41AA85541759}"/>
    <dgm:cxn modelId="{57447CAE-5C7E-4B01-ABE2-15ECBB4BAB84}" type="presOf" srcId="{91663997-3B2A-48F0-A006-C1213D6B4BEC}" destId="{21A03916-55FC-46E7-A16F-80BD6FF06D25}" srcOrd="0" destOrd="0" presId="urn:microsoft.com/office/officeart/2005/8/layout/vList6"/>
    <dgm:cxn modelId="{732BD551-D991-4491-A76C-4611BEDE2BDE}" type="presOf" srcId="{A846EDBB-D920-4AE1-9EB9-64379632F0F4}" destId="{72F29274-72F3-4F77-88BA-092C6B79419F}" srcOrd="0" destOrd="0" presId="urn:microsoft.com/office/officeart/2005/8/layout/vList6"/>
    <dgm:cxn modelId="{9E40CBA6-0EDD-4170-B35A-D69C1DA9AC95}" srcId="{91663997-3B2A-48F0-A006-C1213D6B4BEC}" destId="{A846EDBB-D920-4AE1-9EB9-64379632F0F4}" srcOrd="0" destOrd="0" parTransId="{551A5ACD-35DE-4778-BEF0-99E289AFF369}" sibTransId="{E9B6FC33-796F-4EAF-920E-819167D27D6C}"/>
    <dgm:cxn modelId="{4D231693-F5AB-4FEF-A2BD-496092284FBC}" type="presOf" srcId="{DE8C44F8-6491-4E57-B941-DB4B67723E62}" destId="{63BB316C-CC9B-4374-8E45-BA46EFFC3DC2}" srcOrd="0" destOrd="1" presId="urn:microsoft.com/office/officeart/2005/8/layout/vList6"/>
    <dgm:cxn modelId="{7AC03B29-12CC-4A06-8306-61A570660EA1}" srcId="{D449A43E-4B15-416C-8026-C64CDADA3BB2}" destId="{F30A0D8A-C491-4D06-A5D5-8414E2EC3911}" srcOrd="0" destOrd="0" parTransId="{6C503C5A-3A10-4391-81C9-D7ADA8511C6A}" sibTransId="{6D012FE0-409A-4279-8642-915D5D384FC1}"/>
    <dgm:cxn modelId="{73CB9EFE-AFC7-476D-9A69-2A283D395CBC}" type="presOf" srcId="{D37D150B-EF48-4AB3-8501-2B211C080B8D}" destId="{AAEFA386-12DD-4925-B6C6-3ABB6C5D4FB9}" srcOrd="0" destOrd="0" presId="urn:microsoft.com/office/officeart/2005/8/layout/vList6"/>
    <dgm:cxn modelId="{15E16311-4770-47EF-963D-744086E9608E}" type="presOf" srcId="{93424A4A-A142-41AE-8434-BE37A0ABA1DC}" destId="{AAEFA386-12DD-4925-B6C6-3ABB6C5D4FB9}" srcOrd="0" destOrd="1" presId="urn:microsoft.com/office/officeart/2005/8/layout/vList6"/>
    <dgm:cxn modelId="{F6687AC7-DD26-48B2-8D16-5FCACF0C27C6}" type="presOf" srcId="{2F0C6CA3-A0AC-4F03-91F7-99D4634462D2}" destId="{43770284-C03B-47D0-B707-208C1D70EA70}" srcOrd="0" destOrd="0" presId="urn:microsoft.com/office/officeart/2005/8/layout/vList6"/>
    <dgm:cxn modelId="{4F395F63-C4CC-4F31-8C4A-24D6BFD21342}" srcId="{033BEE2F-9B8F-4C28-85C7-417937B74FDF}" destId="{22E3D0DC-CC33-4B24-B5DE-A49C87E7C706}" srcOrd="1" destOrd="0" parTransId="{BF57B62C-1988-4C6C-8973-44D96AB11307}" sibTransId="{827AC90E-1C94-4502-8B9C-EECB7724B268}"/>
    <dgm:cxn modelId="{9C6BF2A5-16FE-4907-B6BB-83B92599B744}" type="presOf" srcId="{DAD80AF8-6A9A-43FF-BD37-AF566D8D86EE}" destId="{4F22102C-4700-4594-9969-6B2BB0F6500A}" srcOrd="0" destOrd="1" presId="urn:microsoft.com/office/officeart/2005/8/layout/vList6"/>
    <dgm:cxn modelId="{B365CC8B-8B33-4522-83B8-EFECBD57C31D}" srcId="{B477C61A-125F-421E-B917-A81663045086}" destId="{15E629FF-BF3F-4B04-956A-F265CB6FF331}" srcOrd="0" destOrd="0" parTransId="{DD03ECB7-BAA7-4CEE-A066-89441CD7773E}" sibTransId="{CFAC7197-4E5B-485F-B3CB-4FE913DE7443}"/>
    <dgm:cxn modelId="{5E7CCC82-C80C-45AB-A938-77BB11FAF4F1}" type="presOf" srcId="{3B7F2F40-C91A-49EE-9040-741EE3C1DFF7}" destId="{72F29274-72F3-4F77-88BA-092C6B79419F}" srcOrd="0" destOrd="2" presId="urn:microsoft.com/office/officeart/2005/8/layout/vList6"/>
    <dgm:cxn modelId="{68B63D3E-2AEE-483B-8D61-74E00EB486B3}" srcId="{22E3D0DC-CC33-4B24-B5DE-A49C87E7C706}" destId="{2F0C6CA3-A0AC-4F03-91F7-99D4634462D2}" srcOrd="0" destOrd="0" parTransId="{92D0C654-903F-4371-933E-F7C4E65A73CE}" sibTransId="{ED9842CE-0F81-4628-B2B4-0DF6B4D3A9D1}"/>
    <dgm:cxn modelId="{B3EA667E-234C-4FA7-A046-9D41B6C96096}" type="presOf" srcId="{033BEE2F-9B8F-4C28-85C7-417937B74FDF}" destId="{D32D4A66-5F0D-4B6B-B46C-E32CB76CB7DD}" srcOrd="0" destOrd="0" presId="urn:microsoft.com/office/officeart/2005/8/layout/vList6"/>
    <dgm:cxn modelId="{2CDBAC1F-D100-4EDB-8E4D-6DA1734749CB}" srcId="{F2CC768E-91D7-432E-B036-8C832CF7967C}" destId="{D37D150B-EF48-4AB3-8501-2B211C080B8D}" srcOrd="0" destOrd="0" parTransId="{DE6C9BC7-65FF-45E4-9BC3-BC6F6C669BDE}" sibTransId="{EFC59B9D-8EDF-4F6B-90C0-011ABD7B773C}"/>
    <dgm:cxn modelId="{4F3FCD2C-9FAE-4219-B9F7-1481E633A827}" srcId="{91663997-3B2A-48F0-A006-C1213D6B4BEC}" destId="{3C78F62E-FAF4-4965-A584-5FFC2B225146}" srcOrd="1" destOrd="0" parTransId="{915874A6-CB95-4B8F-81F6-E8E49705BCFD}" sibTransId="{DB7C9144-A233-4EE9-BDD3-CEC61A832E62}"/>
    <dgm:cxn modelId="{C2EB3C93-0D69-41E9-AB70-9C6C1432D015}" type="presOf" srcId="{15E629FF-BF3F-4B04-956A-F265CB6FF331}" destId="{4F22102C-4700-4594-9969-6B2BB0F6500A}" srcOrd="0" destOrd="0" presId="urn:microsoft.com/office/officeart/2005/8/layout/vList6"/>
    <dgm:cxn modelId="{5722A871-AC76-4774-B910-2BBB4248FF0B}" type="presOf" srcId="{22E3D0DC-CC33-4B24-B5DE-A49C87E7C706}" destId="{60CD6E36-7B32-419C-818F-33D2417D285F}" srcOrd="0" destOrd="0" presId="urn:microsoft.com/office/officeart/2005/8/layout/vList6"/>
    <dgm:cxn modelId="{3BB01148-FFC4-4303-B3A1-C11200FC91E1}" srcId="{033BEE2F-9B8F-4C28-85C7-417937B74FDF}" destId="{F2CC768E-91D7-432E-B036-8C832CF7967C}" srcOrd="3" destOrd="0" parTransId="{00809347-7E9A-4BB6-BA2A-2809489A6273}" sibTransId="{8441DCEA-F8E2-434B-A5B7-74BC8C2345BB}"/>
    <dgm:cxn modelId="{A544EFE0-117C-4628-9BCE-C8372CAE8556}" srcId="{033BEE2F-9B8F-4C28-85C7-417937B74FDF}" destId="{B477C61A-125F-421E-B917-A81663045086}" srcOrd="4" destOrd="0" parTransId="{FE5FA1D2-F8F0-440C-B672-9E39D85239AE}" sibTransId="{FBD466CB-2D4A-434A-8243-304D1B290529}"/>
    <dgm:cxn modelId="{40FCFE29-AE1C-45F1-BFDF-6195A0FA7984}" type="presOf" srcId="{6573290A-7970-457E-9F13-A4BB8ABD69DD}" destId="{43770284-C03B-47D0-B707-208C1D70EA70}" srcOrd="0" destOrd="1" presId="urn:microsoft.com/office/officeart/2005/8/layout/vList6"/>
    <dgm:cxn modelId="{C46A72DB-E6F3-4C65-B540-45307092948A}" type="presOf" srcId="{17B1DE96-8B92-40AE-8197-F2B7F8993B32}" destId="{C348E921-6A9E-4A38-99E4-0E553F86AB2C}" srcOrd="0" destOrd="0" presId="urn:microsoft.com/office/officeart/2005/8/layout/vList6"/>
    <dgm:cxn modelId="{143CA1C7-5280-43E2-8D23-C0C94C0691B6}" srcId="{B477C61A-125F-421E-B917-A81663045086}" destId="{DAD80AF8-6A9A-43FF-BD37-AF566D8D86EE}" srcOrd="1" destOrd="0" parTransId="{7261AD96-2FA9-468D-AF83-3386B1DCE1BE}" sibTransId="{B5C48148-569D-4C18-AEA8-5A18ACA0D585}"/>
    <dgm:cxn modelId="{5C889E39-0E95-41A2-BDD8-17BCDC13A147}" srcId="{22E3D0DC-CC33-4B24-B5DE-A49C87E7C706}" destId="{6573290A-7970-457E-9F13-A4BB8ABD69DD}" srcOrd="1" destOrd="0" parTransId="{0155A097-26D7-4B0F-9EE8-D75350C250A4}" sibTransId="{720BFE90-C549-4858-BCE3-DFA4590087C2}"/>
    <dgm:cxn modelId="{4DE68841-793C-4938-A1E3-F6C68FC126D0}" srcId="{91663997-3B2A-48F0-A006-C1213D6B4BEC}" destId="{3B7F2F40-C91A-49EE-9040-741EE3C1DFF7}" srcOrd="2" destOrd="0" parTransId="{81EAF018-2A95-4A97-8972-8BBCFE84D796}" sibTransId="{2D8A0940-862C-4527-B75F-1CEB4869A1B6}"/>
    <dgm:cxn modelId="{94B82EB5-BCDD-4DDD-B6EB-DD46E0606484}" srcId="{22E3D0DC-CC33-4B24-B5DE-A49C87E7C706}" destId="{618F2437-19CA-4CCD-8594-7032FF4D1763}" srcOrd="2" destOrd="0" parTransId="{B023C78D-4C6B-44B3-90A6-3F4FD01FDFF8}" sibTransId="{2B3C9B33-2F41-4A87-A10E-30EDCA957637}"/>
    <dgm:cxn modelId="{EB1CB7D0-6E50-4FF2-A1AE-DADFFDA1B42E}" srcId="{033BEE2F-9B8F-4C28-85C7-417937B74FDF}" destId="{D449A43E-4B15-416C-8026-C64CDADA3BB2}" srcOrd="5" destOrd="0" parTransId="{8EE4C273-9717-499F-8317-ECC8F6F0B319}" sibTransId="{F12BE878-08A5-4B43-AFB5-E5E9242DA250}"/>
    <dgm:cxn modelId="{C3CD184E-7DB0-4E94-A818-051942073370}" srcId="{F2CC768E-91D7-432E-B036-8C832CF7967C}" destId="{93424A4A-A142-41AE-8434-BE37A0ABA1DC}" srcOrd="1" destOrd="0" parTransId="{214D67E8-7C78-4DDB-874A-AC95C4093A3B}" sibTransId="{D5447AD6-2D3C-4DC3-8FB5-E0CF7F54C294}"/>
    <dgm:cxn modelId="{F050771A-55B8-465B-95CD-61CE5D61A2D9}" type="presOf" srcId="{3C78F62E-FAF4-4965-A584-5FFC2B225146}" destId="{72F29274-72F3-4F77-88BA-092C6B79419F}" srcOrd="0" destOrd="1" presId="urn:microsoft.com/office/officeart/2005/8/layout/vList6"/>
    <dgm:cxn modelId="{46123F53-D0BB-4B5C-93D4-1154B38927BB}" type="presParOf" srcId="{D32D4A66-5F0D-4B6B-B46C-E32CB76CB7DD}" destId="{618D36DE-A95A-492D-9CAE-6609CAE1491F}" srcOrd="0" destOrd="0" presId="urn:microsoft.com/office/officeart/2005/8/layout/vList6"/>
    <dgm:cxn modelId="{54DF0200-2527-429A-8670-A1D43F5B4364}" type="presParOf" srcId="{618D36DE-A95A-492D-9CAE-6609CAE1491F}" destId="{21A03916-55FC-46E7-A16F-80BD6FF06D25}" srcOrd="0" destOrd="0" presId="urn:microsoft.com/office/officeart/2005/8/layout/vList6"/>
    <dgm:cxn modelId="{31F02B48-9396-4A19-96BF-A1B4B9DCC9DB}" type="presParOf" srcId="{618D36DE-A95A-492D-9CAE-6609CAE1491F}" destId="{72F29274-72F3-4F77-88BA-092C6B79419F}" srcOrd="1" destOrd="0" presId="urn:microsoft.com/office/officeart/2005/8/layout/vList6"/>
    <dgm:cxn modelId="{70395A0C-2C20-4063-802A-B95689593C64}" type="presParOf" srcId="{D32D4A66-5F0D-4B6B-B46C-E32CB76CB7DD}" destId="{0177DAF9-28B9-40EA-AEE8-F4C34B318324}" srcOrd="1" destOrd="0" presId="urn:microsoft.com/office/officeart/2005/8/layout/vList6"/>
    <dgm:cxn modelId="{0490D62C-288E-4B21-9791-6E735FC74FC4}" type="presParOf" srcId="{D32D4A66-5F0D-4B6B-B46C-E32CB76CB7DD}" destId="{0F651AC0-9D86-4A0F-B1D0-FAC0573273A2}" srcOrd="2" destOrd="0" presId="urn:microsoft.com/office/officeart/2005/8/layout/vList6"/>
    <dgm:cxn modelId="{17E23F72-620C-4542-8659-BF1545C25EC0}" type="presParOf" srcId="{0F651AC0-9D86-4A0F-B1D0-FAC0573273A2}" destId="{60CD6E36-7B32-419C-818F-33D2417D285F}" srcOrd="0" destOrd="0" presId="urn:microsoft.com/office/officeart/2005/8/layout/vList6"/>
    <dgm:cxn modelId="{0CC5D03A-CC8A-4399-B3A3-9A82F6580889}" type="presParOf" srcId="{0F651AC0-9D86-4A0F-B1D0-FAC0573273A2}" destId="{43770284-C03B-47D0-B707-208C1D70EA70}" srcOrd="1" destOrd="0" presId="urn:microsoft.com/office/officeart/2005/8/layout/vList6"/>
    <dgm:cxn modelId="{534C8986-CAB5-4CD9-A769-D2F4D1C55687}" type="presParOf" srcId="{D32D4A66-5F0D-4B6B-B46C-E32CB76CB7DD}" destId="{B561CD55-9879-4479-9901-493DFFEFC7E2}" srcOrd="3" destOrd="0" presId="urn:microsoft.com/office/officeart/2005/8/layout/vList6"/>
    <dgm:cxn modelId="{F618F2F6-B0A9-4B29-A51F-CF09EFB20F6E}" type="presParOf" srcId="{D32D4A66-5F0D-4B6B-B46C-E32CB76CB7DD}" destId="{E40660AD-C0C7-487D-A649-A85104F61049}" srcOrd="4" destOrd="0" presId="urn:microsoft.com/office/officeart/2005/8/layout/vList6"/>
    <dgm:cxn modelId="{F9C32AC9-69A4-479C-882C-6B79AE0F0F97}" type="presParOf" srcId="{E40660AD-C0C7-487D-A649-A85104F61049}" destId="{C348E921-6A9E-4A38-99E4-0E553F86AB2C}" srcOrd="0" destOrd="0" presId="urn:microsoft.com/office/officeart/2005/8/layout/vList6"/>
    <dgm:cxn modelId="{2888D979-BDF0-4F06-8F6E-76FACB4D22C3}" type="presParOf" srcId="{E40660AD-C0C7-487D-A649-A85104F61049}" destId="{63BB316C-CC9B-4374-8E45-BA46EFFC3DC2}" srcOrd="1" destOrd="0" presId="urn:microsoft.com/office/officeart/2005/8/layout/vList6"/>
    <dgm:cxn modelId="{4C20962E-7187-495F-854F-FBADC922669B}" type="presParOf" srcId="{D32D4A66-5F0D-4B6B-B46C-E32CB76CB7DD}" destId="{E9DE790A-DBD5-4A02-B975-F3A4701CC4C8}" srcOrd="5" destOrd="0" presId="urn:microsoft.com/office/officeart/2005/8/layout/vList6"/>
    <dgm:cxn modelId="{7BD93FD2-39CC-4BC0-A34D-89D312C8031F}" type="presParOf" srcId="{D32D4A66-5F0D-4B6B-B46C-E32CB76CB7DD}" destId="{32E599ED-6EFF-4AC8-8E7C-082F3848AC2E}" srcOrd="6" destOrd="0" presId="urn:microsoft.com/office/officeart/2005/8/layout/vList6"/>
    <dgm:cxn modelId="{90FD63FF-C155-4992-A98B-2B9A7D09D055}" type="presParOf" srcId="{32E599ED-6EFF-4AC8-8E7C-082F3848AC2E}" destId="{E83229F6-08E5-421D-9D6B-7B90698DC8F8}" srcOrd="0" destOrd="0" presId="urn:microsoft.com/office/officeart/2005/8/layout/vList6"/>
    <dgm:cxn modelId="{AB8B2BB9-3BF6-4F51-A8EE-FD93406C24CD}" type="presParOf" srcId="{32E599ED-6EFF-4AC8-8E7C-082F3848AC2E}" destId="{AAEFA386-12DD-4925-B6C6-3ABB6C5D4FB9}" srcOrd="1" destOrd="0" presId="urn:microsoft.com/office/officeart/2005/8/layout/vList6"/>
    <dgm:cxn modelId="{E8A2B09E-2833-4A6C-A7E0-638F0C559F35}" type="presParOf" srcId="{D32D4A66-5F0D-4B6B-B46C-E32CB76CB7DD}" destId="{F876E553-B610-4A62-9C77-29684A42D3F1}" srcOrd="7" destOrd="0" presId="urn:microsoft.com/office/officeart/2005/8/layout/vList6"/>
    <dgm:cxn modelId="{C4332AF1-325A-4C55-8AD3-BF4BC220F129}" type="presParOf" srcId="{D32D4A66-5F0D-4B6B-B46C-E32CB76CB7DD}" destId="{70E9EEF6-6A20-4C65-8018-B237274E9221}" srcOrd="8" destOrd="0" presId="urn:microsoft.com/office/officeart/2005/8/layout/vList6"/>
    <dgm:cxn modelId="{5E93D4C7-70D2-4C27-9679-D9ACE9EC896A}" type="presParOf" srcId="{70E9EEF6-6A20-4C65-8018-B237274E9221}" destId="{D82182CE-FCF1-488B-B80C-F2C17AB0DA77}" srcOrd="0" destOrd="0" presId="urn:microsoft.com/office/officeart/2005/8/layout/vList6"/>
    <dgm:cxn modelId="{3AB41C56-82D0-4F7D-AAD7-418397B07650}" type="presParOf" srcId="{70E9EEF6-6A20-4C65-8018-B237274E9221}" destId="{4F22102C-4700-4594-9969-6B2BB0F6500A}" srcOrd="1" destOrd="0" presId="urn:microsoft.com/office/officeart/2005/8/layout/vList6"/>
    <dgm:cxn modelId="{B3447BE7-ADBD-4F5C-B764-A97EC24BA8C7}" type="presParOf" srcId="{D32D4A66-5F0D-4B6B-B46C-E32CB76CB7DD}" destId="{1DEA5A07-4E1C-48E0-BEFC-0120DCEEB146}" srcOrd="9" destOrd="0" presId="urn:microsoft.com/office/officeart/2005/8/layout/vList6"/>
    <dgm:cxn modelId="{02722BB2-9D53-4BE2-B4EC-03F1B1F724EA}" type="presParOf" srcId="{D32D4A66-5F0D-4B6B-B46C-E32CB76CB7DD}" destId="{F8F865D8-BB46-4579-8559-0F4270D5A1BF}" srcOrd="10" destOrd="0" presId="urn:microsoft.com/office/officeart/2005/8/layout/vList6"/>
    <dgm:cxn modelId="{F90F644B-9E5D-476D-8298-2FC14DBFAE6A}" type="presParOf" srcId="{F8F865D8-BB46-4579-8559-0F4270D5A1BF}" destId="{518A30F8-338A-4E25-9969-9C02E63037D8}" srcOrd="0" destOrd="0" presId="urn:microsoft.com/office/officeart/2005/8/layout/vList6"/>
    <dgm:cxn modelId="{C8023262-2B10-4D76-9CEF-DD2F96F890DC}" type="presParOf" srcId="{F8F865D8-BB46-4579-8559-0F4270D5A1BF}" destId="{3C5E4F0B-68A4-4EF0-9D48-AAC519F972D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D56D1B-33F3-43EF-9B90-0CCF7BACCCFB}" type="doc">
      <dgm:prSet loTypeId="urn:microsoft.com/office/officeart/2005/8/layout/chart3" loCatId="relationship" qsTypeId="urn:microsoft.com/office/officeart/2005/8/quickstyle/simple2" qsCatId="simple" csTypeId="urn:microsoft.com/office/officeart/2005/8/colors/colorful4" csCatId="colorful" phldr="1"/>
      <dgm:spPr/>
      <dgm:t>
        <a:bodyPr/>
        <a:lstStyle/>
        <a:p>
          <a:endParaRPr lang="en-US"/>
        </a:p>
      </dgm:t>
    </dgm:pt>
    <dgm:pt modelId="{2FF6C641-B47E-4F5B-991D-F8108E026109}">
      <dgm:prSet/>
      <dgm:spPr/>
      <dgm:t>
        <a:bodyPr/>
        <a:lstStyle/>
        <a:p>
          <a:pPr rtl="0"/>
          <a:r>
            <a:rPr lang="en-US" dirty="0"/>
            <a:t>Performance</a:t>
          </a:r>
        </a:p>
      </dgm:t>
    </dgm:pt>
    <dgm:pt modelId="{DB1C0A3C-10F2-4538-92D6-C74AF95BB01E}" type="parTrans" cxnId="{ED0B69C8-ECEB-4835-8928-0A76BA45EE31}">
      <dgm:prSet/>
      <dgm:spPr/>
      <dgm:t>
        <a:bodyPr/>
        <a:lstStyle/>
        <a:p>
          <a:endParaRPr lang="en-US"/>
        </a:p>
      </dgm:t>
    </dgm:pt>
    <dgm:pt modelId="{5CB2C19D-41EB-42F5-9EEA-39C986C62ECB}" type="sibTrans" cxnId="{ED0B69C8-ECEB-4835-8928-0A76BA45EE31}">
      <dgm:prSet/>
      <dgm:spPr/>
      <dgm:t>
        <a:bodyPr/>
        <a:lstStyle/>
        <a:p>
          <a:endParaRPr lang="en-US"/>
        </a:p>
      </dgm:t>
    </dgm:pt>
    <dgm:pt modelId="{8270C965-C8A0-492D-9815-4FA8A1B497BB}">
      <dgm:prSet/>
      <dgm:spPr/>
      <dgm:t>
        <a:bodyPr/>
        <a:lstStyle/>
        <a:p>
          <a:pPr rtl="0"/>
          <a:r>
            <a:rPr lang="en-US" dirty="0"/>
            <a:t>Platform Security</a:t>
          </a:r>
        </a:p>
      </dgm:t>
    </dgm:pt>
    <dgm:pt modelId="{DC5773D4-427C-4220-9CA1-99E7231EAFBA}" type="parTrans" cxnId="{7A9984AB-1B59-4303-B2FE-D3195225CF78}">
      <dgm:prSet/>
      <dgm:spPr/>
      <dgm:t>
        <a:bodyPr/>
        <a:lstStyle/>
        <a:p>
          <a:endParaRPr lang="en-US"/>
        </a:p>
      </dgm:t>
    </dgm:pt>
    <dgm:pt modelId="{1F3DDBE4-084E-4DFA-90DB-245F3930546E}" type="sibTrans" cxnId="{7A9984AB-1B59-4303-B2FE-D3195225CF78}">
      <dgm:prSet/>
      <dgm:spPr/>
      <dgm:t>
        <a:bodyPr/>
        <a:lstStyle/>
        <a:p>
          <a:endParaRPr lang="en-US"/>
        </a:p>
      </dgm:t>
    </dgm:pt>
    <dgm:pt modelId="{7EAB6553-6085-43CE-8B75-255779BE0FC0}">
      <dgm:prSet/>
      <dgm:spPr/>
      <dgm:t>
        <a:bodyPr/>
        <a:lstStyle/>
        <a:p>
          <a:pPr rtl="0"/>
          <a:r>
            <a:rPr lang="en-US" dirty="0"/>
            <a:t>Knowledge / Education</a:t>
          </a:r>
        </a:p>
        <a:p>
          <a:pPr rtl="0"/>
          <a:r>
            <a:rPr lang="en-US" dirty="0"/>
            <a:t>Virtualization is “disruptive”</a:t>
          </a:r>
        </a:p>
      </dgm:t>
    </dgm:pt>
    <dgm:pt modelId="{75CD6FE1-8DEF-4DEC-9061-432D1CF5D569}" type="parTrans" cxnId="{A739C8AE-6FFE-46C0-9877-9C8439B0EF70}">
      <dgm:prSet/>
      <dgm:spPr/>
      <dgm:t>
        <a:bodyPr/>
        <a:lstStyle/>
        <a:p>
          <a:endParaRPr lang="en-US"/>
        </a:p>
      </dgm:t>
    </dgm:pt>
    <dgm:pt modelId="{E4BDB3DC-A569-48C6-9124-AE3B7CC8C709}" type="sibTrans" cxnId="{A739C8AE-6FFE-46C0-9877-9C8439B0EF70}">
      <dgm:prSet/>
      <dgm:spPr/>
      <dgm:t>
        <a:bodyPr/>
        <a:lstStyle/>
        <a:p>
          <a:endParaRPr lang="en-US"/>
        </a:p>
      </dgm:t>
    </dgm:pt>
    <dgm:pt modelId="{D60081F4-F3D2-4482-9D4E-863F489B2DB6}">
      <dgm:prSet/>
      <dgm:spPr/>
      <dgm:t>
        <a:bodyPr/>
        <a:lstStyle/>
        <a:p>
          <a:pPr rtl="0"/>
          <a:r>
            <a:rPr lang="en-US" dirty="0"/>
            <a:t>Workload Availability </a:t>
          </a:r>
        </a:p>
      </dgm:t>
    </dgm:pt>
    <dgm:pt modelId="{72B2FA43-3D9A-4F8A-85CE-E78D86B2337A}" type="parTrans" cxnId="{DA41CA62-E783-4675-9DA6-95588E1AEA8E}">
      <dgm:prSet/>
      <dgm:spPr/>
      <dgm:t>
        <a:bodyPr/>
        <a:lstStyle/>
        <a:p>
          <a:endParaRPr lang="en-US"/>
        </a:p>
      </dgm:t>
    </dgm:pt>
    <dgm:pt modelId="{D37DDE2D-2704-44BC-ACD1-1852D7178A07}" type="sibTrans" cxnId="{DA41CA62-E783-4675-9DA6-95588E1AEA8E}">
      <dgm:prSet/>
      <dgm:spPr/>
      <dgm:t>
        <a:bodyPr/>
        <a:lstStyle/>
        <a:p>
          <a:endParaRPr lang="en-US"/>
        </a:p>
      </dgm:t>
    </dgm:pt>
    <dgm:pt modelId="{E351C199-88B0-404C-9223-3B267DF40E87}">
      <dgm:prSet/>
      <dgm:spPr/>
      <dgm:t>
        <a:bodyPr/>
        <a:lstStyle/>
        <a:p>
          <a:pPr rtl="0"/>
          <a:r>
            <a:rPr lang="en-US" dirty="0"/>
            <a:t>Cost</a:t>
          </a:r>
        </a:p>
      </dgm:t>
    </dgm:pt>
    <dgm:pt modelId="{650A1CD0-D45F-4B73-9FA8-BAE2B36713C1}" type="parTrans" cxnId="{6B9BE186-3D39-47D1-98F7-130F032D2CC9}">
      <dgm:prSet/>
      <dgm:spPr/>
      <dgm:t>
        <a:bodyPr/>
        <a:lstStyle/>
        <a:p>
          <a:endParaRPr lang="en-US"/>
        </a:p>
      </dgm:t>
    </dgm:pt>
    <dgm:pt modelId="{AD8D01F8-7FC2-4813-AB95-F5B588FA068F}" type="sibTrans" cxnId="{6B9BE186-3D39-47D1-98F7-130F032D2CC9}">
      <dgm:prSet/>
      <dgm:spPr/>
      <dgm:t>
        <a:bodyPr/>
        <a:lstStyle/>
        <a:p>
          <a:endParaRPr lang="en-US"/>
        </a:p>
      </dgm:t>
    </dgm:pt>
    <dgm:pt modelId="{C6780AAC-594A-4CCF-8B8D-7080A652A655}">
      <dgm:prSet/>
      <dgm:spPr/>
      <dgm:t>
        <a:bodyPr/>
        <a:lstStyle/>
        <a:p>
          <a:pPr rtl="0"/>
          <a:r>
            <a:rPr lang="en-US" dirty="0"/>
            <a:t>Vendor Support</a:t>
          </a:r>
        </a:p>
      </dgm:t>
    </dgm:pt>
    <dgm:pt modelId="{AC2C5D3E-1D92-44D1-AA79-BCA65C195A44}" type="parTrans" cxnId="{0EAB331F-EFA4-4ADE-B63B-111D8DE768EA}">
      <dgm:prSet/>
      <dgm:spPr/>
      <dgm:t>
        <a:bodyPr/>
        <a:lstStyle/>
        <a:p>
          <a:endParaRPr lang="en-US"/>
        </a:p>
      </dgm:t>
    </dgm:pt>
    <dgm:pt modelId="{52DA3D14-8F6E-49A0-9163-7999652AA517}" type="sibTrans" cxnId="{0EAB331F-EFA4-4ADE-B63B-111D8DE768EA}">
      <dgm:prSet/>
      <dgm:spPr/>
      <dgm:t>
        <a:bodyPr/>
        <a:lstStyle/>
        <a:p>
          <a:endParaRPr lang="en-US"/>
        </a:p>
      </dgm:t>
    </dgm:pt>
    <dgm:pt modelId="{627C2DDC-52E9-44B5-A66E-AE4B1F7FF5B6}">
      <dgm:prSet/>
      <dgm:spPr/>
      <dgm:t>
        <a:bodyPr/>
        <a:lstStyle/>
        <a:p>
          <a:pPr rtl="0"/>
          <a:r>
            <a:rPr lang="en-US" dirty="0"/>
            <a:t>Acquisition</a:t>
          </a:r>
        </a:p>
      </dgm:t>
    </dgm:pt>
    <dgm:pt modelId="{78AB1561-9F19-4269-95A6-643C1CBE723D}" type="parTrans" cxnId="{A3788D5D-D33D-4864-A206-F487FCA55BEF}">
      <dgm:prSet/>
      <dgm:spPr/>
      <dgm:t>
        <a:bodyPr/>
        <a:lstStyle/>
        <a:p>
          <a:endParaRPr lang="en-US"/>
        </a:p>
      </dgm:t>
    </dgm:pt>
    <dgm:pt modelId="{677544A7-934B-4616-BC24-6078569BCC17}" type="sibTrans" cxnId="{A3788D5D-D33D-4864-A206-F487FCA55BEF}">
      <dgm:prSet/>
      <dgm:spPr/>
      <dgm:t>
        <a:bodyPr/>
        <a:lstStyle/>
        <a:p>
          <a:endParaRPr lang="en-US"/>
        </a:p>
      </dgm:t>
    </dgm:pt>
    <dgm:pt modelId="{7C103169-E0D3-4512-8E54-9510CAAE1C76}">
      <dgm:prSet/>
      <dgm:spPr/>
      <dgm:t>
        <a:bodyPr/>
        <a:lstStyle/>
        <a:p>
          <a:pPr rtl="0"/>
          <a:r>
            <a:rPr lang="en-US" dirty="0"/>
            <a:t>Deployment</a:t>
          </a:r>
        </a:p>
      </dgm:t>
    </dgm:pt>
    <dgm:pt modelId="{F7E98B0A-925C-405D-8CB1-76ED5C706D24}" type="parTrans" cxnId="{E63952C2-478E-46C6-9211-D7A4A452104B}">
      <dgm:prSet/>
      <dgm:spPr/>
      <dgm:t>
        <a:bodyPr/>
        <a:lstStyle/>
        <a:p>
          <a:endParaRPr lang="en-US"/>
        </a:p>
      </dgm:t>
    </dgm:pt>
    <dgm:pt modelId="{0D80EAE7-D48A-46D2-AF05-145CC5ACA43C}" type="sibTrans" cxnId="{E63952C2-478E-46C6-9211-D7A4A452104B}">
      <dgm:prSet/>
      <dgm:spPr/>
      <dgm:t>
        <a:bodyPr/>
        <a:lstStyle/>
        <a:p>
          <a:endParaRPr lang="en-US"/>
        </a:p>
      </dgm:t>
    </dgm:pt>
    <dgm:pt modelId="{40432BB3-EFA2-4D1F-8952-4F7BEDEEB0E1}">
      <dgm:prSet/>
      <dgm:spPr/>
      <dgm:t>
        <a:bodyPr/>
        <a:lstStyle/>
        <a:p>
          <a:pPr rtl="0"/>
          <a:r>
            <a:rPr lang="en-US" dirty="0"/>
            <a:t>Maintenance</a:t>
          </a:r>
        </a:p>
      </dgm:t>
    </dgm:pt>
    <dgm:pt modelId="{2F6B7D1F-9039-45C0-8403-FB2DAE26FD4F}" type="parTrans" cxnId="{C79FA6B6-6889-4DD8-9B8F-3F4D140D94C3}">
      <dgm:prSet/>
      <dgm:spPr/>
      <dgm:t>
        <a:bodyPr/>
        <a:lstStyle/>
        <a:p>
          <a:endParaRPr lang="en-US"/>
        </a:p>
      </dgm:t>
    </dgm:pt>
    <dgm:pt modelId="{21A0F3A9-61E5-4878-BE74-27730B705916}" type="sibTrans" cxnId="{C79FA6B6-6889-4DD8-9B8F-3F4D140D94C3}">
      <dgm:prSet/>
      <dgm:spPr/>
      <dgm:t>
        <a:bodyPr/>
        <a:lstStyle/>
        <a:p>
          <a:endParaRPr lang="en-US"/>
        </a:p>
      </dgm:t>
    </dgm:pt>
    <dgm:pt modelId="{CE3C6527-953A-433C-A876-0B1A7FB64D21}" type="pres">
      <dgm:prSet presAssocID="{41D56D1B-33F3-43EF-9B90-0CCF7BACCCFB}" presName="compositeShape" presStyleCnt="0">
        <dgm:presLayoutVars>
          <dgm:chMax val="7"/>
          <dgm:dir/>
          <dgm:resizeHandles val="exact"/>
        </dgm:presLayoutVars>
      </dgm:prSet>
      <dgm:spPr/>
      <dgm:t>
        <a:bodyPr/>
        <a:lstStyle/>
        <a:p>
          <a:endParaRPr lang="en-US"/>
        </a:p>
      </dgm:t>
    </dgm:pt>
    <dgm:pt modelId="{3D5126C8-C507-42D5-8211-21D13138A975}" type="pres">
      <dgm:prSet presAssocID="{41D56D1B-33F3-43EF-9B90-0CCF7BACCCFB}" presName="wedge1" presStyleLbl="node1" presStyleIdx="0" presStyleCnt="6"/>
      <dgm:spPr/>
      <dgm:t>
        <a:bodyPr/>
        <a:lstStyle/>
        <a:p>
          <a:endParaRPr lang="en-US"/>
        </a:p>
      </dgm:t>
    </dgm:pt>
    <dgm:pt modelId="{7FA76BD3-022A-4D17-8DE0-7ABAC1167490}" type="pres">
      <dgm:prSet presAssocID="{41D56D1B-33F3-43EF-9B90-0CCF7BACCCFB}" presName="wedge1Tx" presStyleLbl="node1" presStyleIdx="0" presStyleCnt="6">
        <dgm:presLayoutVars>
          <dgm:chMax val="0"/>
          <dgm:chPref val="0"/>
          <dgm:bulletEnabled val="1"/>
        </dgm:presLayoutVars>
      </dgm:prSet>
      <dgm:spPr/>
      <dgm:t>
        <a:bodyPr/>
        <a:lstStyle/>
        <a:p>
          <a:endParaRPr lang="en-US"/>
        </a:p>
      </dgm:t>
    </dgm:pt>
    <dgm:pt modelId="{755CC151-F3E2-4A72-AC6E-EDB983DA23F9}" type="pres">
      <dgm:prSet presAssocID="{41D56D1B-33F3-43EF-9B90-0CCF7BACCCFB}" presName="wedge2" presStyleLbl="node1" presStyleIdx="1" presStyleCnt="6"/>
      <dgm:spPr/>
      <dgm:t>
        <a:bodyPr/>
        <a:lstStyle/>
        <a:p>
          <a:endParaRPr lang="en-US"/>
        </a:p>
      </dgm:t>
    </dgm:pt>
    <dgm:pt modelId="{18852D21-3971-40B1-99CD-E99D1C8380C1}" type="pres">
      <dgm:prSet presAssocID="{41D56D1B-33F3-43EF-9B90-0CCF7BACCCFB}" presName="wedge2Tx" presStyleLbl="node1" presStyleIdx="1" presStyleCnt="6">
        <dgm:presLayoutVars>
          <dgm:chMax val="0"/>
          <dgm:chPref val="0"/>
          <dgm:bulletEnabled val="1"/>
        </dgm:presLayoutVars>
      </dgm:prSet>
      <dgm:spPr/>
      <dgm:t>
        <a:bodyPr/>
        <a:lstStyle/>
        <a:p>
          <a:endParaRPr lang="en-US"/>
        </a:p>
      </dgm:t>
    </dgm:pt>
    <dgm:pt modelId="{3362AB04-7AE5-43A2-BCE0-175F4FB38D3A}" type="pres">
      <dgm:prSet presAssocID="{41D56D1B-33F3-43EF-9B90-0CCF7BACCCFB}" presName="wedge3" presStyleLbl="node1" presStyleIdx="2" presStyleCnt="6"/>
      <dgm:spPr/>
      <dgm:t>
        <a:bodyPr/>
        <a:lstStyle/>
        <a:p>
          <a:endParaRPr lang="en-US"/>
        </a:p>
      </dgm:t>
    </dgm:pt>
    <dgm:pt modelId="{EB9C67BE-4B6C-4C74-BF1E-56D096DD736B}" type="pres">
      <dgm:prSet presAssocID="{41D56D1B-33F3-43EF-9B90-0CCF7BACCCFB}" presName="wedge3Tx" presStyleLbl="node1" presStyleIdx="2" presStyleCnt="6">
        <dgm:presLayoutVars>
          <dgm:chMax val="0"/>
          <dgm:chPref val="0"/>
          <dgm:bulletEnabled val="1"/>
        </dgm:presLayoutVars>
      </dgm:prSet>
      <dgm:spPr/>
      <dgm:t>
        <a:bodyPr/>
        <a:lstStyle/>
        <a:p>
          <a:endParaRPr lang="en-US"/>
        </a:p>
      </dgm:t>
    </dgm:pt>
    <dgm:pt modelId="{EEC6074D-6C7E-4E0B-BF76-062267B30C6E}" type="pres">
      <dgm:prSet presAssocID="{41D56D1B-33F3-43EF-9B90-0CCF7BACCCFB}" presName="wedge4" presStyleLbl="node1" presStyleIdx="3" presStyleCnt="6"/>
      <dgm:spPr/>
      <dgm:t>
        <a:bodyPr/>
        <a:lstStyle/>
        <a:p>
          <a:endParaRPr lang="en-US"/>
        </a:p>
      </dgm:t>
    </dgm:pt>
    <dgm:pt modelId="{412C85E3-1660-4A8D-BC1D-BC4B733C43E5}" type="pres">
      <dgm:prSet presAssocID="{41D56D1B-33F3-43EF-9B90-0CCF7BACCCFB}" presName="wedge4Tx" presStyleLbl="node1" presStyleIdx="3" presStyleCnt="6">
        <dgm:presLayoutVars>
          <dgm:chMax val="0"/>
          <dgm:chPref val="0"/>
          <dgm:bulletEnabled val="1"/>
        </dgm:presLayoutVars>
      </dgm:prSet>
      <dgm:spPr/>
      <dgm:t>
        <a:bodyPr/>
        <a:lstStyle/>
        <a:p>
          <a:endParaRPr lang="en-US"/>
        </a:p>
      </dgm:t>
    </dgm:pt>
    <dgm:pt modelId="{91D21A54-0F26-423C-8612-6A266C83352B}" type="pres">
      <dgm:prSet presAssocID="{41D56D1B-33F3-43EF-9B90-0CCF7BACCCFB}" presName="wedge5" presStyleLbl="node1" presStyleIdx="4" presStyleCnt="6"/>
      <dgm:spPr/>
      <dgm:t>
        <a:bodyPr/>
        <a:lstStyle/>
        <a:p>
          <a:endParaRPr lang="en-US"/>
        </a:p>
      </dgm:t>
    </dgm:pt>
    <dgm:pt modelId="{ED6B1527-A8EE-4EAD-82A0-6DF542267322}" type="pres">
      <dgm:prSet presAssocID="{41D56D1B-33F3-43EF-9B90-0CCF7BACCCFB}" presName="wedge5Tx" presStyleLbl="node1" presStyleIdx="4" presStyleCnt="6">
        <dgm:presLayoutVars>
          <dgm:chMax val="0"/>
          <dgm:chPref val="0"/>
          <dgm:bulletEnabled val="1"/>
        </dgm:presLayoutVars>
      </dgm:prSet>
      <dgm:spPr/>
      <dgm:t>
        <a:bodyPr/>
        <a:lstStyle/>
        <a:p>
          <a:endParaRPr lang="en-US"/>
        </a:p>
      </dgm:t>
    </dgm:pt>
    <dgm:pt modelId="{9D52AEBF-4F1A-4FE2-A3BA-B2EE49FA208C}" type="pres">
      <dgm:prSet presAssocID="{41D56D1B-33F3-43EF-9B90-0CCF7BACCCFB}" presName="wedge6" presStyleLbl="node1" presStyleIdx="5" presStyleCnt="6"/>
      <dgm:spPr/>
      <dgm:t>
        <a:bodyPr/>
        <a:lstStyle/>
        <a:p>
          <a:endParaRPr lang="en-US"/>
        </a:p>
      </dgm:t>
    </dgm:pt>
    <dgm:pt modelId="{EBFA049E-09DE-4F63-870D-787C469FC51A}" type="pres">
      <dgm:prSet presAssocID="{41D56D1B-33F3-43EF-9B90-0CCF7BACCCFB}" presName="wedge6Tx" presStyleLbl="node1" presStyleIdx="5" presStyleCnt="6">
        <dgm:presLayoutVars>
          <dgm:chMax val="0"/>
          <dgm:chPref val="0"/>
          <dgm:bulletEnabled val="1"/>
        </dgm:presLayoutVars>
      </dgm:prSet>
      <dgm:spPr/>
      <dgm:t>
        <a:bodyPr/>
        <a:lstStyle/>
        <a:p>
          <a:endParaRPr lang="en-US"/>
        </a:p>
      </dgm:t>
    </dgm:pt>
  </dgm:ptLst>
  <dgm:cxnLst>
    <dgm:cxn modelId="{EF776B3E-F953-491E-90B9-8029F9AEA612}" type="presOf" srcId="{7EAB6553-6085-43CE-8B75-255779BE0FC0}" destId="{412C85E3-1660-4A8D-BC1D-BC4B733C43E5}" srcOrd="1" destOrd="0" presId="urn:microsoft.com/office/officeart/2005/8/layout/chart3"/>
    <dgm:cxn modelId="{6B70F121-4DE3-459C-AB8C-47828345FE8A}" type="presOf" srcId="{41D56D1B-33F3-43EF-9B90-0CCF7BACCCFB}" destId="{CE3C6527-953A-433C-A876-0B1A7FB64D21}" srcOrd="0" destOrd="0" presId="urn:microsoft.com/office/officeart/2005/8/layout/chart3"/>
    <dgm:cxn modelId="{D5C51817-4D2C-4F9F-AEB9-D32C68A284E6}" type="presOf" srcId="{2FF6C641-B47E-4F5B-991D-F8108E026109}" destId="{7FA76BD3-022A-4D17-8DE0-7ABAC1167490}" srcOrd="1" destOrd="0" presId="urn:microsoft.com/office/officeart/2005/8/layout/chart3"/>
    <dgm:cxn modelId="{5DE8633F-0DAA-4A37-87B2-2A9CD3EAA609}" type="presOf" srcId="{40432BB3-EFA2-4D1F-8952-4F7BEDEEB0E1}" destId="{91D21A54-0F26-423C-8612-6A266C83352B}" srcOrd="0" destOrd="3" presId="urn:microsoft.com/office/officeart/2005/8/layout/chart3"/>
    <dgm:cxn modelId="{6B9BE186-3D39-47D1-98F7-130F032D2CC9}" srcId="{41D56D1B-33F3-43EF-9B90-0CCF7BACCCFB}" destId="{E351C199-88B0-404C-9223-3B267DF40E87}" srcOrd="4" destOrd="0" parTransId="{650A1CD0-D45F-4B73-9FA8-BAE2B36713C1}" sibTransId="{AD8D01F8-7FC2-4813-AB95-F5B588FA068F}"/>
    <dgm:cxn modelId="{9A2A455C-D41D-4D21-B074-F43B3C3FE648}" type="presOf" srcId="{8270C965-C8A0-492D-9815-4FA8A1B497BB}" destId="{EB9C67BE-4B6C-4C74-BF1E-56D096DD736B}" srcOrd="1" destOrd="0" presId="urn:microsoft.com/office/officeart/2005/8/layout/chart3"/>
    <dgm:cxn modelId="{E63952C2-478E-46C6-9211-D7A4A452104B}" srcId="{E351C199-88B0-404C-9223-3B267DF40E87}" destId="{7C103169-E0D3-4512-8E54-9510CAAE1C76}" srcOrd="1" destOrd="0" parTransId="{F7E98B0A-925C-405D-8CB1-76ED5C706D24}" sibTransId="{0D80EAE7-D48A-46D2-AF05-145CC5ACA43C}"/>
    <dgm:cxn modelId="{C79FA6B6-6889-4DD8-9B8F-3F4D140D94C3}" srcId="{E351C199-88B0-404C-9223-3B267DF40E87}" destId="{40432BB3-EFA2-4D1F-8952-4F7BEDEEB0E1}" srcOrd="2" destOrd="0" parTransId="{2F6B7D1F-9039-45C0-8403-FB2DAE26FD4F}" sibTransId="{21A0F3A9-61E5-4878-BE74-27730B705916}"/>
    <dgm:cxn modelId="{2A1C831A-4CA3-4FCE-9483-28EF5202CCB4}" type="presOf" srcId="{2FF6C641-B47E-4F5B-991D-F8108E026109}" destId="{3D5126C8-C507-42D5-8211-21D13138A975}" srcOrd="0" destOrd="0" presId="urn:microsoft.com/office/officeart/2005/8/layout/chart3"/>
    <dgm:cxn modelId="{31C4F316-C246-4C05-BA03-2EAA40A7957F}" type="presOf" srcId="{D60081F4-F3D2-4482-9D4E-863F489B2DB6}" destId="{9D52AEBF-4F1A-4FE2-A3BA-B2EE49FA208C}" srcOrd="0" destOrd="0" presId="urn:microsoft.com/office/officeart/2005/8/layout/chart3"/>
    <dgm:cxn modelId="{E318E0CC-83DD-4647-A0F6-E2A9978C8C6D}" type="presOf" srcId="{E351C199-88B0-404C-9223-3B267DF40E87}" destId="{91D21A54-0F26-423C-8612-6A266C83352B}" srcOrd="0" destOrd="0" presId="urn:microsoft.com/office/officeart/2005/8/layout/chart3"/>
    <dgm:cxn modelId="{B8F698A2-6A37-4904-92EE-CCDFF91D66F6}" type="presOf" srcId="{8270C965-C8A0-492D-9815-4FA8A1B497BB}" destId="{3362AB04-7AE5-43A2-BCE0-175F4FB38D3A}" srcOrd="0" destOrd="0" presId="urn:microsoft.com/office/officeart/2005/8/layout/chart3"/>
    <dgm:cxn modelId="{7A9984AB-1B59-4303-B2FE-D3195225CF78}" srcId="{41D56D1B-33F3-43EF-9B90-0CCF7BACCCFB}" destId="{8270C965-C8A0-492D-9815-4FA8A1B497BB}" srcOrd="2" destOrd="0" parTransId="{DC5773D4-427C-4220-9CA1-99E7231EAFBA}" sibTransId="{1F3DDBE4-084E-4DFA-90DB-245F3930546E}"/>
    <dgm:cxn modelId="{DA41CA62-E783-4675-9DA6-95588E1AEA8E}" srcId="{41D56D1B-33F3-43EF-9B90-0CCF7BACCCFB}" destId="{D60081F4-F3D2-4482-9D4E-863F489B2DB6}" srcOrd="5" destOrd="0" parTransId="{72B2FA43-3D9A-4F8A-85CE-E78D86B2337A}" sibTransId="{D37DDE2D-2704-44BC-ACD1-1852D7178A07}"/>
    <dgm:cxn modelId="{403DB4D7-C48E-4E0E-8ACB-5F8C4FB5868F}" type="presOf" srcId="{627C2DDC-52E9-44B5-A66E-AE4B1F7FF5B6}" destId="{ED6B1527-A8EE-4EAD-82A0-6DF542267322}" srcOrd="1" destOrd="1" presId="urn:microsoft.com/office/officeart/2005/8/layout/chart3"/>
    <dgm:cxn modelId="{A3788D5D-D33D-4864-A206-F487FCA55BEF}" srcId="{E351C199-88B0-404C-9223-3B267DF40E87}" destId="{627C2DDC-52E9-44B5-A66E-AE4B1F7FF5B6}" srcOrd="0" destOrd="0" parTransId="{78AB1561-9F19-4269-95A6-643C1CBE723D}" sibTransId="{677544A7-934B-4616-BC24-6078569BCC17}"/>
    <dgm:cxn modelId="{E6B1B539-C4EB-4F08-9D58-5BE48E431D97}" type="presOf" srcId="{7EAB6553-6085-43CE-8B75-255779BE0FC0}" destId="{EEC6074D-6C7E-4E0B-BF76-062267B30C6E}" srcOrd="0" destOrd="0" presId="urn:microsoft.com/office/officeart/2005/8/layout/chart3"/>
    <dgm:cxn modelId="{F0AB8644-2812-4854-BAE6-BF53140D2B32}" type="presOf" srcId="{627C2DDC-52E9-44B5-A66E-AE4B1F7FF5B6}" destId="{91D21A54-0F26-423C-8612-6A266C83352B}" srcOrd="0" destOrd="1" presId="urn:microsoft.com/office/officeart/2005/8/layout/chart3"/>
    <dgm:cxn modelId="{8D64F783-95EC-430E-B4D4-AE5480563BFF}" type="presOf" srcId="{7C103169-E0D3-4512-8E54-9510CAAE1C76}" destId="{91D21A54-0F26-423C-8612-6A266C83352B}" srcOrd="0" destOrd="2" presId="urn:microsoft.com/office/officeart/2005/8/layout/chart3"/>
    <dgm:cxn modelId="{0EAB331F-EFA4-4ADE-B63B-111D8DE768EA}" srcId="{41D56D1B-33F3-43EF-9B90-0CCF7BACCCFB}" destId="{C6780AAC-594A-4CCF-8B8D-7080A652A655}" srcOrd="1" destOrd="0" parTransId="{AC2C5D3E-1D92-44D1-AA79-BCA65C195A44}" sibTransId="{52DA3D14-8F6E-49A0-9163-7999652AA517}"/>
    <dgm:cxn modelId="{69AE0CF0-563D-4612-8527-6F6BE4A940F3}" type="presOf" srcId="{C6780AAC-594A-4CCF-8B8D-7080A652A655}" destId="{18852D21-3971-40B1-99CD-E99D1C8380C1}" srcOrd="1" destOrd="0" presId="urn:microsoft.com/office/officeart/2005/8/layout/chart3"/>
    <dgm:cxn modelId="{ED0B69C8-ECEB-4835-8928-0A76BA45EE31}" srcId="{41D56D1B-33F3-43EF-9B90-0CCF7BACCCFB}" destId="{2FF6C641-B47E-4F5B-991D-F8108E026109}" srcOrd="0" destOrd="0" parTransId="{DB1C0A3C-10F2-4538-92D6-C74AF95BB01E}" sibTransId="{5CB2C19D-41EB-42F5-9EEA-39C986C62ECB}"/>
    <dgm:cxn modelId="{C0A5C638-5279-415C-9DD4-A88662B31948}" type="presOf" srcId="{7C103169-E0D3-4512-8E54-9510CAAE1C76}" destId="{ED6B1527-A8EE-4EAD-82A0-6DF542267322}" srcOrd="1" destOrd="2" presId="urn:microsoft.com/office/officeart/2005/8/layout/chart3"/>
    <dgm:cxn modelId="{C26DBF6E-FC23-400A-93F1-5B52A6F2AC9B}" type="presOf" srcId="{40432BB3-EFA2-4D1F-8952-4F7BEDEEB0E1}" destId="{ED6B1527-A8EE-4EAD-82A0-6DF542267322}" srcOrd="1" destOrd="3" presId="urn:microsoft.com/office/officeart/2005/8/layout/chart3"/>
    <dgm:cxn modelId="{925EC468-177C-4E84-AC2E-A3B60A1CBEE8}" type="presOf" srcId="{C6780AAC-594A-4CCF-8B8D-7080A652A655}" destId="{755CC151-F3E2-4A72-AC6E-EDB983DA23F9}" srcOrd="0" destOrd="0" presId="urn:microsoft.com/office/officeart/2005/8/layout/chart3"/>
    <dgm:cxn modelId="{6293084F-2434-4D66-841A-32199CEB8740}" type="presOf" srcId="{E351C199-88B0-404C-9223-3B267DF40E87}" destId="{ED6B1527-A8EE-4EAD-82A0-6DF542267322}" srcOrd="1" destOrd="0" presId="urn:microsoft.com/office/officeart/2005/8/layout/chart3"/>
    <dgm:cxn modelId="{E78A84B7-9358-4E91-9000-F02616F4DCE3}" type="presOf" srcId="{D60081F4-F3D2-4482-9D4E-863F489B2DB6}" destId="{EBFA049E-09DE-4F63-870D-787C469FC51A}" srcOrd="1" destOrd="0" presId="urn:microsoft.com/office/officeart/2005/8/layout/chart3"/>
    <dgm:cxn modelId="{A739C8AE-6FFE-46C0-9877-9C8439B0EF70}" srcId="{41D56D1B-33F3-43EF-9B90-0CCF7BACCCFB}" destId="{7EAB6553-6085-43CE-8B75-255779BE0FC0}" srcOrd="3" destOrd="0" parTransId="{75CD6FE1-8DEF-4DEC-9061-432D1CF5D569}" sibTransId="{E4BDB3DC-A569-48C6-9124-AE3B7CC8C709}"/>
    <dgm:cxn modelId="{53598A0B-4559-4620-ACDD-0C1D9662D615}" type="presParOf" srcId="{CE3C6527-953A-433C-A876-0B1A7FB64D21}" destId="{3D5126C8-C507-42D5-8211-21D13138A975}" srcOrd="0" destOrd="0" presId="urn:microsoft.com/office/officeart/2005/8/layout/chart3"/>
    <dgm:cxn modelId="{C306860C-90F9-4308-968A-B464F20E9B8F}" type="presParOf" srcId="{CE3C6527-953A-433C-A876-0B1A7FB64D21}" destId="{7FA76BD3-022A-4D17-8DE0-7ABAC1167490}" srcOrd="1" destOrd="0" presId="urn:microsoft.com/office/officeart/2005/8/layout/chart3"/>
    <dgm:cxn modelId="{EE21AF2E-D075-47FD-A43C-55F1800656DF}" type="presParOf" srcId="{CE3C6527-953A-433C-A876-0B1A7FB64D21}" destId="{755CC151-F3E2-4A72-AC6E-EDB983DA23F9}" srcOrd="2" destOrd="0" presId="urn:microsoft.com/office/officeart/2005/8/layout/chart3"/>
    <dgm:cxn modelId="{42781DA1-F997-46EA-B5B3-A159356A63C3}" type="presParOf" srcId="{CE3C6527-953A-433C-A876-0B1A7FB64D21}" destId="{18852D21-3971-40B1-99CD-E99D1C8380C1}" srcOrd="3" destOrd="0" presId="urn:microsoft.com/office/officeart/2005/8/layout/chart3"/>
    <dgm:cxn modelId="{20B331F9-844C-40AB-B779-E96B88C36C06}" type="presParOf" srcId="{CE3C6527-953A-433C-A876-0B1A7FB64D21}" destId="{3362AB04-7AE5-43A2-BCE0-175F4FB38D3A}" srcOrd="4" destOrd="0" presId="urn:microsoft.com/office/officeart/2005/8/layout/chart3"/>
    <dgm:cxn modelId="{02D8D193-B72A-4F69-8220-89754D7AF16B}" type="presParOf" srcId="{CE3C6527-953A-433C-A876-0B1A7FB64D21}" destId="{EB9C67BE-4B6C-4C74-BF1E-56D096DD736B}" srcOrd="5" destOrd="0" presId="urn:microsoft.com/office/officeart/2005/8/layout/chart3"/>
    <dgm:cxn modelId="{CF073955-406E-40D6-A6AB-C800691CF395}" type="presParOf" srcId="{CE3C6527-953A-433C-A876-0B1A7FB64D21}" destId="{EEC6074D-6C7E-4E0B-BF76-062267B30C6E}" srcOrd="6" destOrd="0" presId="urn:microsoft.com/office/officeart/2005/8/layout/chart3"/>
    <dgm:cxn modelId="{AEC809F2-2A31-4EF0-8925-7087DE311188}" type="presParOf" srcId="{CE3C6527-953A-433C-A876-0B1A7FB64D21}" destId="{412C85E3-1660-4A8D-BC1D-BC4B733C43E5}" srcOrd="7" destOrd="0" presId="urn:microsoft.com/office/officeart/2005/8/layout/chart3"/>
    <dgm:cxn modelId="{7C05DCFB-60B0-40F2-82E8-432B00DA71C3}" type="presParOf" srcId="{CE3C6527-953A-433C-A876-0B1A7FB64D21}" destId="{91D21A54-0F26-423C-8612-6A266C83352B}" srcOrd="8" destOrd="0" presId="urn:microsoft.com/office/officeart/2005/8/layout/chart3"/>
    <dgm:cxn modelId="{108CC964-ABB6-412C-86E2-DF515B6174CC}" type="presParOf" srcId="{CE3C6527-953A-433C-A876-0B1A7FB64D21}" destId="{ED6B1527-A8EE-4EAD-82A0-6DF542267322}" srcOrd="9" destOrd="0" presId="urn:microsoft.com/office/officeart/2005/8/layout/chart3"/>
    <dgm:cxn modelId="{FDD59B66-D79E-4E9D-A986-8EA36FC4DBFA}" type="presParOf" srcId="{CE3C6527-953A-433C-A876-0B1A7FB64D21}" destId="{9D52AEBF-4F1A-4FE2-A3BA-B2EE49FA208C}" srcOrd="10" destOrd="0" presId="urn:microsoft.com/office/officeart/2005/8/layout/chart3"/>
    <dgm:cxn modelId="{93B2E1AB-5432-4004-BC70-8EBB99C678D5}" type="presParOf" srcId="{CE3C6527-953A-433C-A876-0B1A7FB64D21}" destId="{EBFA049E-09DE-4F63-870D-787C469FC51A}" srcOrd="11"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6AD050-7A3B-47CE-B9BD-E2A628676406}"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CEF56C8E-6341-40CD-A5C7-0BCB8E1BE948}">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None/>
          </a:pPr>
          <a:r>
            <a:rPr lang="en-US" i="1">
              <a:solidFill>
                <a:sysClr val="window" lastClr="FFFFFF"/>
              </a:solidFill>
              <a:latin typeface="Arial"/>
              <a:ea typeface="+mn-ea"/>
              <a:cs typeface="+mn-cs"/>
            </a:rPr>
            <a:t>Physical Hardware</a:t>
          </a:r>
          <a:endParaRPr lang="en-US">
            <a:solidFill>
              <a:sysClr val="window" lastClr="FFFFFF"/>
            </a:solidFill>
            <a:latin typeface="Arial"/>
            <a:ea typeface="+mn-ea"/>
            <a:cs typeface="+mn-cs"/>
          </a:endParaRPr>
        </a:p>
      </dgm:t>
    </dgm:pt>
    <dgm:pt modelId="{94D2ACED-DE04-449C-AB30-171155937ABB}" type="parTrans" cxnId="{F1699B12-B536-4E63-ADA0-FBAE26A20D3B}">
      <dgm:prSet/>
      <dgm:spPr/>
      <dgm:t>
        <a:bodyPr/>
        <a:lstStyle/>
        <a:p>
          <a:endParaRPr lang="en-US"/>
        </a:p>
      </dgm:t>
    </dgm:pt>
    <dgm:pt modelId="{274C7E83-7243-4112-B0F0-8449E237C6DD}" type="sibTrans" cxnId="{F1699B12-B536-4E63-ADA0-FBAE26A20D3B}">
      <dgm:prSet/>
      <dgm:spPr/>
      <dgm:t>
        <a:bodyPr/>
        <a:lstStyle/>
        <a:p>
          <a:endParaRPr lang="en-US"/>
        </a:p>
      </dgm:t>
    </dgm:pt>
    <dgm:pt modelId="{AE360E9A-920F-4FA5-9B7F-F4BC678E7CE6}">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VMware HCL</a:t>
          </a:r>
          <a:endParaRPr lang="en-US">
            <a:solidFill>
              <a:sysClr val="window" lastClr="FFFFFF"/>
            </a:solidFill>
            <a:latin typeface="Arial"/>
            <a:ea typeface="+mn-ea"/>
            <a:cs typeface="+mn-cs"/>
          </a:endParaRPr>
        </a:p>
      </dgm:t>
    </dgm:pt>
    <dgm:pt modelId="{825323B2-2351-4B46-B803-C63B85910A1F}" type="parTrans" cxnId="{916CB3FA-64D2-4E02-A88E-3D9D1A7AB012}">
      <dgm:prSet/>
      <dgm:spPr/>
      <dgm:t>
        <a:bodyPr/>
        <a:lstStyle/>
        <a:p>
          <a:endParaRPr lang="en-US"/>
        </a:p>
      </dgm:t>
    </dgm:pt>
    <dgm:pt modelId="{F6A1351E-C1EE-44D1-8054-5DE4E74ED4D0}" type="sibTrans" cxnId="{916CB3FA-64D2-4E02-A88E-3D9D1A7AB012}">
      <dgm:prSet/>
      <dgm:spPr/>
      <dgm:t>
        <a:bodyPr/>
        <a:lstStyle/>
        <a:p>
          <a:endParaRPr lang="en-US"/>
        </a:p>
      </dgm:t>
    </dgm:pt>
    <dgm:pt modelId="{35B42ED4-B16A-48F9-9DB9-D2F10C20E448}">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BIOS / Firmware</a:t>
          </a:r>
          <a:endParaRPr lang="en-US" dirty="0">
            <a:solidFill>
              <a:sysClr val="window" lastClr="FFFFFF"/>
            </a:solidFill>
            <a:latin typeface="Arial"/>
            <a:ea typeface="+mn-ea"/>
            <a:cs typeface="+mn-cs"/>
          </a:endParaRPr>
        </a:p>
      </dgm:t>
    </dgm:pt>
    <dgm:pt modelId="{F34FEE2A-8278-4B0E-8C49-244988720A36}" type="parTrans" cxnId="{2CC1F00E-FD0D-47E4-A8E3-6F5687CC2598}">
      <dgm:prSet/>
      <dgm:spPr/>
      <dgm:t>
        <a:bodyPr/>
        <a:lstStyle/>
        <a:p>
          <a:endParaRPr lang="en-US"/>
        </a:p>
      </dgm:t>
    </dgm:pt>
    <dgm:pt modelId="{A2E03929-ACF0-4DF7-8CB1-69ED7B959561}" type="sibTrans" cxnId="{2CC1F00E-FD0D-47E4-A8E3-6F5687CC2598}">
      <dgm:prSet/>
      <dgm:spPr/>
      <dgm:t>
        <a:bodyPr/>
        <a:lstStyle/>
        <a:p>
          <a:endParaRPr lang="en-US"/>
        </a:p>
      </dgm:t>
    </dgm:pt>
    <dgm:pt modelId="{62265779-D6DE-4BDE-B705-0DCAB0EF1517}">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Hyper-threading</a:t>
          </a:r>
          <a:endParaRPr lang="en-US" dirty="0">
            <a:solidFill>
              <a:sysClr val="window" lastClr="FFFFFF"/>
            </a:solidFill>
            <a:latin typeface="Arial"/>
            <a:ea typeface="+mn-ea"/>
            <a:cs typeface="+mn-cs"/>
          </a:endParaRPr>
        </a:p>
      </dgm:t>
    </dgm:pt>
    <dgm:pt modelId="{3F189BCF-CEC1-4EC3-828C-4ABE57F651B9}" type="parTrans" cxnId="{91A0AA03-37FF-416A-AA41-20ACEDDE1E1B}">
      <dgm:prSet/>
      <dgm:spPr/>
      <dgm:t>
        <a:bodyPr/>
        <a:lstStyle/>
        <a:p>
          <a:endParaRPr lang="en-US"/>
        </a:p>
      </dgm:t>
    </dgm:pt>
    <dgm:pt modelId="{AF0BFAFE-76E8-4A5D-83E8-5A276A440658}" type="sibTrans" cxnId="{91A0AA03-37FF-416A-AA41-20ACEDDE1E1B}">
      <dgm:prSet/>
      <dgm:spPr/>
      <dgm:t>
        <a:bodyPr/>
        <a:lstStyle/>
        <a:p>
          <a:endParaRPr lang="en-US"/>
        </a:p>
      </dgm:t>
    </dgm:pt>
    <dgm:pt modelId="{18CC4267-6B39-4F08-A9A7-11373E325A42}">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Power  / C-States</a:t>
          </a:r>
          <a:endParaRPr lang="en-US" dirty="0">
            <a:solidFill>
              <a:sysClr val="window" lastClr="FFFFFF"/>
            </a:solidFill>
            <a:latin typeface="Arial"/>
            <a:ea typeface="+mn-ea"/>
            <a:cs typeface="+mn-cs"/>
          </a:endParaRPr>
        </a:p>
      </dgm:t>
    </dgm:pt>
    <dgm:pt modelId="{E315CAC2-1456-431A-AC38-DE2F853FB51D}" type="parTrans" cxnId="{823A6796-FD8D-490D-8B99-5A5755925695}">
      <dgm:prSet/>
      <dgm:spPr/>
      <dgm:t>
        <a:bodyPr/>
        <a:lstStyle/>
        <a:p>
          <a:endParaRPr lang="en-US"/>
        </a:p>
      </dgm:t>
    </dgm:pt>
    <dgm:pt modelId="{3B581412-035A-4EA6-9388-E71833770AB5}" type="sibTrans" cxnId="{823A6796-FD8D-490D-8B99-5A5755925695}">
      <dgm:prSet/>
      <dgm:spPr/>
      <dgm:t>
        <a:bodyPr/>
        <a:lstStyle/>
        <a:p>
          <a:endParaRPr lang="en-US"/>
        </a:p>
      </dgm:t>
    </dgm:pt>
    <dgm:pt modelId="{BCCAFB16-51C9-4E63-A349-E0B28C454CF6}">
      <dgm:prSet/>
      <dgm:spPr>
        <a:xfrm>
          <a:off x="2910816" y="1668780"/>
          <a:ext cx="2703584" cy="2225040"/>
        </a:xfrm>
        <a:prstGeom prst="roundRect">
          <a:avLst/>
        </a:prstGeom>
        <a:solidFill>
          <a:srgbClr val="006990"/>
        </a:solidFill>
        <a:ln w="25400" cap="flat" cmpd="sng" algn="ctr">
          <a:solidFill>
            <a:sysClr val="window" lastClr="FFFFFF">
              <a:hueOff val="0"/>
              <a:satOff val="0"/>
              <a:lumOff val="0"/>
              <a:alphaOff val="0"/>
            </a:sysClr>
          </a:solidFill>
          <a:prstDash val="solid"/>
        </a:ln>
        <a:effectLst/>
      </dgm:spPr>
      <dgm:t>
        <a:bodyPr/>
        <a:lstStyle/>
        <a:p>
          <a:pPr rtl="0">
            <a:buNone/>
          </a:pPr>
          <a:r>
            <a:rPr lang="en-US" i="1">
              <a:solidFill>
                <a:sysClr val="window" lastClr="FFFFFF"/>
              </a:solidFill>
              <a:latin typeface="Arial"/>
              <a:ea typeface="+mn-ea"/>
              <a:cs typeface="+mn-cs"/>
            </a:rPr>
            <a:t>ESXi Host</a:t>
          </a:r>
          <a:endParaRPr lang="en-US">
            <a:solidFill>
              <a:sysClr val="window" lastClr="FFFFFF"/>
            </a:solidFill>
            <a:latin typeface="Arial"/>
            <a:ea typeface="+mn-ea"/>
            <a:cs typeface="+mn-cs"/>
          </a:endParaRPr>
        </a:p>
      </dgm:t>
    </dgm:pt>
    <dgm:pt modelId="{FC270A1A-1E2B-4CCF-9267-24EFEC7AEEB1}" type="parTrans" cxnId="{EA2A36F7-420C-48CE-920B-B640DF5D6317}">
      <dgm:prSet/>
      <dgm:spPr/>
      <dgm:t>
        <a:bodyPr/>
        <a:lstStyle/>
        <a:p>
          <a:endParaRPr lang="en-US"/>
        </a:p>
      </dgm:t>
    </dgm:pt>
    <dgm:pt modelId="{C2FB5535-710F-4FE6-B0FC-6C7ACB5A699F}" type="sibTrans" cxnId="{EA2A36F7-420C-48CE-920B-B640DF5D6317}">
      <dgm:prSet/>
      <dgm:spPr/>
      <dgm:t>
        <a:bodyPr/>
        <a:lstStyle/>
        <a:p>
          <a:endParaRPr lang="en-US"/>
        </a:p>
      </dgm:t>
    </dgm:pt>
    <dgm:pt modelId="{6049A15C-A0E0-470B-9E17-FBC96C48C512}">
      <dgm:prSet/>
      <dgm:spPr>
        <a:xfrm>
          <a:off x="2910816" y="1668780"/>
          <a:ext cx="2703584" cy="2225040"/>
        </a:xfrm>
        <a:prstGeom prst="roundRect">
          <a:avLst/>
        </a:prstGeom>
        <a:solidFill>
          <a:srgbClr val="006990"/>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Power</a:t>
          </a:r>
          <a:endParaRPr lang="en-US">
            <a:solidFill>
              <a:sysClr val="window" lastClr="FFFFFF"/>
            </a:solidFill>
            <a:latin typeface="Arial"/>
            <a:ea typeface="+mn-ea"/>
            <a:cs typeface="+mn-cs"/>
          </a:endParaRPr>
        </a:p>
      </dgm:t>
    </dgm:pt>
    <dgm:pt modelId="{1634A076-DBE2-4729-8ED9-779C1564B4E7}" type="parTrans" cxnId="{77112FE1-F88D-48FC-BEFF-B0D0BC657AC4}">
      <dgm:prSet/>
      <dgm:spPr/>
      <dgm:t>
        <a:bodyPr/>
        <a:lstStyle/>
        <a:p>
          <a:endParaRPr lang="en-US"/>
        </a:p>
      </dgm:t>
    </dgm:pt>
    <dgm:pt modelId="{6E04000D-EA9F-4401-9FD3-FF5FC5394026}" type="sibTrans" cxnId="{77112FE1-F88D-48FC-BEFF-B0D0BC657AC4}">
      <dgm:prSet/>
      <dgm:spPr/>
      <dgm:t>
        <a:bodyPr/>
        <a:lstStyle/>
        <a:p>
          <a:endParaRPr lang="en-US"/>
        </a:p>
      </dgm:t>
    </dgm:pt>
    <dgm:pt modelId="{E24A162F-40BE-43F2-8EE9-C4F4E9CB3ECE}">
      <dgm:prSet/>
      <dgm:spPr>
        <a:xfrm>
          <a:off x="2910816" y="1668780"/>
          <a:ext cx="2703584" cy="2225040"/>
        </a:xfrm>
        <a:prstGeom prst="roundRect">
          <a:avLst/>
        </a:prstGeom>
        <a:solidFill>
          <a:srgbClr val="006990"/>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Virtual Switches/</a:t>
          </a:r>
          <a:r>
            <a:rPr lang="en-US" i="1" dirty="0" err="1">
              <a:solidFill>
                <a:sysClr val="window" lastClr="FFFFFF"/>
              </a:solidFill>
              <a:latin typeface="Arial"/>
              <a:ea typeface="+mn-ea"/>
              <a:cs typeface="+mn-cs"/>
            </a:rPr>
            <a:t>Portgroups</a:t>
          </a:r>
          <a:endParaRPr lang="en-US" dirty="0">
            <a:solidFill>
              <a:sysClr val="window" lastClr="FFFFFF"/>
            </a:solidFill>
            <a:latin typeface="Arial"/>
            <a:ea typeface="+mn-ea"/>
            <a:cs typeface="+mn-cs"/>
          </a:endParaRPr>
        </a:p>
      </dgm:t>
    </dgm:pt>
    <dgm:pt modelId="{A32A091F-B751-4CD5-8EE5-C62D3DC94A86}" type="parTrans" cxnId="{33047D78-6218-46CA-B8E5-9724F7EC7247}">
      <dgm:prSet/>
      <dgm:spPr/>
      <dgm:t>
        <a:bodyPr/>
        <a:lstStyle/>
        <a:p>
          <a:endParaRPr lang="en-US"/>
        </a:p>
      </dgm:t>
    </dgm:pt>
    <dgm:pt modelId="{7AF08EE9-7F95-492F-B10A-79CFB8DDB22B}" type="sibTrans" cxnId="{33047D78-6218-46CA-B8E5-9724F7EC7247}">
      <dgm:prSet/>
      <dgm:spPr/>
      <dgm:t>
        <a:bodyPr/>
        <a:lstStyle/>
        <a:p>
          <a:endParaRPr lang="en-US"/>
        </a:p>
      </dgm:t>
    </dgm:pt>
    <dgm:pt modelId="{7F80C2C8-8E83-46CC-AB2E-B3CD9C2D1425}">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None/>
          </a:pPr>
          <a:r>
            <a:rPr lang="en-US" i="1">
              <a:solidFill>
                <a:sysClr val="window" lastClr="FFFFFF"/>
              </a:solidFill>
              <a:latin typeface="Arial"/>
              <a:ea typeface="+mn-ea"/>
              <a:cs typeface="+mn-cs"/>
            </a:rPr>
            <a:t>Virtual Machine</a:t>
          </a:r>
          <a:endParaRPr lang="en-US">
            <a:solidFill>
              <a:sysClr val="window" lastClr="FFFFFF"/>
            </a:solidFill>
            <a:latin typeface="Arial"/>
            <a:ea typeface="+mn-ea"/>
            <a:cs typeface="+mn-cs"/>
          </a:endParaRPr>
        </a:p>
      </dgm:t>
    </dgm:pt>
    <dgm:pt modelId="{673DF7CC-1952-4993-9718-A2A0BAEA83F4}" type="parTrans" cxnId="{D8CDF649-E602-436D-8249-AC48C2DA11D2}">
      <dgm:prSet/>
      <dgm:spPr/>
      <dgm:t>
        <a:bodyPr/>
        <a:lstStyle/>
        <a:p>
          <a:endParaRPr lang="en-US"/>
        </a:p>
      </dgm:t>
    </dgm:pt>
    <dgm:pt modelId="{8022B064-F6AE-4180-ACED-277B45772AD7}" type="sibTrans" cxnId="{D8CDF649-E602-436D-8249-AC48C2DA11D2}">
      <dgm:prSet/>
      <dgm:spPr/>
      <dgm:t>
        <a:bodyPr/>
        <a:lstStyle/>
        <a:p>
          <a:endParaRPr lang="en-US"/>
        </a:p>
      </dgm:t>
    </dgm:pt>
    <dgm:pt modelId="{15DB9562-3336-471D-A4DE-3FDDADDED4A9}">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Resource Allocation</a:t>
          </a:r>
          <a:endParaRPr lang="en-US">
            <a:solidFill>
              <a:sysClr val="window" lastClr="FFFFFF"/>
            </a:solidFill>
            <a:latin typeface="Arial"/>
            <a:ea typeface="+mn-ea"/>
            <a:cs typeface="+mn-cs"/>
          </a:endParaRPr>
        </a:p>
      </dgm:t>
    </dgm:pt>
    <dgm:pt modelId="{8EB3C821-4E72-40F7-B925-9AA3E83778E4}" type="parTrans" cxnId="{D8F6E1F1-C0B2-4909-8F3F-62B4A473C237}">
      <dgm:prSet/>
      <dgm:spPr/>
      <dgm:t>
        <a:bodyPr/>
        <a:lstStyle/>
        <a:p>
          <a:endParaRPr lang="en-US"/>
        </a:p>
      </dgm:t>
    </dgm:pt>
    <dgm:pt modelId="{9DC01811-238C-4663-B66C-123EB0B2E3BE}" type="sibTrans" cxnId="{D8F6E1F1-C0B2-4909-8F3F-62B4A473C237}">
      <dgm:prSet/>
      <dgm:spPr/>
      <dgm:t>
        <a:bodyPr/>
        <a:lstStyle/>
        <a:p>
          <a:endParaRPr lang="en-US"/>
        </a:p>
      </dgm:t>
    </dgm:pt>
    <dgm:pt modelId="{6DAF8175-D759-4CFA-BDA1-234C98C47EB2}">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Storage</a:t>
          </a:r>
          <a:endParaRPr lang="en-US">
            <a:solidFill>
              <a:sysClr val="window" lastClr="FFFFFF"/>
            </a:solidFill>
            <a:latin typeface="Arial"/>
            <a:ea typeface="+mn-ea"/>
            <a:cs typeface="+mn-cs"/>
          </a:endParaRPr>
        </a:p>
      </dgm:t>
    </dgm:pt>
    <dgm:pt modelId="{04927968-B462-44A4-AEE7-323351ED6B47}" type="parTrans" cxnId="{D4420982-DAD7-4194-A478-2161DD6E504B}">
      <dgm:prSet/>
      <dgm:spPr/>
      <dgm:t>
        <a:bodyPr/>
        <a:lstStyle/>
        <a:p>
          <a:endParaRPr lang="en-US"/>
        </a:p>
      </dgm:t>
    </dgm:pt>
    <dgm:pt modelId="{ACE5119A-C59A-41C6-862B-ABC808C0280F}" type="sibTrans" cxnId="{D4420982-DAD7-4194-A478-2161DD6E504B}">
      <dgm:prSet/>
      <dgm:spPr/>
      <dgm:t>
        <a:bodyPr/>
        <a:lstStyle/>
        <a:p>
          <a:endParaRPr lang="en-US"/>
        </a:p>
      </dgm:t>
    </dgm:pt>
    <dgm:pt modelId="{86F5482D-F235-46B0-B2F5-B695B02F83D8}">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Memory</a:t>
          </a:r>
          <a:endParaRPr lang="en-US">
            <a:solidFill>
              <a:sysClr val="window" lastClr="FFFFFF"/>
            </a:solidFill>
            <a:latin typeface="Arial"/>
            <a:ea typeface="+mn-ea"/>
            <a:cs typeface="+mn-cs"/>
          </a:endParaRPr>
        </a:p>
      </dgm:t>
    </dgm:pt>
    <dgm:pt modelId="{2B967B23-ABAD-4A07-8F35-B678480D8179}" type="parTrans" cxnId="{73F123CF-8ADC-4B42-AEA6-04D274C2921F}">
      <dgm:prSet/>
      <dgm:spPr/>
      <dgm:t>
        <a:bodyPr/>
        <a:lstStyle/>
        <a:p>
          <a:endParaRPr lang="en-US"/>
        </a:p>
      </dgm:t>
    </dgm:pt>
    <dgm:pt modelId="{384BCEA8-3AB6-4068-B1B4-79F7A55A255B}" type="sibTrans" cxnId="{73F123CF-8ADC-4B42-AEA6-04D274C2921F}">
      <dgm:prSet/>
      <dgm:spPr/>
      <dgm:t>
        <a:bodyPr/>
        <a:lstStyle/>
        <a:p>
          <a:endParaRPr lang="en-US"/>
        </a:p>
      </dgm:t>
    </dgm:pt>
    <dgm:pt modelId="{F43470E9-4933-489C-B62F-DE88DF113049}">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CPU / vNUMA</a:t>
          </a:r>
          <a:endParaRPr lang="en-US" dirty="0">
            <a:solidFill>
              <a:sysClr val="window" lastClr="FFFFFF"/>
            </a:solidFill>
            <a:latin typeface="Arial"/>
            <a:ea typeface="+mn-ea"/>
            <a:cs typeface="+mn-cs"/>
          </a:endParaRPr>
        </a:p>
      </dgm:t>
    </dgm:pt>
    <dgm:pt modelId="{FC0844CC-611B-46F3-9A94-9FFC1BA14DAA}" type="parTrans" cxnId="{A6635EA3-5AD9-432D-97FC-E11303E11B9E}">
      <dgm:prSet/>
      <dgm:spPr/>
      <dgm:t>
        <a:bodyPr/>
        <a:lstStyle/>
        <a:p>
          <a:endParaRPr lang="en-US"/>
        </a:p>
      </dgm:t>
    </dgm:pt>
    <dgm:pt modelId="{03977967-C43C-4B4C-8C3B-25B37ECFDDD1}" type="sibTrans" cxnId="{A6635EA3-5AD9-432D-97FC-E11303E11B9E}">
      <dgm:prSet/>
      <dgm:spPr/>
      <dgm:t>
        <a:bodyPr/>
        <a:lstStyle/>
        <a:p>
          <a:endParaRPr lang="en-US"/>
        </a:p>
      </dgm:t>
    </dgm:pt>
    <dgm:pt modelId="{1EEED12D-A454-4F5C-8C74-8B40CFB19BEA}">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Networking</a:t>
          </a:r>
          <a:endParaRPr lang="en-US">
            <a:solidFill>
              <a:sysClr val="window" lastClr="FFFFFF"/>
            </a:solidFill>
            <a:latin typeface="Arial"/>
            <a:ea typeface="+mn-ea"/>
            <a:cs typeface="+mn-cs"/>
          </a:endParaRPr>
        </a:p>
      </dgm:t>
    </dgm:pt>
    <dgm:pt modelId="{86691DB7-CA14-4387-8502-EFF5347370AD}" type="parTrans" cxnId="{3618F104-7D5E-40C4-946F-0EAEDF35421F}">
      <dgm:prSet/>
      <dgm:spPr/>
      <dgm:t>
        <a:bodyPr/>
        <a:lstStyle/>
        <a:p>
          <a:endParaRPr lang="en-US"/>
        </a:p>
      </dgm:t>
    </dgm:pt>
    <dgm:pt modelId="{96D04380-0E95-4FEC-89D3-C83DCC4AFA12}" type="sibTrans" cxnId="{3618F104-7D5E-40C4-946F-0EAEDF35421F}">
      <dgm:prSet/>
      <dgm:spPr/>
      <dgm:t>
        <a:bodyPr/>
        <a:lstStyle/>
        <a:p>
          <a:endParaRPr lang="en-US"/>
        </a:p>
      </dgm:t>
    </dgm:pt>
    <dgm:pt modelId="{494ACCE6-A513-4359-8CD4-769A73360ADE}">
      <dgm:prSet/>
      <dgm:spPr>
        <a:xfrm>
          <a:off x="5815598" y="1668780"/>
          <a:ext cx="2703584" cy="2225040"/>
        </a:xfrm>
        <a:prstGeom prst="roundRect">
          <a:avLst/>
        </a:prstGeom>
        <a:solidFill>
          <a:srgbClr val="F8981D"/>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vSCSI Controller</a:t>
          </a:r>
          <a:endParaRPr lang="en-US" dirty="0">
            <a:solidFill>
              <a:sysClr val="window" lastClr="FFFFFF"/>
            </a:solidFill>
            <a:latin typeface="Arial"/>
            <a:ea typeface="+mn-ea"/>
            <a:cs typeface="+mn-cs"/>
          </a:endParaRPr>
        </a:p>
      </dgm:t>
    </dgm:pt>
    <dgm:pt modelId="{C935BA28-D1D3-46DB-B74A-2CD56653A697}" type="parTrans" cxnId="{BDD4527E-1FD5-4685-B33F-C4DB4029C82A}">
      <dgm:prSet/>
      <dgm:spPr/>
      <dgm:t>
        <a:bodyPr/>
        <a:lstStyle/>
        <a:p>
          <a:endParaRPr lang="en-US"/>
        </a:p>
      </dgm:t>
    </dgm:pt>
    <dgm:pt modelId="{1BBE3354-8AD4-4FC5-A59E-FF440FB2C0CF}" type="sibTrans" cxnId="{BDD4527E-1FD5-4685-B33F-C4DB4029C82A}">
      <dgm:prSet/>
      <dgm:spPr/>
      <dgm:t>
        <a:bodyPr/>
        <a:lstStyle/>
        <a:p>
          <a:endParaRPr lang="en-US"/>
        </a:p>
      </dgm:t>
    </dgm:pt>
    <dgm:pt modelId="{8BDC585E-E8B2-45E9-ABF5-68DBA440E492}">
      <dgm:prSet/>
      <dgm:spPr>
        <a:xfrm>
          <a:off x="8720380" y="1668780"/>
          <a:ext cx="2703584" cy="2225040"/>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gm:spPr>
      <dgm:t>
        <a:bodyPr/>
        <a:lstStyle/>
        <a:p>
          <a:pPr rtl="0">
            <a:buNone/>
          </a:pPr>
          <a:r>
            <a:rPr lang="en-US" i="1">
              <a:solidFill>
                <a:sysClr val="window" lastClr="FFFFFF"/>
              </a:solidFill>
              <a:latin typeface="Arial"/>
              <a:ea typeface="+mn-ea"/>
              <a:cs typeface="+mn-cs"/>
            </a:rPr>
            <a:t>Guest Operating System</a:t>
          </a:r>
          <a:endParaRPr lang="en-US">
            <a:solidFill>
              <a:sysClr val="window" lastClr="FFFFFF"/>
            </a:solidFill>
            <a:latin typeface="Arial"/>
            <a:ea typeface="+mn-ea"/>
            <a:cs typeface="+mn-cs"/>
          </a:endParaRPr>
        </a:p>
      </dgm:t>
    </dgm:pt>
    <dgm:pt modelId="{B643767E-17DF-48D1-83A2-B10C85B620AE}" type="parTrans" cxnId="{C9735F41-5111-4172-8930-3A2744A60818}">
      <dgm:prSet/>
      <dgm:spPr/>
      <dgm:t>
        <a:bodyPr/>
        <a:lstStyle/>
        <a:p>
          <a:endParaRPr lang="en-US"/>
        </a:p>
      </dgm:t>
    </dgm:pt>
    <dgm:pt modelId="{09E70CC4-A54E-4835-9CD9-2A206DCE49B6}" type="sibTrans" cxnId="{C9735F41-5111-4172-8930-3A2744A60818}">
      <dgm:prSet/>
      <dgm:spPr/>
      <dgm:t>
        <a:bodyPr/>
        <a:lstStyle/>
        <a:p>
          <a:endParaRPr lang="en-US"/>
        </a:p>
      </dgm:t>
    </dgm:pt>
    <dgm:pt modelId="{82BDBA50-4959-42D2-BC2B-53DA70FEB66F}">
      <dgm:prSet/>
      <dgm:spPr>
        <a:xfrm>
          <a:off x="8720380" y="1668780"/>
          <a:ext cx="2703584" cy="2225040"/>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CPU</a:t>
          </a:r>
          <a:endParaRPr lang="en-US" dirty="0">
            <a:solidFill>
              <a:sysClr val="window" lastClr="FFFFFF"/>
            </a:solidFill>
            <a:latin typeface="Arial"/>
            <a:ea typeface="+mn-ea"/>
            <a:cs typeface="+mn-cs"/>
          </a:endParaRPr>
        </a:p>
      </dgm:t>
    </dgm:pt>
    <dgm:pt modelId="{7382FAD6-1C61-497E-8B84-905774811CDC}" type="parTrans" cxnId="{1FE5E4CB-E863-4BCD-B397-1525643DF26C}">
      <dgm:prSet/>
      <dgm:spPr/>
      <dgm:t>
        <a:bodyPr/>
        <a:lstStyle/>
        <a:p>
          <a:endParaRPr lang="en-US"/>
        </a:p>
      </dgm:t>
    </dgm:pt>
    <dgm:pt modelId="{BC675A4B-C0AA-4A5A-B27E-1ACDCC13B96F}" type="sibTrans" cxnId="{1FE5E4CB-E863-4BCD-B397-1525643DF26C}">
      <dgm:prSet/>
      <dgm:spPr/>
      <dgm:t>
        <a:bodyPr/>
        <a:lstStyle/>
        <a:p>
          <a:endParaRPr lang="en-US"/>
        </a:p>
      </dgm:t>
    </dgm:pt>
    <dgm:pt modelId="{B60885B7-7703-4B81-9519-694125200BE1}">
      <dgm:prSet/>
      <dgm:spPr>
        <a:xfrm>
          <a:off x="8720380" y="1668780"/>
          <a:ext cx="2703584" cy="2225040"/>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Power</a:t>
          </a:r>
          <a:endParaRPr lang="en-US" dirty="0">
            <a:solidFill>
              <a:sysClr val="window" lastClr="FFFFFF"/>
            </a:solidFill>
            <a:latin typeface="Arial"/>
            <a:ea typeface="+mn-ea"/>
            <a:cs typeface="+mn-cs"/>
          </a:endParaRPr>
        </a:p>
      </dgm:t>
    </dgm:pt>
    <dgm:pt modelId="{D2F951E1-5548-4845-8CD6-3E0D924BB29A}" type="parTrans" cxnId="{2309B599-7959-460B-BBB0-DB5A02E2C89B}">
      <dgm:prSet/>
      <dgm:spPr/>
      <dgm:t>
        <a:bodyPr/>
        <a:lstStyle/>
        <a:p>
          <a:endParaRPr lang="en-US"/>
        </a:p>
      </dgm:t>
    </dgm:pt>
    <dgm:pt modelId="{FDBBCD40-D5E6-420E-B76B-92242E8FB019}" type="sibTrans" cxnId="{2309B599-7959-460B-BBB0-DB5A02E2C89B}">
      <dgm:prSet/>
      <dgm:spPr/>
      <dgm:t>
        <a:bodyPr/>
        <a:lstStyle/>
        <a:p>
          <a:endParaRPr lang="en-US"/>
        </a:p>
      </dgm:t>
    </dgm:pt>
    <dgm:pt modelId="{12DC7EC8-43E0-4AC6-A2A1-1DC57D041FEA}">
      <dgm:prSet/>
      <dgm:spPr>
        <a:xfrm>
          <a:off x="8720380" y="1668780"/>
          <a:ext cx="2703584" cy="2225040"/>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gm:spPr>
      <dgm:t>
        <a:bodyPr/>
        <a:lstStyle/>
        <a:p>
          <a:pPr rtl="0">
            <a:buChar char="•"/>
          </a:pPr>
          <a:r>
            <a:rPr lang="en-US" i="1">
              <a:solidFill>
                <a:sysClr val="window" lastClr="FFFFFF"/>
              </a:solidFill>
              <a:latin typeface="Arial"/>
              <a:ea typeface="+mn-ea"/>
              <a:cs typeface="+mn-cs"/>
            </a:rPr>
            <a:t>Networking</a:t>
          </a:r>
          <a:endParaRPr lang="en-US">
            <a:solidFill>
              <a:sysClr val="window" lastClr="FFFFFF"/>
            </a:solidFill>
            <a:latin typeface="Arial"/>
            <a:ea typeface="+mn-ea"/>
            <a:cs typeface="+mn-cs"/>
          </a:endParaRPr>
        </a:p>
      </dgm:t>
    </dgm:pt>
    <dgm:pt modelId="{7B30F287-7971-4E1C-9E34-1840030D2F51}" type="parTrans" cxnId="{D1A41578-26CE-4F8E-B530-641B5AA200F6}">
      <dgm:prSet/>
      <dgm:spPr/>
      <dgm:t>
        <a:bodyPr/>
        <a:lstStyle/>
        <a:p>
          <a:endParaRPr lang="en-US"/>
        </a:p>
      </dgm:t>
    </dgm:pt>
    <dgm:pt modelId="{9FEA6B91-7856-4C94-AF96-C3874E39303D}" type="sibTrans" cxnId="{D1A41578-26CE-4F8E-B530-641B5AA200F6}">
      <dgm:prSet/>
      <dgm:spPr/>
      <dgm:t>
        <a:bodyPr/>
        <a:lstStyle/>
        <a:p>
          <a:endParaRPr lang="en-US"/>
        </a:p>
      </dgm:t>
    </dgm:pt>
    <dgm:pt modelId="{0F95BA93-7AAE-484A-BD70-A916373D2DF5}">
      <dgm:prSet/>
      <dgm:spPr>
        <a:xfrm>
          <a:off x="8720380" y="1668780"/>
          <a:ext cx="2703584" cy="2225040"/>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Storage IO</a:t>
          </a:r>
          <a:endParaRPr lang="en-US" dirty="0">
            <a:solidFill>
              <a:sysClr val="window" lastClr="FFFFFF"/>
            </a:solidFill>
            <a:latin typeface="Arial"/>
            <a:ea typeface="+mn-ea"/>
            <a:cs typeface="+mn-cs"/>
          </a:endParaRPr>
        </a:p>
      </dgm:t>
    </dgm:pt>
    <dgm:pt modelId="{AB18C887-EC18-48AC-B067-9EB2A00F301D}" type="parTrans" cxnId="{E8002DAD-429A-43C2-A484-5F3C7CC86CA0}">
      <dgm:prSet/>
      <dgm:spPr/>
      <dgm:t>
        <a:bodyPr/>
        <a:lstStyle/>
        <a:p>
          <a:endParaRPr lang="en-US"/>
        </a:p>
      </dgm:t>
    </dgm:pt>
    <dgm:pt modelId="{F279D6BF-FB17-436E-B82B-661FA82B184E}" type="sibTrans" cxnId="{E8002DAD-429A-43C2-A484-5F3C7CC86CA0}">
      <dgm:prSet/>
      <dgm:spPr/>
      <dgm:t>
        <a:bodyPr/>
        <a:lstStyle/>
        <a:p>
          <a:endParaRPr lang="en-US"/>
        </a:p>
      </dgm:t>
    </dgm:pt>
    <dgm:pt modelId="{52D6D8B2-40BA-4333-AE94-600B6A504D83}">
      <dgm:prSet/>
      <dgm:spPr>
        <a:xfrm>
          <a:off x="2910816" y="1668780"/>
          <a:ext cx="2703584" cy="2225040"/>
        </a:xfrm>
        <a:prstGeom prst="roundRect">
          <a:avLst/>
        </a:prstGeom>
        <a:solidFill>
          <a:srgbClr val="006990"/>
        </a:solidFill>
        <a:ln w="25400" cap="flat" cmpd="sng" algn="ctr">
          <a:solidFill>
            <a:sysClr val="window" lastClr="FFFFFF">
              <a:hueOff val="0"/>
              <a:satOff val="0"/>
              <a:lumOff val="0"/>
              <a:alphaOff val="0"/>
            </a:sysClr>
          </a:solidFill>
          <a:prstDash val="solid"/>
        </a:ln>
        <a:effectLst/>
      </dgm:spPr>
      <dgm:t>
        <a:bodyPr/>
        <a:lstStyle/>
        <a:p>
          <a:pPr rtl="0">
            <a:buChar char="•"/>
          </a:pPr>
          <a:r>
            <a:rPr lang="en-US" i="1" dirty="0">
              <a:solidFill>
                <a:sysClr val="window" lastClr="FFFFFF"/>
              </a:solidFill>
              <a:latin typeface="Arial"/>
              <a:ea typeface="+mn-ea"/>
              <a:cs typeface="+mn-cs"/>
            </a:rPr>
            <a:t>vMotion </a:t>
          </a:r>
          <a:r>
            <a:rPr lang="en-US" i="1" dirty="0" err="1">
              <a:solidFill>
                <a:sysClr val="window" lastClr="FFFFFF"/>
              </a:solidFill>
              <a:latin typeface="Arial"/>
              <a:ea typeface="+mn-ea"/>
              <a:cs typeface="+mn-cs"/>
            </a:rPr>
            <a:t>Portgroups</a:t>
          </a:r>
          <a:endParaRPr lang="en-US" dirty="0">
            <a:solidFill>
              <a:sysClr val="window" lastClr="FFFFFF"/>
            </a:solidFill>
            <a:latin typeface="Arial"/>
            <a:ea typeface="+mn-ea"/>
            <a:cs typeface="+mn-cs"/>
          </a:endParaRPr>
        </a:p>
      </dgm:t>
    </dgm:pt>
    <dgm:pt modelId="{60376033-457A-4A63-850D-C35547504393}" type="parTrans" cxnId="{B9011D1C-5EEF-4944-95B2-0A5C0533F051}">
      <dgm:prSet/>
      <dgm:spPr/>
      <dgm:t>
        <a:bodyPr/>
        <a:lstStyle/>
        <a:p>
          <a:endParaRPr lang="en-US"/>
        </a:p>
      </dgm:t>
    </dgm:pt>
    <dgm:pt modelId="{27918025-1007-49AA-AB77-3A53FC260979}" type="sibTrans" cxnId="{B9011D1C-5EEF-4944-95B2-0A5C0533F051}">
      <dgm:prSet/>
      <dgm:spPr/>
      <dgm:t>
        <a:bodyPr/>
        <a:lstStyle/>
        <a:p>
          <a:endParaRPr lang="en-US"/>
        </a:p>
      </dgm:t>
    </dgm:pt>
    <dgm:pt modelId="{53EA5EEB-F630-4E83-9D11-36C5DE011E48}">
      <dgm:prSet/>
      <dgm:spPr>
        <a:xfrm>
          <a:off x="6034" y="1668780"/>
          <a:ext cx="2703584" cy="2225040"/>
        </a:xfrm>
        <a:prstGeom prst="roundRect">
          <a:avLst/>
        </a:prstGeom>
        <a:solidFill>
          <a:srgbClr val="9E3039"/>
        </a:solidFill>
        <a:ln w="25400" cap="flat" cmpd="sng" algn="ctr">
          <a:solidFill>
            <a:sysClr val="window" lastClr="FFFFFF">
              <a:hueOff val="0"/>
              <a:satOff val="0"/>
              <a:lumOff val="0"/>
              <a:alphaOff val="0"/>
            </a:sysClr>
          </a:solidFill>
          <a:prstDash val="solid"/>
        </a:ln>
        <a:effectLst/>
      </dgm:spPr>
      <dgm:t>
        <a:bodyPr/>
        <a:lstStyle/>
        <a:p>
          <a:pPr rtl="0">
            <a:buChar char="•"/>
          </a:pPr>
          <a:r>
            <a:rPr lang="en-US" dirty="0">
              <a:solidFill>
                <a:sysClr val="window" lastClr="FFFFFF"/>
              </a:solidFill>
              <a:latin typeface="Arial"/>
              <a:ea typeface="+mn-ea"/>
              <a:cs typeface="+mn-cs"/>
            </a:rPr>
            <a:t>NUMA</a:t>
          </a:r>
        </a:p>
      </dgm:t>
    </dgm:pt>
    <dgm:pt modelId="{1E362D64-105F-43FA-9D2D-0BF366A8393B}" type="parTrans" cxnId="{603540C3-5E49-45EF-A485-7B68BBC796A9}">
      <dgm:prSet/>
      <dgm:spPr/>
      <dgm:t>
        <a:bodyPr/>
        <a:lstStyle/>
        <a:p>
          <a:endParaRPr lang="en-US"/>
        </a:p>
      </dgm:t>
    </dgm:pt>
    <dgm:pt modelId="{313CDC46-BFC0-4AB5-BED2-81575B126DE9}" type="sibTrans" cxnId="{603540C3-5E49-45EF-A485-7B68BBC796A9}">
      <dgm:prSet/>
      <dgm:spPr/>
      <dgm:t>
        <a:bodyPr/>
        <a:lstStyle/>
        <a:p>
          <a:endParaRPr lang="en-US"/>
        </a:p>
      </dgm:t>
    </dgm:pt>
    <dgm:pt modelId="{0A06477A-99DA-47BC-A4FB-9BD6AF5AD57D}" type="pres">
      <dgm:prSet presAssocID="{3C6AD050-7A3B-47CE-B9BD-E2A628676406}" presName="CompostProcess" presStyleCnt="0">
        <dgm:presLayoutVars>
          <dgm:dir/>
          <dgm:resizeHandles val="exact"/>
        </dgm:presLayoutVars>
      </dgm:prSet>
      <dgm:spPr/>
      <dgm:t>
        <a:bodyPr/>
        <a:lstStyle/>
        <a:p>
          <a:endParaRPr lang="en-US"/>
        </a:p>
      </dgm:t>
    </dgm:pt>
    <dgm:pt modelId="{A99F4556-58DB-449F-A046-410192D91CD2}" type="pres">
      <dgm:prSet presAssocID="{3C6AD050-7A3B-47CE-B9BD-E2A628676406}" presName="arrow" presStyleLbl="bgShp" presStyleIdx="0" presStyleCnt="1"/>
      <dgm:spPr>
        <a:xfrm>
          <a:off x="857250" y="0"/>
          <a:ext cx="9715500" cy="5562600"/>
        </a:xfrm>
        <a:prstGeom prst="rightArrow">
          <a:avLst/>
        </a:prstGeom>
        <a:solidFill>
          <a:srgbClr val="C2CD23">
            <a:tint val="40000"/>
            <a:hueOff val="0"/>
            <a:satOff val="0"/>
            <a:lumOff val="0"/>
            <a:alphaOff val="0"/>
          </a:srgbClr>
        </a:solidFill>
        <a:ln>
          <a:noFill/>
        </a:ln>
        <a:effectLst/>
      </dgm:spPr>
    </dgm:pt>
    <dgm:pt modelId="{99EC52EF-756B-446F-89C4-7805C6C57D5A}" type="pres">
      <dgm:prSet presAssocID="{3C6AD050-7A3B-47CE-B9BD-E2A628676406}" presName="linearProcess" presStyleCnt="0"/>
      <dgm:spPr/>
    </dgm:pt>
    <dgm:pt modelId="{FCF2C482-E776-49FF-8DB0-5427258AA5DD}" type="pres">
      <dgm:prSet presAssocID="{CEF56C8E-6341-40CD-A5C7-0BCB8E1BE948}" presName="textNode" presStyleLbl="node1" presStyleIdx="0" presStyleCnt="4">
        <dgm:presLayoutVars>
          <dgm:bulletEnabled val="1"/>
        </dgm:presLayoutVars>
      </dgm:prSet>
      <dgm:spPr/>
      <dgm:t>
        <a:bodyPr/>
        <a:lstStyle/>
        <a:p>
          <a:endParaRPr lang="en-US"/>
        </a:p>
      </dgm:t>
    </dgm:pt>
    <dgm:pt modelId="{1DA11C1F-A21D-48A3-9EDA-BB58300CD5CB}" type="pres">
      <dgm:prSet presAssocID="{274C7E83-7243-4112-B0F0-8449E237C6DD}" presName="sibTrans" presStyleCnt="0"/>
      <dgm:spPr/>
    </dgm:pt>
    <dgm:pt modelId="{E6E0A0BD-E2A6-42FD-951C-9D52CA45B370}" type="pres">
      <dgm:prSet presAssocID="{BCCAFB16-51C9-4E63-A349-E0B28C454CF6}" presName="textNode" presStyleLbl="node1" presStyleIdx="1" presStyleCnt="4" custScaleX="110980">
        <dgm:presLayoutVars>
          <dgm:bulletEnabled val="1"/>
        </dgm:presLayoutVars>
      </dgm:prSet>
      <dgm:spPr/>
      <dgm:t>
        <a:bodyPr/>
        <a:lstStyle/>
        <a:p>
          <a:endParaRPr lang="en-US"/>
        </a:p>
      </dgm:t>
    </dgm:pt>
    <dgm:pt modelId="{45E948DD-30E4-4B0E-99F4-ED83F717CE02}" type="pres">
      <dgm:prSet presAssocID="{C2FB5535-710F-4FE6-B0FC-6C7ACB5A699F}" presName="sibTrans" presStyleCnt="0"/>
      <dgm:spPr/>
    </dgm:pt>
    <dgm:pt modelId="{A88A4BE4-A20D-4C2A-8513-671FBE6BF5B9}" type="pres">
      <dgm:prSet presAssocID="{7F80C2C8-8E83-46CC-AB2E-B3CD9C2D1425}" presName="textNode" presStyleLbl="node1" presStyleIdx="2" presStyleCnt="4">
        <dgm:presLayoutVars>
          <dgm:bulletEnabled val="1"/>
        </dgm:presLayoutVars>
      </dgm:prSet>
      <dgm:spPr/>
      <dgm:t>
        <a:bodyPr/>
        <a:lstStyle/>
        <a:p>
          <a:endParaRPr lang="en-US"/>
        </a:p>
      </dgm:t>
    </dgm:pt>
    <dgm:pt modelId="{3F86515D-1BA0-41C0-AF3F-FE142D79E992}" type="pres">
      <dgm:prSet presAssocID="{8022B064-F6AE-4180-ACED-277B45772AD7}" presName="sibTrans" presStyleCnt="0"/>
      <dgm:spPr/>
    </dgm:pt>
    <dgm:pt modelId="{7B80CBA2-1F80-4621-B20F-6604ABE2190B}" type="pres">
      <dgm:prSet presAssocID="{8BDC585E-E8B2-45E9-ABF5-68DBA440E492}" presName="textNode" presStyleLbl="node1" presStyleIdx="3" presStyleCnt="4">
        <dgm:presLayoutVars>
          <dgm:bulletEnabled val="1"/>
        </dgm:presLayoutVars>
      </dgm:prSet>
      <dgm:spPr/>
      <dgm:t>
        <a:bodyPr/>
        <a:lstStyle/>
        <a:p>
          <a:endParaRPr lang="en-US"/>
        </a:p>
      </dgm:t>
    </dgm:pt>
  </dgm:ptLst>
  <dgm:cxnLst>
    <dgm:cxn modelId="{D8F6E1F1-C0B2-4909-8F3F-62B4A473C237}" srcId="{7F80C2C8-8E83-46CC-AB2E-B3CD9C2D1425}" destId="{15DB9562-3336-471D-A4DE-3FDDADDED4A9}" srcOrd="0" destOrd="0" parTransId="{8EB3C821-4E72-40F7-B925-9AA3E83778E4}" sibTransId="{9DC01811-238C-4663-B66C-123EB0B2E3BE}"/>
    <dgm:cxn modelId="{2CC1F00E-FD0D-47E4-A8E3-6F5687CC2598}" srcId="{CEF56C8E-6341-40CD-A5C7-0BCB8E1BE948}" destId="{35B42ED4-B16A-48F9-9DB9-D2F10C20E448}" srcOrd="1" destOrd="0" parTransId="{F34FEE2A-8278-4B0E-8C49-244988720A36}" sibTransId="{A2E03929-ACF0-4DF7-8CB1-69ED7B959561}"/>
    <dgm:cxn modelId="{916CB3FA-64D2-4E02-A88E-3D9D1A7AB012}" srcId="{CEF56C8E-6341-40CD-A5C7-0BCB8E1BE948}" destId="{AE360E9A-920F-4FA5-9B7F-F4BC678E7CE6}" srcOrd="0" destOrd="0" parTransId="{825323B2-2351-4B46-B803-C63B85910A1F}" sibTransId="{F6A1351E-C1EE-44D1-8054-5DE4E74ED4D0}"/>
    <dgm:cxn modelId="{603540C3-5E49-45EF-A485-7B68BBC796A9}" srcId="{CEF56C8E-6341-40CD-A5C7-0BCB8E1BE948}" destId="{53EA5EEB-F630-4E83-9D11-36C5DE011E48}" srcOrd="4" destOrd="0" parTransId="{1E362D64-105F-43FA-9D2D-0BF366A8393B}" sibTransId="{313CDC46-BFC0-4AB5-BED2-81575B126DE9}"/>
    <dgm:cxn modelId="{57F5AE08-B82A-4A39-85C4-F375ACCD400E}" type="presOf" srcId="{82BDBA50-4959-42D2-BC2B-53DA70FEB66F}" destId="{7B80CBA2-1F80-4621-B20F-6604ABE2190B}" srcOrd="0" destOrd="2" presId="urn:microsoft.com/office/officeart/2005/8/layout/hProcess9"/>
    <dgm:cxn modelId="{3618F104-7D5E-40C4-946F-0EAEDF35421F}" srcId="{15DB9562-3336-471D-A4DE-3FDDADDED4A9}" destId="{1EEED12D-A454-4F5C-8C74-8B40CFB19BEA}" srcOrd="3" destOrd="0" parTransId="{86691DB7-CA14-4387-8502-EFF5347370AD}" sibTransId="{96D04380-0E95-4FEC-89D3-C83DCC4AFA12}"/>
    <dgm:cxn modelId="{B9011D1C-5EEF-4944-95B2-0A5C0533F051}" srcId="{BCCAFB16-51C9-4E63-A349-E0B28C454CF6}" destId="{52D6D8B2-40BA-4333-AE94-600B6A504D83}" srcOrd="2" destOrd="0" parTransId="{60376033-457A-4A63-850D-C35547504393}" sibTransId="{27918025-1007-49AA-AB77-3A53FC260979}"/>
    <dgm:cxn modelId="{C50BE988-09EB-45F6-835F-8BD6C6589193}" type="presOf" srcId="{86F5482D-F235-46B0-B2F5-B695B02F83D8}" destId="{A88A4BE4-A20D-4C2A-8513-671FBE6BF5B9}" srcOrd="0" destOrd="3" presId="urn:microsoft.com/office/officeart/2005/8/layout/hProcess9"/>
    <dgm:cxn modelId="{80477113-75B7-4D83-ACF6-BC65DF1C41C4}" type="presOf" srcId="{494ACCE6-A513-4359-8CD4-769A73360ADE}" destId="{A88A4BE4-A20D-4C2A-8513-671FBE6BF5B9}" srcOrd="0" destOrd="6" presId="urn:microsoft.com/office/officeart/2005/8/layout/hProcess9"/>
    <dgm:cxn modelId="{781662BA-5EBB-4729-AB2A-BE96814377E3}" type="presOf" srcId="{BCCAFB16-51C9-4E63-A349-E0B28C454CF6}" destId="{E6E0A0BD-E2A6-42FD-951C-9D52CA45B370}" srcOrd="0" destOrd="0" presId="urn:microsoft.com/office/officeart/2005/8/layout/hProcess9"/>
    <dgm:cxn modelId="{A8958D0F-CC4B-4572-A359-1FED6095B194}" type="presOf" srcId="{1EEED12D-A454-4F5C-8C74-8B40CFB19BEA}" destId="{A88A4BE4-A20D-4C2A-8513-671FBE6BF5B9}" srcOrd="0" destOrd="5" presId="urn:microsoft.com/office/officeart/2005/8/layout/hProcess9"/>
    <dgm:cxn modelId="{8F1590EE-0E2E-4789-A75C-F7B63A68221C}" type="presOf" srcId="{7F80C2C8-8E83-46CC-AB2E-B3CD9C2D1425}" destId="{A88A4BE4-A20D-4C2A-8513-671FBE6BF5B9}" srcOrd="0" destOrd="0" presId="urn:microsoft.com/office/officeart/2005/8/layout/hProcess9"/>
    <dgm:cxn modelId="{48C2FD3B-1287-49B3-B343-C974F548AA19}" type="presOf" srcId="{3C6AD050-7A3B-47CE-B9BD-E2A628676406}" destId="{0A06477A-99DA-47BC-A4FB-9BD6AF5AD57D}" srcOrd="0" destOrd="0" presId="urn:microsoft.com/office/officeart/2005/8/layout/hProcess9"/>
    <dgm:cxn modelId="{1FE5E4CB-E863-4BCD-B397-1525643DF26C}" srcId="{8BDC585E-E8B2-45E9-ABF5-68DBA440E492}" destId="{82BDBA50-4959-42D2-BC2B-53DA70FEB66F}" srcOrd="1" destOrd="0" parTransId="{7382FAD6-1C61-497E-8B84-905774811CDC}" sibTransId="{BC675A4B-C0AA-4A5A-B27E-1ACDCC13B96F}"/>
    <dgm:cxn modelId="{91A0AA03-37FF-416A-AA41-20ACEDDE1E1B}" srcId="{CEF56C8E-6341-40CD-A5C7-0BCB8E1BE948}" destId="{62265779-D6DE-4BDE-B705-0DCAB0EF1517}" srcOrd="3" destOrd="0" parTransId="{3F189BCF-CEC1-4EC3-828C-4ABE57F651B9}" sibTransId="{AF0BFAFE-76E8-4A5D-83E8-5A276A440658}"/>
    <dgm:cxn modelId="{0A053891-7937-475A-9A7F-6E37978A35FD}" type="presOf" srcId="{12DC7EC8-43E0-4AC6-A2A1-1DC57D041FEA}" destId="{7B80CBA2-1F80-4621-B20F-6604ABE2190B}" srcOrd="0" destOrd="3" presId="urn:microsoft.com/office/officeart/2005/8/layout/hProcess9"/>
    <dgm:cxn modelId="{2309B599-7959-460B-BBB0-DB5A02E2C89B}" srcId="{8BDC585E-E8B2-45E9-ABF5-68DBA440E492}" destId="{B60885B7-7703-4B81-9519-694125200BE1}" srcOrd="0" destOrd="0" parTransId="{D2F951E1-5548-4845-8CD6-3E0D924BB29A}" sibTransId="{FDBBCD40-D5E6-420E-B76B-92242E8FB019}"/>
    <dgm:cxn modelId="{615943DC-96C5-41E2-8194-A85F2574ED16}" type="presOf" srcId="{53EA5EEB-F630-4E83-9D11-36C5DE011E48}" destId="{FCF2C482-E776-49FF-8DB0-5427258AA5DD}" srcOrd="0" destOrd="5" presId="urn:microsoft.com/office/officeart/2005/8/layout/hProcess9"/>
    <dgm:cxn modelId="{DFEF7227-4F34-4596-8C65-07DEA83B9CC4}" type="presOf" srcId="{35B42ED4-B16A-48F9-9DB9-D2F10C20E448}" destId="{FCF2C482-E776-49FF-8DB0-5427258AA5DD}" srcOrd="0" destOrd="2" presId="urn:microsoft.com/office/officeart/2005/8/layout/hProcess9"/>
    <dgm:cxn modelId="{C9735F41-5111-4172-8930-3A2744A60818}" srcId="{3C6AD050-7A3B-47CE-B9BD-E2A628676406}" destId="{8BDC585E-E8B2-45E9-ABF5-68DBA440E492}" srcOrd="3" destOrd="0" parTransId="{B643767E-17DF-48D1-83A2-B10C85B620AE}" sibTransId="{09E70CC4-A54E-4835-9CD9-2A206DCE49B6}"/>
    <dgm:cxn modelId="{EA2A36F7-420C-48CE-920B-B640DF5D6317}" srcId="{3C6AD050-7A3B-47CE-B9BD-E2A628676406}" destId="{BCCAFB16-51C9-4E63-A349-E0B28C454CF6}" srcOrd="1" destOrd="0" parTransId="{FC270A1A-1E2B-4CCF-9267-24EFEC7AEEB1}" sibTransId="{C2FB5535-710F-4FE6-B0FC-6C7ACB5A699F}"/>
    <dgm:cxn modelId="{BDD4527E-1FD5-4685-B33F-C4DB4029C82A}" srcId="{15DB9562-3336-471D-A4DE-3FDDADDED4A9}" destId="{494ACCE6-A513-4359-8CD4-769A73360ADE}" srcOrd="4" destOrd="0" parTransId="{C935BA28-D1D3-46DB-B74A-2CD56653A697}" sibTransId="{1BBE3354-8AD4-4FC5-A59E-FF440FB2C0CF}"/>
    <dgm:cxn modelId="{D8CDF649-E602-436D-8249-AC48C2DA11D2}" srcId="{3C6AD050-7A3B-47CE-B9BD-E2A628676406}" destId="{7F80C2C8-8E83-46CC-AB2E-B3CD9C2D1425}" srcOrd="2" destOrd="0" parTransId="{673DF7CC-1952-4993-9718-A2A0BAEA83F4}" sibTransId="{8022B064-F6AE-4180-ACED-277B45772AD7}"/>
    <dgm:cxn modelId="{F1699B12-B536-4E63-ADA0-FBAE26A20D3B}" srcId="{3C6AD050-7A3B-47CE-B9BD-E2A628676406}" destId="{CEF56C8E-6341-40CD-A5C7-0BCB8E1BE948}" srcOrd="0" destOrd="0" parTransId="{94D2ACED-DE04-449C-AB30-171155937ABB}" sibTransId="{274C7E83-7243-4112-B0F0-8449E237C6DD}"/>
    <dgm:cxn modelId="{A6635EA3-5AD9-432D-97FC-E11303E11B9E}" srcId="{15DB9562-3336-471D-A4DE-3FDDADDED4A9}" destId="{F43470E9-4933-489C-B62F-DE88DF113049}" srcOrd="2" destOrd="0" parTransId="{FC0844CC-611B-46F3-9A94-9FFC1BA14DAA}" sibTransId="{03977967-C43C-4B4C-8C3B-25B37ECFDDD1}"/>
    <dgm:cxn modelId="{20B2A1AE-0DF8-4617-9E83-DF5642B4BACF}" type="presOf" srcId="{18CC4267-6B39-4F08-A9A7-11373E325A42}" destId="{FCF2C482-E776-49FF-8DB0-5427258AA5DD}" srcOrd="0" destOrd="3" presId="urn:microsoft.com/office/officeart/2005/8/layout/hProcess9"/>
    <dgm:cxn modelId="{823A6796-FD8D-490D-8B99-5A5755925695}" srcId="{CEF56C8E-6341-40CD-A5C7-0BCB8E1BE948}" destId="{18CC4267-6B39-4F08-A9A7-11373E325A42}" srcOrd="2" destOrd="0" parTransId="{E315CAC2-1456-431A-AC38-DE2F853FB51D}" sibTransId="{3B581412-035A-4EA6-9388-E71833770AB5}"/>
    <dgm:cxn modelId="{FD87EE1D-7A1C-4496-A153-0E33AE2868B4}" type="presOf" srcId="{52D6D8B2-40BA-4333-AE94-600B6A504D83}" destId="{E6E0A0BD-E2A6-42FD-951C-9D52CA45B370}" srcOrd="0" destOrd="3" presId="urn:microsoft.com/office/officeart/2005/8/layout/hProcess9"/>
    <dgm:cxn modelId="{B2444FC7-F157-4251-B05E-D0B8DB119683}" type="presOf" srcId="{15DB9562-3336-471D-A4DE-3FDDADDED4A9}" destId="{A88A4BE4-A20D-4C2A-8513-671FBE6BF5B9}" srcOrd="0" destOrd="1" presId="urn:microsoft.com/office/officeart/2005/8/layout/hProcess9"/>
    <dgm:cxn modelId="{B4354456-3872-4FF3-AB35-5B74C6AC1F53}" type="presOf" srcId="{0F95BA93-7AAE-484A-BD70-A916373D2DF5}" destId="{7B80CBA2-1F80-4621-B20F-6604ABE2190B}" srcOrd="0" destOrd="4" presId="urn:microsoft.com/office/officeart/2005/8/layout/hProcess9"/>
    <dgm:cxn modelId="{77112FE1-F88D-48FC-BEFF-B0D0BC657AC4}" srcId="{BCCAFB16-51C9-4E63-A349-E0B28C454CF6}" destId="{6049A15C-A0E0-470B-9E17-FBC96C48C512}" srcOrd="0" destOrd="0" parTransId="{1634A076-DBE2-4729-8ED9-779C1564B4E7}" sibTransId="{6E04000D-EA9F-4401-9FD3-FF5FC5394026}"/>
    <dgm:cxn modelId="{9C0CA143-FA29-4FF6-899C-0B964431D0AA}" type="presOf" srcId="{CEF56C8E-6341-40CD-A5C7-0BCB8E1BE948}" destId="{FCF2C482-E776-49FF-8DB0-5427258AA5DD}" srcOrd="0" destOrd="0" presId="urn:microsoft.com/office/officeart/2005/8/layout/hProcess9"/>
    <dgm:cxn modelId="{844A3AA4-9C97-4226-A0F0-AC4949101456}" type="presOf" srcId="{F43470E9-4933-489C-B62F-DE88DF113049}" destId="{A88A4BE4-A20D-4C2A-8513-671FBE6BF5B9}" srcOrd="0" destOrd="4" presId="urn:microsoft.com/office/officeart/2005/8/layout/hProcess9"/>
    <dgm:cxn modelId="{CC2930F0-0E4D-4191-8BA0-4EB22741F941}" type="presOf" srcId="{6DAF8175-D759-4CFA-BDA1-234C98C47EB2}" destId="{A88A4BE4-A20D-4C2A-8513-671FBE6BF5B9}" srcOrd="0" destOrd="2" presId="urn:microsoft.com/office/officeart/2005/8/layout/hProcess9"/>
    <dgm:cxn modelId="{0B8E47DB-1ED9-4079-BB8E-69580E8F0652}" type="presOf" srcId="{AE360E9A-920F-4FA5-9B7F-F4BC678E7CE6}" destId="{FCF2C482-E776-49FF-8DB0-5427258AA5DD}" srcOrd="0" destOrd="1" presId="urn:microsoft.com/office/officeart/2005/8/layout/hProcess9"/>
    <dgm:cxn modelId="{32DE14BD-23D7-4AA5-9C1F-2856229C0352}" type="presOf" srcId="{6049A15C-A0E0-470B-9E17-FBC96C48C512}" destId="{E6E0A0BD-E2A6-42FD-951C-9D52CA45B370}" srcOrd="0" destOrd="1" presId="urn:microsoft.com/office/officeart/2005/8/layout/hProcess9"/>
    <dgm:cxn modelId="{33047D78-6218-46CA-B8E5-9724F7EC7247}" srcId="{BCCAFB16-51C9-4E63-A349-E0B28C454CF6}" destId="{E24A162F-40BE-43F2-8EE9-C4F4E9CB3ECE}" srcOrd="1" destOrd="0" parTransId="{A32A091F-B751-4CD5-8EE5-C62D3DC94A86}" sibTransId="{7AF08EE9-7F95-492F-B10A-79CFB8DDB22B}"/>
    <dgm:cxn modelId="{D4420982-DAD7-4194-A478-2161DD6E504B}" srcId="{15DB9562-3336-471D-A4DE-3FDDADDED4A9}" destId="{6DAF8175-D759-4CFA-BDA1-234C98C47EB2}" srcOrd="0" destOrd="0" parTransId="{04927968-B462-44A4-AEE7-323351ED6B47}" sibTransId="{ACE5119A-C59A-41C6-862B-ABC808C0280F}"/>
    <dgm:cxn modelId="{E8002DAD-429A-43C2-A484-5F3C7CC86CA0}" srcId="{8BDC585E-E8B2-45E9-ABF5-68DBA440E492}" destId="{0F95BA93-7AAE-484A-BD70-A916373D2DF5}" srcOrd="3" destOrd="0" parTransId="{AB18C887-EC18-48AC-B067-9EB2A00F301D}" sibTransId="{F279D6BF-FB17-436E-B82B-661FA82B184E}"/>
    <dgm:cxn modelId="{6F6CE0FB-38DE-472C-AAEB-C4407E2B9760}" type="presOf" srcId="{8BDC585E-E8B2-45E9-ABF5-68DBA440E492}" destId="{7B80CBA2-1F80-4621-B20F-6604ABE2190B}" srcOrd="0" destOrd="0" presId="urn:microsoft.com/office/officeart/2005/8/layout/hProcess9"/>
    <dgm:cxn modelId="{BDDA3084-5499-421A-B68A-5B63473B452F}" type="presOf" srcId="{E24A162F-40BE-43F2-8EE9-C4F4E9CB3ECE}" destId="{E6E0A0BD-E2A6-42FD-951C-9D52CA45B370}" srcOrd="0" destOrd="2" presId="urn:microsoft.com/office/officeart/2005/8/layout/hProcess9"/>
    <dgm:cxn modelId="{73F123CF-8ADC-4B42-AEA6-04D274C2921F}" srcId="{15DB9562-3336-471D-A4DE-3FDDADDED4A9}" destId="{86F5482D-F235-46B0-B2F5-B695B02F83D8}" srcOrd="1" destOrd="0" parTransId="{2B967B23-ABAD-4A07-8F35-B678480D8179}" sibTransId="{384BCEA8-3AB6-4068-B1B4-79F7A55A255B}"/>
    <dgm:cxn modelId="{D6CD8BD3-3838-4518-8D6F-49D431F82FC2}" type="presOf" srcId="{B60885B7-7703-4B81-9519-694125200BE1}" destId="{7B80CBA2-1F80-4621-B20F-6604ABE2190B}" srcOrd="0" destOrd="1" presId="urn:microsoft.com/office/officeart/2005/8/layout/hProcess9"/>
    <dgm:cxn modelId="{035F38E5-14BA-4747-9FC4-C51079D4258A}" type="presOf" srcId="{62265779-D6DE-4BDE-B705-0DCAB0EF1517}" destId="{FCF2C482-E776-49FF-8DB0-5427258AA5DD}" srcOrd="0" destOrd="4" presId="urn:microsoft.com/office/officeart/2005/8/layout/hProcess9"/>
    <dgm:cxn modelId="{D1A41578-26CE-4F8E-B530-641B5AA200F6}" srcId="{8BDC585E-E8B2-45E9-ABF5-68DBA440E492}" destId="{12DC7EC8-43E0-4AC6-A2A1-1DC57D041FEA}" srcOrd="2" destOrd="0" parTransId="{7B30F287-7971-4E1C-9E34-1840030D2F51}" sibTransId="{9FEA6B91-7856-4C94-AF96-C3874E39303D}"/>
    <dgm:cxn modelId="{9FAEAC8C-E87D-4269-A416-A188B7B463AB}" type="presParOf" srcId="{0A06477A-99DA-47BC-A4FB-9BD6AF5AD57D}" destId="{A99F4556-58DB-449F-A046-410192D91CD2}" srcOrd="0" destOrd="0" presId="urn:microsoft.com/office/officeart/2005/8/layout/hProcess9"/>
    <dgm:cxn modelId="{4A899A5B-B58C-4EB5-9FE2-7317E1EF2BC8}" type="presParOf" srcId="{0A06477A-99DA-47BC-A4FB-9BD6AF5AD57D}" destId="{99EC52EF-756B-446F-89C4-7805C6C57D5A}" srcOrd="1" destOrd="0" presId="urn:microsoft.com/office/officeart/2005/8/layout/hProcess9"/>
    <dgm:cxn modelId="{3F7AE71E-6830-4102-ABE4-A9B1D8D59C00}" type="presParOf" srcId="{99EC52EF-756B-446F-89C4-7805C6C57D5A}" destId="{FCF2C482-E776-49FF-8DB0-5427258AA5DD}" srcOrd="0" destOrd="0" presId="urn:microsoft.com/office/officeart/2005/8/layout/hProcess9"/>
    <dgm:cxn modelId="{1C23EF2C-4739-472B-8B53-486BDD131ACF}" type="presParOf" srcId="{99EC52EF-756B-446F-89C4-7805C6C57D5A}" destId="{1DA11C1F-A21D-48A3-9EDA-BB58300CD5CB}" srcOrd="1" destOrd="0" presId="urn:microsoft.com/office/officeart/2005/8/layout/hProcess9"/>
    <dgm:cxn modelId="{D0D4A073-E298-4F0D-9D8A-8A4A4F26205E}" type="presParOf" srcId="{99EC52EF-756B-446F-89C4-7805C6C57D5A}" destId="{E6E0A0BD-E2A6-42FD-951C-9D52CA45B370}" srcOrd="2" destOrd="0" presId="urn:microsoft.com/office/officeart/2005/8/layout/hProcess9"/>
    <dgm:cxn modelId="{1A6A7930-9533-40F7-8AC0-FA2A45FC81A7}" type="presParOf" srcId="{99EC52EF-756B-446F-89C4-7805C6C57D5A}" destId="{45E948DD-30E4-4B0E-99F4-ED83F717CE02}" srcOrd="3" destOrd="0" presId="urn:microsoft.com/office/officeart/2005/8/layout/hProcess9"/>
    <dgm:cxn modelId="{87E1B5C0-91DA-4F6A-815F-419D88495480}" type="presParOf" srcId="{99EC52EF-756B-446F-89C4-7805C6C57D5A}" destId="{A88A4BE4-A20D-4C2A-8513-671FBE6BF5B9}" srcOrd="4" destOrd="0" presId="urn:microsoft.com/office/officeart/2005/8/layout/hProcess9"/>
    <dgm:cxn modelId="{DBA9B880-45F5-4ACF-9FAE-890FBEE59988}" type="presParOf" srcId="{99EC52EF-756B-446F-89C4-7805C6C57D5A}" destId="{3F86515D-1BA0-41C0-AF3F-FE142D79E992}" srcOrd="5" destOrd="0" presId="urn:microsoft.com/office/officeart/2005/8/layout/hProcess9"/>
    <dgm:cxn modelId="{72C65D25-CF7D-4292-8247-F1E94B2650DD}" type="presParOf" srcId="{99EC52EF-756B-446F-89C4-7805C6C57D5A}" destId="{7B80CBA2-1F80-4621-B20F-6604ABE2190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33BEE2F-9B8F-4C28-85C7-417937B74FDF}" type="doc">
      <dgm:prSet loTypeId="urn:microsoft.com/office/officeart/2005/8/layout/vList6" loCatId="process" qsTypeId="urn:microsoft.com/office/officeart/2005/8/quickstyle/3d3" qsCatId="3D" csTypeId="urn:microsoft.com/office/officeart/2005/8/colors/colorful4" csCatId="colorful" phldr="1"/>
      <dgm:spPr/>
      <dgm:t>
        <a:bodyPr/>
        <a:lstStyle/>
        <a:p>
          <a:endParaRPr lang="en-US"/>
        </a:p>
      </dgm:t>
    </dgm:pt>
    <dgm:pt modelId="{91663997-3B2A-48F0-A006-C1213D6B4BEC}">
      <dgm:prSet/>
      <dgm:spPr/>
      <dgm:t>
        <a:bodyPr/>
        <a:lstStyle/>
        <a:p>
          <a:pPr rtl="0"/>
          <a:r>
            <a:rPr lang="en-US" dirty="0"/>
            <a:t>It’s the Storage, Stupid</a:t>
          </a:r>
        </a:p>
      </dgm:t>
    </dgm:pt>
    <dgm:pt modelId="{0413A9FB-F16B-48DE-8003-53B771373857}" type="parTrans" cxnId="{884255FB-D2D2-4C62-AAAB-948C4A5D103B}">
      <dgm:prSet/>
      <dgm:spPr/>
      <dgm:t>
        <a:bodyPr/>
        <a:lstStyle/>
        <a:p>
          <a:endParaRPr lang="en-US"/>
        </a:p>
      </dgm:t>
    </dgm:pt>
    <dgm:pt modelId="{E90D5115-4D64-43FE-A03E-511F28F9AF5B}" type="sibTrans" cxnId="{884255FB-D2D2-4C62-AAAB-948C4A5D103B}">
      <dgm:prSet/>
      <dgm:spPr/>
      <dgm:t>
        <a:bodyPr/>
        <a:lstStyle/>
        <a:p>
          <a:endParaRPr lang="en-US"/>
        </a:p>
      </dgm:t>
    </dgm:pt>
    <dgm:pt modelId="{A846EDBB-D920-4AE1-9EB9-64379632F0F4}">
      <dgm:prSet custT="1"/>
      <dgm:spPr/>
      <dgm:t>
        <a:bodyPr/>
        <a:lstStyle/>
        <a:p>
          <a:pPr rtl="0"/>
          <a:r>
            <a:rPr lang="en-US" sz="1600" dirty="0"/>
            <a:t>There is ALWAYS a Queue</a:t>
          </a:r>
          <a:endParaRPr lang="en-US" sz="2000" dirty="0"/>
        </a:p>
      </dgm:t>
    </dgm:pt>
    <dgm:pt modelId="{551A5ACD-35DE-4778-BEF0-99E289AFF369}" type="parTrans" cxnId="{9E40CBA6-0EDD-4170-B35A-D69C1DA9AC95}">
      <dgm:prSet/>
      <dgm:spPr/>
      <dgm:t>
        <a:bodyPr/>
        <a:lstStyle/>
        <a:p>
          <a:endParaRPr lang="en-US"/>
        </a:p>
      </dgm:t>
    </dgm:pt>
    <dgm:pt modelId="{E9B6FC33-796F-4EAF-920E-819167D27D6C}" type="sibTrans" cxnId="{9E40CBA6-0EDD-4170-B35A-D69C1DA9AC95}">
      <dgm:prSet/>
      <dgm:spPr/>
      <dgm:t>
        <a:bodyPr/>
        <a:lstStyle/>
        <a:p>
          <a:endParaRPr lang="en-US"/>
        </a:p>
      </dgm:t>
    </dgm:pt>
    <dgm:pt modelId="{22E3D0DC-CC33-4B24-B5DE-A49C87E7C706}">
      <dgm:prSet/>
      <dgm:spPr/>
      <dgm:t>
        <a:bodyPr/>
        <a:lstStyle/>
        <a:p>
          <a:pPr rtl="0"/>
          <a:r>
            <a:rPr lang="en-US" dirty="0"/>
            <a:t>More is NOT Better</a:t>
          </a:r>
        </a:p>
      </dgm:t>
    </dgm:pt>
    <dgm:pt modelId="{BF57B62C-1988-4C6C-8973-44D96AB11307}" type="parTrans" cxnId="{4F395F63-C4CC-4F31-8C4A-24D6BFD21342}">
      <dgm:prSet/>
      <dgm:spPr/>
      <dgm:t>
        <a:bodyPr/>
        <a:lstStyle/>
        <a:p>
          <a:endParaRPr lang="en-US"/>
        </a:p>
      </dgm:t>
    </dgm:pt>
    <dgm:pt modelId="{827AC90E-1C94-4502-8B9C-EECB7724B268}" type="sibTrans" cxnId="{4F395F63-C4CC-4F31-8C4A-24D6BFD21342}">
      <dgm:prSet/>
      <dgm:spPr/>
      <dgm:t>
        <a:bodyPr/>
        <a:lstStyle/>
        <a:p>
          <a:endParaRPr lang="en-US"/>
        </a:p>
      </dgm:t>
    </dgm:pt>
    <dgm:pt modelId="{2F0C6CA3-A0AC-4F03-91F7-99D4634462D2}">
      <dgm:prSet/>
      <dgm:spPr/>
      <dgm:t>
        <a:bodyPr/>
        <a:lstStyle/>
        <a:p>
          <a:pPr rtl="0"/>
          <a:r>
            <a:rPr lang="en-US" dirty="0"/>
            <a:t>Know your hardware NUMA boundary. Use it to guide your sizing</a:t>
          </a:r>
        </a:p>
      </dgm:t>
    </dgm:pt>
    <dgm:pt modelId="{92D0C654-903F-4371-933E-F7C4E65A73CE}" type="parTrans" cxnId="{68B63D3E-2AEE-483B-8D61-74E00EB486B3}">
      <dgm:prSet/>
      <dgm:spPr/>
      <dgm:t>
        <a:bodyPr/>
        <a:lstStyle/>
        <a:p>
          <a:endParaRPr lang="en-US"/>
        </a:p>
      </dgm:t>
    </dgm:pt>
    <dgm:pt modelId="{ED9842CE-0F81-4628-B2B4-0DF6B4D3A9D1}" type="sibTrans" cxnId="{68B63D3E-2AEE-483B-8D61-74E00EB486B3}">
      <dgm:prSet/>
      <dgm:spPr/>
      <dgm:t>
        <a:bodyPr/>
        <a:lstStyle/>
        <a:p>
          <a:endParaRPr lang="en-US"/>
        </a:p>
      </dgm:t>
    </dgm:pt>
    <dgm:pt modelId="{17B1DE96-8B92-40AE-8197-F2B7F8993B32}">
      <dgm:prSet/>
      <dgm:spPr/>
      <dgm:t>
        <a:bodyPr/>
        <a:lstStyle/>
        <a:p>
          <a:pPr rtl="0"/>
          <a:r>
            <a:rPr lang="en-US" dirty="0"/>
            <a:t>Use Your Tools</a:t>
          </a:r>
        </a:p>
      </dgm:t>
    </dgm:pt>
    <dgm:pt modelId="{3304D4C3-C85F-454F-AF23-35DB62837BD8}" type="parTrans" cxnId="{B13E17E0-1446-40A2-82C7-58A3ADFB1FD0}">
      <dgm:prSet/>
      <dgm:spPr/>
      <dgm:t>
        <a:bodyPr/>
        <a:lstStyle/>
        <a:p>
          <a:endParaRPr lang="en-US"/>
        </a:p>
      </dgm:t>
    </dgm:pt>
    <dgm:pt modelId="{4948D4D2-1D56-4055-B9E9-41AA85541759}" type="sibTrans" cxnId="{B13E17E0-1446-40A2-82C7-58A3ADFB1FD0}">
      <dgm:prSet/>
      <dgm:spPr/>
      <dgm:t>
        <a:bodyPr/>
        <a:lstStyle/>
        <a:p>
          <a:endParaRPr lang="en-US"/>
        </a:p>
      </dgm:t>
    </dgm:pt>
    <dgm:pt modelId="{F2CC768E-91D7-432E-B036-8C832CF7967C}">
      <dgm:prSet/>
      <dgm:spPr/>
      <dgm:t>
        <a:bodyPr/>
        <a:lstStyle/>
        <a:p>
          <a:pPr rtl="0"/>
          <a:r>
            <a:rPr lang="en-US" dirty="0"/>
            <a:t>Don’t Blame the vNIC</a:t>
          </a:r>
        </a:p>
      </dgm:t>
    </dgm:pt>
    <dgm:pt modelId="{00809347-7E9A-4BB6-BA2A-2809489A6273}" type="parTrans" cxnId="{3BB01148-FFC4-4303-B3A1-C11200FC91E1}">
      <dgm:prSet/>
      <dgm:spPr/>
      <dgm:t>
        <a:bodyPr/>
        <a:lstStyle/>
        <a:p>
          <a:endParaRPr lang="en-US"/>
        </a:p>
      </dgm:t>
    </dgm:pt>
    <dgm:pt modelId="{8441DCEA-F8E2-434B-A5B7-74BC8C2345BB}" type="sibTrans" cxnId="{3BB01148-FFC4-4303-B3A1-C11200FC91E1}">
      <dgm:prSet/>
      <dgm:spPr/>
      <dgm:t>
        <a:bodyPr/>
        <a:lstStyle/>
        <a:p>
          <a:endParaRPr lang="en-US"/>
        </a:p>
      </dgm:t>
    </dgm:pt>
    <dgm:pt modelId="{D37D150B-EF48-4AB3-8501-2B211C080B8D}">
      <dgm:prSet/>
      <dgm:spPr/>
      <dgm:t>
        <a:bodyPr/>
        <a:lstStyle/>
        <a:p>
          <a:pPr rtl="0"/>
          <a:r>
            <a:rPr lang="en-US" dirty="0"/>
            <a:t>VMXNET3 is NOT the problem</a:t>
          </a:r>
        </a:p>
      </dgm:t>
    </dgm:pt>
    <dgm:pt modelId="{DE6C9BC7-65FF-45E4-9BC3-BC6F6C669BDE}" type="parTrans" cxnId="{2CDBAC1F-D100-4EDB-8E4D-6DA1734749CB}">
      <dgm:prSet/>
      <dgm:spPr/>
      <dgm:t>
        <a:bodyPr/>
        <a:lstStyle/>
        <a:p>
          <a:endParaRPr lang="en-US"/>
        </a:p>
      </dgm:t>
    </dgm:pt>
    <dgm:pt modelId="{EFC59B9D-8EDF-4F6B-90C0-011ABD7B773C}" type="sibTrans" cxnId="{2CDBAC1F-D100-4EDB-8E4D-6DA1734749CB}">
      <dgm:prSet/>
      <dgm:spPr/>
      <dgm:t>
        <a:bodyPr/>
        <a:lstStyle/>
        <a:p>
          <a:endParaRPr lang="en-US"/>
        </a:p>
      </dgm:t>
    </dgm:pt>
    <dgm:pt modelId="{A46DFDB2-B4DE-4427-A32C-1E3F64D80470}">
      <dgm:prSet/>
      <dgm:spPr/>
      <dgm:t>
        <a:bodyPr/>
        <a:lstStyle/>
        <a:p>
          <a:pPr rtl="0"/>
          <a:r>
            <a:rPr lang="en-US" dirty="0"/>
            <a:t>Consider Disabling Interrupt Coalescing</a:t>
          </a:r>
        </a:p>
      </dgm:t>
    </dgm:pt>
    <dgm:pt modelId="{4D263D4A-69D3-4772-AEC3-F8DD096062F7}" type="parTrans" cxnId="{432810B7-02E6-47D8-8E0C-F25AAFA2ABC4}">
      <dgm:prSet/>
      <dgm:spPr/>
      <dgm:t>
        <a:bodyPr/>
        <a:lstStyle/>
        <a:p>
          <a:endParaRPr lang="en-US"/>
        </a:p>
      </dgm:t>
    </dgm:pt>
    <dgm:pt modelId="{D23FB7B5-ADDA-478D-978F-F8A724DF606B}" type="sibTrans" cxnId="{432810B7-02E6-47D8-8E0C-F25AAFA2ABC4}">
      <dgm:prSet/>
      <dgm:spPr/>
      <dgm:t>
        <a:bodyPr/>
        <a:lstStyle/>
        <a:p>
          <a:endParaRPr lang="en-US"/>
        </a:p>
      </dgm:t>
    </dgm:pt>
    <dgm:pt modelId="{D90B647D-B03B-486B-9306-279F5C3B1B00}">
      <dgm:prSet/>
      <dgm:spPr/>
      <dgm:t>
        <a:bodyPr/>
        <a:lstStyle/>
        <a:p>
          <a:pPr rtl="0"/>
          <a:r>
            <a:rPr lang="en-US" dirty="0"/>
            <a:t>Check in-guest network tuning options – e.g. RSS</a:t>
          </a:r>
        </a:p>
      </dgm:t>
    </dgm:pt>
    <dgm:pt modelId="{9B78CE1D-3DDA-4F74-AFE6-98220E2D3AC7}" type="parTrans" cxnId="{576D81D3-021D-4621-9BD5-3CC2D2AC85F4}">
      <dgm:prSet/>
      <dgm:spPr/>
      <dgm:t>
        <a:bodyPr/>
        <a:lstStyle/>
        <a:p>
          <a:endParaRPr lang="en-US"/>
        </a:p>
      </dgm:t>
    </dgm:pt>
    <dgm:pt modelId="{8C4A1028-E573-4522-95CF-BDA8AE0304B7}" type="sibTrans" cxnId="{576D81D3-021D-4621-9BD5-3CC2D2AC85F4}">
      <dgm:prSet/>
      <dgm:spPr/>
      <dgm:t>
        <a:bodyPr/>
        <a:lstStyle/>
        <a:p>
          <a:endParaRPr lang="en-US"/>
        </a:p>
      </dgm:t>
    </dgm:pt>
    <dgm:pt modelId="{847A6BB1-C0F1-4234-997C-FAC955C1245C}">
      <dgm:prSet/>
      <dgm:spPr/>
      <dgm:t>
        <a:bodyPr/>
        <a:lstStyle/>
        <a:p>
          <a:pPr rtl="0"/>
          <a:r>
            <a:rPr lang="en-US" dirty="0"/>
            <a:t>Beware of CPU fairness</a:t>
          </a:r>
        </a:p>
      </dgm:t>
    </dgm:pt>
    <dgm:pt modelId="{BE890782-F21A-454B-8D58-01A09C264278}" type="parTrans" cxnId="{DB775614-E8C7-4371-8319-AB147416F3D1}">
      <dgm:prSet/>
      <dgm:spPr/>
      <dgm:t>
        <a:bodyPr/>
        <a:lstStyle/>
        <a:p>
          <a:endParaRPr lang="en-US"/>
        </a:p>
      </dgm:t>
    </dgm:pt>
    <dgm:pt modelId="{B73D9FA7-B355-4FB9-86DE-1E6196BF023A}" type="sibTrans" cxnId="{DB775614-E8C7-4371-8319-AB147416F3D1}">
      <dgm:prSet/>
      <dgm:spPr/>
      <dgm:t>
        <a:bodyPr/>
        <a:lstStyle/>
        <a:p>
          <a:endParaRPr lang="en-US"/>
        </a:p>
      </dgm:t>
    </dgm:pt>
    <dgm:pt modelId="{21D0B47D-5DB8-4275-9948-132B8B4E2C0F}">
      <dgm:prSet/>
      <dgm:spPr/>
      <dgm:t>
        <a:bodyPr/>
        <a:lstStyle/>
        <a:p>
          <a:pPr rtl="0"/>
          <a:r>
            <a:rPr lang="en-US" dirty="0"/>
            <a:t>There is no place like 127.0.0.1 (VM’s Home Node)</a:t>
          </a:r>
        </a:p>
      </dgm:t>
    </dgm:pt>
    <dgm:pt modelId="{235884EC-E051-4275-9DAD-8628574F5537}" type="parTrans" cxnId="{4264C775-B379-4D1D-8705-89C0657E0214}">
      <dgm:prSet/>
      <dgm:spPr/>
      <dgm:t>
        <a:bodyPr/>
        <a:lstStyle/>
        <a:p>
          <a:endParaRPr lang="en-US"/>
        </a:p>
      </dgm:t>
    </dgm:pt>
    <dgm:pt modelId="{478434D9-6CD8-4214-BF8F-8981F09595F9}" type="sibTrans" cxnId="{4264C775-B379-4D1D-8705-89C0657E0214}">
      <dgm:prSet/>
      <dgm:spPr/>
      <dgm:t>
        <a:bodyPr/>
        <a:lstStyle/>
        <a:p>
          <a:endParaRPr lang="en-US"/>
        </a:p>
      </dgm:t>
    </dgm:pt>
    <dgm:pt modelId="{3665414D-EE14-42E2-83ED-84B31D96A028}">
      <dgm:prSet/>
      <dgm:spPr/>
      <dgm:t>
        <a:bodyPr/>
        <a:lstStyle/>
        <a:p>
          <a:pPr rtl="0"/>
          <a:r>
            <a:rPr lang="en-US" dirty="0"/>
            <a:t>Beware of the memory tax</a:t>
          </a:r>
        </a:p>
      </dgm:t>
    </dgm:pt>
    <dgm:pt modelId="{ABE5D711-C395-4631-8469-602B55607FCB}" type="parTrans" cxnId="{F04DF333-DE7E-43F7-9C9D-55B1CE87D204}">
      <dgm:prSet/>
      <dgm:spPr/>
      <dgm:t>
        <a:bodyPr/>
        <a:lstStyle/>
        <a:p>
          <a:endParaRPr lang="en-US"/>
        </a:p>
      </dgm:t>
    </dgm:pt>
    <dgm:pt modelId="{2859F1BB-5807-4F8D-B918-783B5BE60B9E}" type="sibTrans" cxnId="{F04DF333-DE7E-43F7-9C9D-55B1CE87D204}">
      <dgm:prSet/>
      <dgm:spPr/>
      <dgm:t>
        <a:bodyPr/>
        <a:lstStyle/>
        <a:p>
          <a:endParaRPr lang="en-US"/>
        </a:p>
      </dgm:t>
    </dgm:pt>
    <dgm:pt modelId="{F8C6F877-4C94-473A-97AD-701B9BC20A03}">
      <dgm:prSet custT="1"/>
      <dgm:spPr/>
      <dgm:t>
        <a:bodyPr/>
        <a:lstStyle/>
        <a:p>
          <a:pPr rtl="0"/>
          <a:r>
            <a:rPr lang="en-US" sz="1600" dirty="0"/>
            <a:t>One-lane highway vs 4-Lane highway. More is better</a:t>
          </a:r>
          <a:endParaRPr lang="en-US" sz="2000" dirty="0"/>
        </a:p>
      </dgm:t>
    </dgm:pt>
    <dgm:pt modelId="{A3875ECC-8EAA-41DD-927E-E5C619825077}" type="parTrans" cxnId="{E3079D07-C118-4D02-92BD-BAC7B766E8CA}">
      <dgm:prSet/>
      <dgm:spPr/>
      <dgm:t>
        <a:bodyPr/>
        <a:lstStyle/>
        <a:p>
          <a:endParaRPr lang="en-US"/>
        </a:p>
      </dgm:t>
    </dgm:pt>
    <dgm:pt modelId="{B4B2DA1B-6245-4C3E-BB45-B02ED655587E}" type="sibTrans" cxnId="{E3079D07-C118-4D02-92BD-BAC7B766E8CA}">
      <dgm:prSet/>
      <dgm:spPr/>
      <dgm:t>
        <a:bodyPr/>
        <a:lstStyle/>
        <a:p>
          <a:endParaRPr lang="en-US"/>
        </a:p>
      </dgm:t>
    </dgm:pt>
    <dgm:pt modelId="{A6D121B7-3BC8-44AA-AA4A-45561646A140}">
      <dgm:prSet custT="1"/>
      <dgm:spPr/>
      <dgm:t>
        <a:bodyPr/>
        <a:lstStyle/>
        <a:p>
          <a:pPr rtl="0"/>
          <a:r>
            <a:rPr lang="en-US" sz="1600" dirty="0"/>
            <a:t>PVSCSI for all data ask volumes</a:t>
          </a:r>
          <a:endParaRPr lang="en-US" sz="2000" dirty="0"/>
        </a:p>
      </dgm:t>
    </dgm:pt>
    <dgm:pt modelId="{5E679EED-6011-4290-9BF0-05A4AEFAE5A8}" type="parTrans" cxnId="{7FFDBFF9-D646-4FD9-AC31-AAC7D9283424}">
      <dgm:prSet/>
      <dgm:spPr/>
      <dgm:t>
        <a:bodyPr/>
        <a:lstStyle/>
        <a:p>
          <a:endParaRPr lang="en-US"/>
        </a:p>
      </dgm:t>
    </dgm:pt>
    <dgm:pt modelId="{5D5277A7-0B45-4001-97AB-63690201DBF2}" type="sibTrans" cxnId="{7FFDBFF9-D646-4FD9-AC31-AAC7D9283424}">
      <dgm:prSet/>
      <dgm:spPr/>
      <dgm:t>
        <a:bodyPr/>
        <a:lstStyle/>
        <a:p>
          <a:endParaRPr lang="en-US"/>
        </a:p>
      </dgm:t>
    </dgm:pt>
    <dgm:pt modelId="{22FFEE05-8494-4015-8937-A9D9FE4288BA}">
      <dgm:prSet custT="1"/>
      <dgm:spPr/>
      <dgm:t>
        <a:bodyPr/>
        <a:lstStyle/>
        <a:p>
          <a:pPr rtl="0"/>
          <a:r>
            <a:rPr lang="en-US" sz="1600" dirty="0"/>
            <a:t>Ask Your Storage Vendor about multi-</a:t>
          </a:r>
          <a:r>
            <a:rPr lang="en-US" sz="1600" dirty="0" err="1"/>
            <a:t>pathing</a:t>
          </a:r>
          <a:r>
            <a:rPr lang="en-US" sz="1600" dirty="0"/>
            <a:t> policy</a:t>
          </a:r>
          <a:endParaRPr lang="en-US" sz="2000" dirty="0"/>
        </a:p>
      </dgm:t>
    </dgm:pt>
    <dgm:pt modelId="{70417EDB-2F2A-428E-B61E-4DFC435C706A}" type="parTrans" cxnId="{9D2F0BC7-C000-41B9-B9E5-32458AF86453}">
      <dgm:prSet/>
      <dgm:spPr/>
      <dgm:t>
        <a:bodyPr/>
        <a:lstStyle/>
        <a:p>
          <a:endParaRPr lang="en-US"/>
        </a:p>
      </dgm:t>
    </dgm:pt>
    <dgm:pt modelId="{3842D31D-E316-41F0-BD37-DB930D19AA21}" type="sibTrans" cxnId="{9D2F0BC7-C000-41B9-B9E5-32458AF86453}">
      <dgm:prSet/>
      <dgm:spPr/>
      <dgm:t>
        <a:bodyPr/>
        <a:lstStyle/>
        <a:p>
          <a:endParaRPr lang="en-US"/>
        </a:p>
      </dgm:t>
    </dgm:pt>
    <dgm:pt modelId="{B9756992-B8AE-4923-B238-08E34B8D6845}">
      <dgm:prSet/>
      <dgm:spPr/>
      <dgm:t>
        <a:bodyPr/>
        <a:lstStyle/>
        <a:p>
          <a:r>
            <a:rPr lang="en-US" dirty="0"/>
            <a:t>Virtualizing does NOT change </a:t>
          </a:r>
          <a:r>
            <a:rPr lang="en-US" dirty="0">
              <a:solidFill>
                <a:srgbClr val="717074">
                  <a:hueOff val="0"/>
                  <a:satOff val="0"/>
                  <a:lumOff val="0"/>
                  <a:alphaOff val="0"/>
                </a:srgbClr>
              </a:solidFill>
              <a:latin typeface="Arial"/>
              <a:ea typeface="+mn-ea"/>
              <a:cs typeface="+mn-cs"/>
            </a:rPr>
            <a:t>OS/App administrative tasks</a:t>
          </a:r>
          <a:endParaRPr lang="en-US" dirty="0"/>
        </a:p>
      </dgm:t>
    </dgm:pt>
    <dgm:pt modelId="{966294C8-7F4F-411C-90A9-A7A10B4BFA4E}" type="parTrans" cxnId="{AD24F835-B169-44F9-B061-6B048ED2EA11}">
      <dgm:prSet/>
      <dgm:spPr/>
      <dgm:t>
        <a:bodyPr/>
        <a:lstStyle/>
        <a:p>
          <a:endParaRPr lang="en-US"/>
        </a:p>
      </dgm:t>
    </dgm:pt>
    <dgm:pt modelId="{DE27B425-EC86-4E46-AA2D-38490EACD7EB}" type="sibTrans" cxnId="{AD24F835-B169-44F9-B061-6B048ED2EA11}">
      <dgm:prSet/>
      <dgm:spPr/>
      <dgm:t>
        <a:bodyPr/>
        <a:lstStyle/>
        <a:p>
          <a:endParaRPr lang="en-US"/>
        </a:p>
      </dgm:t>
    </dgm:pt>
    <dgm:pt modelId="{A65ED66C-3CE9-4BDA-BDA4-DB4C948C3469}">
      <dgm:prSet/>
      <dgm:spPr/>
      <dgm:t>
        <a:bodyPr/>
        <a:lstStyle/>
        <a:p>
          <a:r>
            <a:rPr lang="en-US" dirty="0"/>
            <a:t>ESXTop – Native to ESXi</a:t>
          </a:r>
        </a:p>
      </dgm:t>
    </dgm:pt>
    <dgm:pt modelId="{206709AE-7E71-4E5C-B31D-E8143C48576D}" type="parTrans" cxnId="{74A63CC9-A731-4475-BA20-91916DF6615D}">
      <dgm:prSet/>
      <dgm:spPr/>
      <dgm:t>
        <a:bodyPr/>
        <a:lstStyle/>
        <a:p>
          <a:endParaRPr lang="en-US"/>
        </a:p>
      </dgm:t>
    </dgm:pt>
    <dgm:pt modelId="{BC0EE937-7527-4288-877A-EBF0F3A68BFF}" type="sibTrans" cxnId="{74A63CC9-A731-4475-BA20-91916DF6615D}">
      <dgm:prSet/>
      <dgm:spPr/>
      <dgm:t>
        <a:bodyPr/>
        <a:lstStyle/>
        <a:p>
          <a:endParaRPr lang="en-US"/>
        </a:p>
      </dgm:t>
    </dgm:pt>
    <dgm:pt modelId="{E4553123-CAB3-4E72-B453-CE4FA7FE8384}">
      <dgm:prSet/>
      <dgm:spPr/>
      <dgm:t>
        <a:bodyPr/>
        <a:lstStyle/>
        <a:p>
          <a:r>
            <a:rPr lang="en-US" b="0" i="1" dirty="0" err="1">
              <a:latin typeface="Arial" charset="0"/>
              <a:ea typeface="ＭＳ Ｐゴシック" charset="0"/>
            </a:rPr>
            <a:t>Visualesxtop</a:t>
          </a:r>
          <a:r>
            <a:rPr lang="en-US" b="0" i="1" dirty="0">
              <a:latin typeface="Arial" charset="0"/>
              <a:ea typeface="ＭＳ Ｐゴシック" charset="0"/>
            </a:rPr>
            <a:t> - </a:t>
          </a:r>
          <a:r>
            <a:rPr lang="en-US" b="0" i="1" dirty="0">
              <a:latin typeface="Arial" charset="0"/>
              <a:ea typeface="ＭＳ Ｐゴシック" charset="0"/>
              <a:hlinkClick xmlns:r="http://schemas.openxmlformats.org/officeDocument/2006/relationships" r:id="rId1"/>
            </a:rPr>
            <a:t>https://labs.vmware.com/flings/visualesxtop</a:t>
          </a:r>
          <a:endParaRPr lang="en-US" dirty="0"/>
        </a:p>
      </dgm:t>
    </dgm:pt>
    <dgm:pt modelId="{2093D930-6E74-4FEE-94EF-47C29628154C}" type="parTrans" cxnId="{4EAF381A-93D8-4F6D-AA28-7C21CF8F7614}">
      <dgm:prSet/>
      <dgm:spPr/>
      <dgm:t>
        <a:bodyPr/>
        <a:lstStyle/>
        <a:p>
          <a:endParaRPr lang="en-US"/>
        </a:p>
      </dgm:t>
    </dgm:pt>
    <dgm:pt modelId="{33AAF905-E431-40B0-87E6-AFC5F152EF13}" type="sibTrans" cxnId="{4EAF381A-93D8-4F6D-AA28-7C21CF8F7614}">
      <dgm:prSet/>
      <dgm:spPr/>
      <dgm:t>
        <a:bodyPr/>
        <a:lstStyle/>
        <a:p>
          <a:endParaRPr lang="en-US"/>
        </a:p>
      </dgm:t>
    </dgm:pt>
    <dgm:pt modelId="{71DB274E-A0FB-421A-B02F-9EB01368ADC0}">
      <dgm:prSet/>
      <dgm:spPr/>
      <dgm:t>
        <a:bodyPr/>
        <a:lstStyle/>
        <a:p>
          <a:r>
            <a:rPr lang="en-US" b="0" i="1" dirty="0" err="1">
              <a:latin typeface="Arial" charset="0"/>
              <a:ea typeface="ＭＳ Ｐゴシック" charset="0"/>
            </a:rPr>
            <a:t>Esxplot</a:t>
          </a:r>
          <a:r>
            <a:rPr lang="en-US" b="0" i="1" dirty="0">
              <a:latin typeface="Arial" charset="0"/>
              <a:ea typeface="ＭＳ Ｐゴシック" charset="0"/>
            </a:rPr>
            <a:t> - </a:t>
          </a:r>
          <a:r>
            <a:rPr lang="en-US" b="0" i="1" dirty="0">
              <a:latin typeface="Arial" charset="0"/>
              <a:ea typeface="ＭＳ Ｐゴシック" charset="0"/>
              <a:hlinkClick xmlns:r="http://schemas.openxmlformats.org/officeDocument/2006/relationships" r:id="rId2"/>
            </a:rPr>
            <a:t>https://labs.vmware.com/flings/esxplot</a:t>
          </a:r>
          <a:endParaRPr lang="en-US" dirty="0"/>
        </a:p>
      </dgm:t>
    </dgm:pt>
    <dgm:pt modelId="{10EECFAE-5A64-47C0-919E-2784731C8D45}" type="parTrans" cxnId="{71D51285-C6BD-4CE0-9A6D-2E15C0EECB15}">
      <dgm:prSet/>
      <dgm:spPr/>
      <dgm:t>
        <a:bodyPr/>
        <a:lstStyle/>
        <a:p>
          <a:endParaRPr lang="en-US"/>
        </a:p>
      </dgm:t>
    </dgm:pt>
    <dgm:pt modelId="{AB0C0EAE-9D6E-4438-A324-767D772C2A78}" type="sibTrans" cxnId="{71D51285-C6BD-4CE0-9A6D-2E15C0EECB15}">
      <dgm:prSet/>
      <dgm:spPr/>
      <dgm:t>
        <a:bodyPr/>
        <a:lstStyle/>
        <a:p>
          <a:endParaRPr lang="en-US"/>
        </a:p>
      </dgm:t>
    </dgm:pt>
    <dgm:pt modelId="{68C5383B-71AC-4756-8B70-5187F673F7AF}">
      <dgm:prSet/>
      <dgm:spPr/>
      <dgm:t>
        <a:bodyPr/>
        <a:lstStyle/>
        <a:p>
          <a:pPr rtl="0"/>
          <a:r>
            <a:rPr lang="en-US" dirty="0"/>
            <a:t>Outdated VMware Tools </a:t>
          </a:r>
          <a:r>
            <a:rPr lang="en-US" b="1" u="sng" dirty="0"/>
            <a:t>MAY</a:t>
          </a:r>
          <a:r>
            <a:rPr lang="en-US" dirty="0"/>
            <a:t> be the problem</a:t>
          </a:r>
        </a:p>
      </dgm:t>
    </dgm:pt>
    <dgm:pt modelId="{55A7D1B5-B6E4-4C3A-AD3D-80CD74E27696}" type="parTrans" cxnId="{AA2811AD-58D9-4404-84D7-971B8FA12AFC}">
      <dgm:prSet/>
      <dgm:spPr/>
      <dgm:t>
        <a:bodyPr/>
        <a:lstStyle/>
        <a:p>
          <a:endParaRPr lang="en-US"/>
        </a:p>
      </dgm:t>
    </dgm:pt>
    <dgm:pt modelId="{B7F8DD00-9E12-4999-A705-4DE4710E9EE3}" type="sibTrans" cxnId="{AA2811AD-58D9-4404-84D7-971B8FA12AFC}">
      <dgm:prSet/>
      <dgm:spPr/>
      <dgm:t>
        <a:bodyPr/>
        <a:lstStyle/>
        <a:p>
          <a:endParaRPr lang="en-US"/>
        </a:p>
      </dgm:t>
    </dgm:pt>
    <dgm:pt modelId="{D32D4A66-5F0D-4B6B-B46C-E32CB76CB7DD}" type="pres">
      <dgm:prSet presAssocID="{033BEE2F-9B8F-4C28-85C7-417937B74FDF}" presName="Name0" presStyleCnt="0">
        <dgm:presLayoutVars>
          <dgm:dir/>
          <dgm:animLvl val="lvl"/>
          <dgm:resizeHandles/>
        </dgm:presLayoutVars>
      </dgm:prSet>
      <dgm:spPr/>
      <dgm:t>
        <a:bodyPr/>
        <a:lstStyle/>
        <a:p>
          <a:endParaRPr lang="en-US"/>
        </a:p>
      </dgm:t>
    </dgm:pt>
    <dgm:pt modelId="{618D36DE-A95A-492D-9CAE-6609CAE1491F}" type="pres">
      <dgm:prSet presAssocID="{91663997-3B2A-48F0-A006-C1213D6B4BEC}" presName="linNode" presStyleCnt="0"/>
      <dgm:spPr/>
    </dgm:pt>
    <dgm:pt modelId="{21A03916-55FC-46E7-A16F-80BD6FF06D25}" type="pres">
      <dgm:prSet presAssocID="{91663997-3B2A-48F0-A006-C1213D6B4BEC}" presName="parentShp" presStyleLbl="node1" presStyleIdx="0" presStyleCnt="4">
        <dgm:presLayoutVars>
          <dgm:bulletEnabled val="1"/>
        </dgm:presLayoutVars>
      </dgm:prSet>
      <dgm:spPr/>
      <dgm:t>
        <a:bodyPr/>
        <a:lstStyle/>
        <a:p>
          <a:endParaRPr lang="en-US"/>
        </a:p>
      </dgm:t>
    </dgm:pt>
    <dgm:pt modelId="{72F29274-72F3-4F77-88BA-092C6B79419F}" type="pres">
      <dgm:prSet presAssocID="{91663997-3B2A-48F0-A006-C1213D6B4BEC}" presName="childShp" presStyleLbl="bgAccFollowNode1" presStyleIdx="0" presStyleCnt="4" custScaleY="106871">
        <dgm:presLayoutVars>
          <dgm:bulletEnabled val="1"/>
        </dgm:presLayoutVars>
      </dgm:prSet>
      <dgm:spPr/>
      <dgm:t>
        <a:bodyPr/>
        <a:lstStyle/>
        <a:p>
          <a:endParaRPr lang="en-US"/>
        </a:p>
      </dgm:t>
    </dgm:pt>
    <dgm:pt modelId="{0177DAF9-28B9-40EA-AEE8-F4C34B318324}" type="pres">
      <dgm:prSet presAssocID="{E90D5115-4D64-43FE-A03E-511F28F9AF5B}" presName="spacing" presStyleCnt="0"/>
      <dgm:spPr/>
    </dgm:pt>
    <dgm:pt modelId="{0F651AC0-9D86-4A0F-B1D0-FAC0573273A2}" type="pres">
      <dgm:prSet presAssocID="{22E3D0DC-CC33-4B24-B5DE-A49C87E7C706}" presName="linNode" presStyleCnt="0"/>
      <dgm:spPr/>
    </dgm:pt>
    <dgm:pt modelId="{60CD6E36-7B32-419C-818F-33D2417D285F}" type="pres">
      <dgm:prSet presAssocID="{22E3D0DC-CC33-4B24-B5DE-A49C87E7C706}" presName="parentShp" presStyleLbl="node1" presStyleIdx="1" presStyleCnt="4">
        <dgm:presLayoutVars>
          <dgm:bulletEnabled val="1"/>
        </dgm:presLayoutVars>
      </dgm:prSet>
      <dgm:spPr/>
      <dgm:t>
        <a:bodyPr/>
        <a:lstStyle/>
        <a:p>
          <a:endParaRPr lang="en-US"/>
        </a:p>
      </dgm:t>
    </dgm:pt>
    <dgm:pt modelId="{43770284-C03B-47D0-B707-208C1D70EA70}" type="pres">
      <dgm:prSet presAssocID="{22E3D0DC-CC33-4B24-B5DE-A49C87E7C706}" presName="childShp" presStyleLbl="bgAccFollowNode1" presStyleIdx="1" presStyleCnt="4">
        <dgm:presLayoutVars>
          <dgm:bulletEnabled val="1"/>
        </dgm:presLayoutVars>
      </dgm:prSet>
      <dgm:spPr/>
      <dgm:t>
        <a:bodyPr/>
        <a:lstStyle/>
        <a:p>
          <a:endParaRPr lang="en-US"/>
        </a:p>
      </dgm:t>
    </dgm:pt>
    <dgm:pt modelId="{B561CD55-9879-4479-9901-493DFFEFC7E2}" type="pres">
      <dgm:prSet presAssocID="{827AC90E-1C94-4502-8B9C-EECB7724B268}" presName="spacing" presStyleCnt="0"/>
      <dgm:spPr/>
    </dgm:pt>
    <dgm:pt modelId="{32E599ED-6EFF-4AC8-8E7C-082F3848AC2E}" type="pres">
      <dgm:prSet presAssocID="{F2CC768E-91D7-432E-B036-8C832CF7967C}" presName="linNode" presStyleCnt="0"/>
      <dgm:spPr/>
    </dgm:pt>
    <dgm:pt modelId="{E83229F6-08E5-421D-9D6B-7B90698DC8F8}" type="pres">
      <dgm:prSet presAssocID="{F2CC768E-91D7-432E-B036-8C832CF7967C}" presName="parentShp" presStyleLbl="node1" presStyleIdx="2" presStyleCnt="4" custLinFactNeighborY="-2740">
        <dgm:presLayoutVars>
          <dgm:bulletEnabled val="1"/>
        </dgm:presLayoutVars>
      </dgm:prSet>
      <dgm:spPr/>
      <dgm:t>
        <a:bodyPr/>
        <a:lstStyle/>
        <a:p>
          <a:endParaRPr lang="en-US"/>
        </a:p>
      </dgm:t>
    </dgm:pt>
    <dgm:pt modelId="{AAEFA386-12DD-4925-B6C6-3ABB6C5D4FB9}" type="pres">
      <dgm:prSet presAssocID="{F2CC768E-91D7-432E-B036-8C832CF7967C}" presName="childShp" presStyleLbl="bgAccFollowNode1" presStyleIdx="2" presStyleCnt="4" custLinFactNeighborY="-2740">
        <dgm:presLayoutVars>
          <dgm:bulletEnabled val="1"/>
        </dgm:presLayoutVars>
      </dgm:prSet>
      <dgm:spPr/>
      <dgm:t>
        <a:bodyPr/>
        <a:lstStyle/>
        <a:p>
          <a:endParaRPr lang="en-US"/>
        </a:p>
      </dgm:t>
    </dgm:pt>
    <dgm:pt modelId="{5890ECBF-6F36-4225-ACD6-818A9D0252CA}" type="pres">
      <dgm:prSet presAssocID="{8441DCEA-F8E2-434B-A5B7-74BC8C2345BB}" presName="spacing" presStyleCnt="0"/>
      <dgm:spPr/>
    </dgm:pt>
    <dgm:pt modelId="{E40660AD-C0C7-487D-A649-A85104F61049}" type="pres">
      <dgm:prSet presAssocID="{17B1DE96-8B92-40AE-8197-F2B7F8993B32}" presName="linNode" presStyleCnt="0"/>
      <dgm:spPr/>
    </dgm:pt>
    <dgm:pt modelId="{C348E921-6A9E-4A38-99E4-0E553F86AB2C}" type="pres">
      <dgm:prSet presAssocID="{17B1DE96-8B92-40AE-8197-F2B7F8993B32}" presName="parentShp" presStyleLbl="node1" presStyleIdx="3" presStyleCnt="4" custLinFactY="10134" custLinFactNeighborX="0" custLinFactNeighborY="100000">
        <dgm:presLayoutVars>
          <dgm:bulletEnabled val="1"/>
        </dgm:presLayoutVars>
      </dgm:prSet>
      <dgm:spPr/>
      <dgm:t>
        <a:bodyPr/>
        <a:lstStyle/>
        <a:p>
          <a:endParaRPr lang="en-US"/>
        </a:p>
      </dgm:t>
    </dgm:pt>
    <dgm:pt modelId="{63BB316C-CC9B-4374-8E45-BA46EFFC3DC2}" type="pres">
      <dgm:prSet presAssocID="{17B1DE96-8B92-40AE-8197-F2B7F8993B32}" presName="childShp" presStyleLbl="bgAccFollowNode1" presStyleIdx="3" presStyleCnt="4" custLinFactY="10134" custLinFactNeighborX="-215" custLinFactNeighborY="100000">
        <dgm:presLayoutVars>
          <dgm:bulletEnabled val="1"/>
        </dgm:presLayoutVars>
      </dgm:prSet>
      <dgm:spPr/>
      <dgm:t>
        <a:bodyPr/>
        <a:lstStyle/>
        <a:p>
          <a:endParaRPr lang="en-US"/>
        </a:p>
      </dgm:t>
    </dgm:pt>
  </dgm:ptLst>
  <dgm:cxnLst>
    <dgm:cxn modelId="{288BBC2A-BE78-4D9E-ACFB-4C5EF574B8FA}" type="presOf" srcId="{E4553123-CAB3-4E72-B453-CE4FA7FE8384}" destId="{63BB316C-CC9B-4374-8E45-BA46EFFC3DC2}" srcOrd="0" destOrd="2" presId="urn:microsoft.com/office/officeart/2005/8/layout/vList6"/>
    <dgm:cxn modelId="{20163303-C9EC-4DDC-9870-3D8A20F7037C}" type="presOf" srcId="{A46DFDB2-B4DE-4427-A32C-1E3F64D80470}" destId="{AAEFA386-12DD-4925-B6C6-3ABB6C5D4FB9}" srcOrd="0" destOrd="3" presId="urn:microsoft.com/office/officeart/2005/8/layout/vList6"/>
    <dgm:cxn modelId="{52359499-08B0-44DA-9547-4EC598507796}" type="presOf" srcId="{A846EDBB-D920-4AE1-9EB9-64379632F0F4}" destId="{72F29274-72F3-4F77-88BA-092C6B79419F}" srcOrd="0" destOrd="0" presId="urn:microsoft.com/office/officeart/2005/8/layout/vList6"/>
    <dgm:cxn modelId="{E9C0D999-A42E-436D-9E22-34E692E6CB21}" type="presOf" srcId="{F2CC768E-91D7-432E-B036-8C832CF7967C}" destId="{E83229F6-08E5-421D-9D6B-7B90698DC8F8}" srcOrd="0" destOrd="0" presId="urn:microsoft.com/office/officeart/2005/8/layout/vList6"/>
    <dgm:cxn modelId="{9E40CBA6-0EDD-4170-B35A-D69C1DA9AC95}" srcId="{91663997-3B2A-48F0-A006-C1213D6B4BEC}" destId="{A846EDBB-D920-4AE1-9EB9-64379632F0F4}" srcOrd="0" destOrd="0" parTransId="{551A5ACD-35DE-4778-BEF0-99E289AFF369}" sibTransId="{E9B6FC33-796F-4EAF-920E-819167D27D6C}"/>
    <dgm:cxn modelId="{71D51285-C6BD-4CE0-9A6D-2E15C0EECB15}" srcId="{17B1DE96-8B92-40AE-8197-F2B7F8993B32}" destId="{71DB274E-A0FB-421A-B02F-9EB01368ADC0}" srcOrd="3" destOrd="0" parTransId="{10EECFAE-5A64-47C0-919E-2784731C8D45}" sibTransId="{AB0C0EAE-9D6E-4438-A324-767D772C2A78}"/>
    <dgm:cxn modelId="{660C10B9-C8D8-4A35-B93E-AFA3D41631B2}" type="presOf" srcId="{033BEE2F-9B8F-4C28-85C7-417937B74FDF}" destId="{D32D4A66-5F0D-4B6B-B46C-E32CB76CB7DD}" srcOrd="0" destOrd="0" presId="urn:microsoft.com/office/officeart/2005/8/layout/vList6"/>
    <dgm:cxn modelId="{7CBC8065-5490-46C1-8C5B-BC2DE9ED1529}" type="presOf" srcId="{3665414D-EE14-42E2-83ED-84B31D96A028}" destId="{43770284-C03B-47D0-B707-208C1D70EA70}" srcOrd="0" destOrd="1" presId="urn:microsoft.com/office/officeart/2005/8/layout/vList6"/>
    <dgm:cxn modelId="{F04DF333-DE7E-43F7-9C9D-55B1CE87D204}" srcId="{22E3D0DC-CC33-4B24-B5DE-A49C87E7C706}" destId="{3665414D-EE14-42E2-83ED-84B31D96A028}" srcOrd="1" destOrd="0" parTransId="{ABE5D711-C395-4631-8469-602B55607FCB}" sibTransId="{2859F1BB-5807-4F8D-B918-783B5BE60B9E}"/>
    <dgm:cxn modelId="{0F424DB4-24F8-4FB9-B98C-E2C823648B2B}" type="presOf" srcId="{22E3D0DC-CC33-4B24-B5DE-A49C87E7C706}" destId="{60CD6E36-7B32-419C-818F-33D2417D285F}" srcOrd="0" destOrd="0" presId="urn:microsoft.com/office/officeart/2005/8/layout/vList6"/>
    <dgm:cxn modelId="{36497DA6-6E9B-4509-87C3-202DCABF1073}" type="presOf" srcId="{71DB274E-A0FB-421A-B02F-9EB01368ADC0}" destId="{63BB316C-CC9B-4374-8E45-BA46EFFC3DC2}" srcOrd="0" destOrd="3" presId="urn:microsoft.com/office/officeart/2005/8/layout/vList6"/>
    <dgm:cxn modelId="{E9A58FEF-4AD3-491F-B70F-02D05747D74F}" type="presOf" srcId="{68C5383B-71AC-4756-8B70-5187F673F7AF}" destId="{AAEFA386-12DD-4925-B6C6-3ABB6C5D4FB9}" srcOrd="0" destOrd="1" presId="urn:microsoft.com/office/officeart/2005/8/layout/vList6"/>
    <dgm:cxn modelId="{AA2811AD-58D9-4404-84D7-971B8FA12AFC}" srcId="{F2CC768E-91D7-432E-B036-8C832CF7967C}" destId="{68C5383B-71AC-4756-8B70-5187F673F7AF}" srcOrd="1" destOrd="0" parTransId="{55A7D1B5-B6E4-4C3A-AD3D-80CD74E27696}" sibTransId="{B7F8DD00-9E12-4999-A705-4DE4710E9EE3}"/>
    <dgm:cxn modelId="{B13E17E0-1446-40A2-82C7-58A3ADFB1FD0}" srcId="{033BEE2F-9B8F-4C28-85C7-417937B74FDF}" destId="{17B1DE96-8B92-40AE-8197-F2B7F8993B32}" srcOrd="3" destOrd="0" parTransId="{3304D4C3-C85F-454F-AF23-35DB62837BD8}" sibTransId="{4948D4D2-1D56-4055-B9E9-41AA85541759}"/>
    <dgm:cxn modelId="{DB775614-E8C7-4371-8319-AB147416F3D1}" srcId="{22E3D0DC-CC33-4B24-B5DE-A49C87E7C706}" destId="{847A6BB1-C0F1-4234-997C-FAC955C1245C}" srcOrd="2" destOrd="0" parTransId="{BE890782-F21A-454B-8D58-01A09C264278}" sibTransId="{B73D9FA7-B355-4FB9-86DE-1E6196BF023A}"/>
    <dgm:cxn modelId="{4264C775-B379-4D1D-8705-89C0657E0214}" srcId="{22E3D0DC-CC33-4B24-B5DE-A49C87E7C706}" destId="{21D0B47D-5DB8-4275-9948-132B8B4E2C0F}" srcOrd="3" destOrd="0" parTransId="{235884EC-E051-4275-9DAD-8628574F5537}" sibTransId="{478434D9-6CD8-4214-BF8F-8981F09595F9}"/>
    <dgm:cxn modelId="{9EF5319F-2676-4A08-B927-9F89EFDBC410}" type="presOf" srcId="{D90B647D-B03B-486B-9306-279F5C3B1B00}" destId="{AAEFA386-12DD-4925-B6C6-3ABB6C5D4FB9}" srcOrd="0" destOrd="2" presId="urn:microsoft.com/office/officeart/2005/8/layout/vList6"/>
    <dgm:cxn modelId="{CE09D1DD-4EDF-40ED-94C1-113E044B45DB}" type="presOf" srcId="{A65ED66C-3CE9-4BDA-BDA4-DB4C948C3469}" destId="{63BB316C-CC9B-4374-8E45-BA46EFFC3DC2}" srcOrd="0" destOrd="1" presId="urn:microsoft.com/office/officeart/2005/8/layout/vList6"/>
    <dgm:cxn modelId="{A109ADC0-15C4-4DD2-9521-AF9B7F4552AD}" type="presOf" srcId="{17B1DE96-8B92-40AE-8197-F2B7F8993B32}" destId="{C348E921-6A9E-4A38-99E4-0E553F86AB2C}" srcOrd="0" destOrd="0" presId="urn:microsoft.com/office/officeart/2005/8/layout/vList6"/>
    <dgm:cxn modelId="{4EAF381A-93D8-4F6D-AA28-7C21CF8F7614}" srcId="{17B1DE96-8B92-40AE-8197-F2B7F8993B32}" destId="{E4553123-CAB3-4E72-B453-CE4FA7FE8384}" srcOrd="2" destOrd="0" parTransId="{2093D930-6E74-4FEE-94EF-47C29628154C}" sibTransId="{33AAF905-E431-40B0-87E6-AFC5F152EF13}"/>
    <dgm:cxn modelId="{AE2A1347-D69C-478B-B44E-CD5CF15F41F4}" type="presOf" srcId="{91663997-3B2A-48F0-A006-C1213D6B4BEC}" destId="{21A03916-55FC-46E7-A16F-80BD6FF06D25}" srcOrd="0" destOrd="0" presId="urn:microsoft.com/office/officeart/2005/8/layout/vList6"/>
    <dgm:cxn modelId="{FDE14C58-5105-4FDD-9C57-1081E1442AF2}" type="presOf" srcId="{21D0B47D-5DB8-4275-9948-132B8B4E2C0F}" destId="{43770284-C03B-47D0-B707-208C1D70EA70}" srcOrd="0" destOrd="3" presId="urn:microsoft.com/office/officeart/2005/8/layout/vList6"/>
    <dgm:cxn modelId="{68B63D3E-2AEE-483B-8D61-74E00EB486B3}" srcId="{22E3D0DC-CC33-4B24-B5DE-A49C87E7C706}" destId="{2F0C6CA3-A0AC-4F03-91F7-99D4634462D2}" srcOrd="0" destOrd="0" parTransId="{92D0C654-903F-4371-933E-F7C4E65A73CE}" sibTransId="{ED9842CE-0F81-4628-B2B4-0DF6B4D3A9D1}"/>
    <dgm:cxn modelId="{08646A27-AB44-4CA2-9ACD-8766C2D715D3}" type="presOf" srcId="{22FFEE05-8494-4015-8937-A9D9FE4288BA}" destId="{72F29274-72F3-4F77-88BA-092C6B79419F}" srcOrd="0" destOrd="3" presId="urn:microsoft.com/office/officeart/2005/8/layout/vList6"/>
    <dgm:cxn modelId="{BD415540-7E40-40FF-BE10-090E392C97F1}" type="presOf" srcId="{A6D121B7-3BC8-44AA-AA4A-45561646A140}" destId="{72F29274-72F3-4F77-88BA-092C6B79419F}" srcOrd="0" destOrd="2" presId="urn:microsoft.com/office/officeart/2005/8/layout/vList6"/>
    <dgm:cxn modelId="{3338188E-F010-40DF-A73F-D2636F2B2254}" type="presOf" srcId="{D37D150B-EF48-4AB3-8501-2B211C080B8D}" destId="{AAEFA386-12DD-4925-B6C6-3ABB6C5D4FB9}" srcOrd="0" destOrd="0" presId="urn:microsoft.com/office/officeart/2005/8/layout/vList6"/>
    <dgm:cxn modelId="{7FFDBFF9-D646-4FD9-AC31-AAC7D9283424}" srcId="{91663997-3B2A-48F0-A006-C1213D6B4BEC}" destId="{A6D121B7-3BC8-44AA-AA4A-45561646A140}" srcOrd="2" destOrd="0" parTransId="{5E679EED-6011-4290-9BF0-05A4AEFAE5A8}" sibTransId="{5D5277A7-0B45-4001-97AB-63690201DBF2}"/>
    <dgm:cxn modelId="{6285FDC3-5144-4855-AC69-C426E09E5FD3}" type="presOf" srcId="{2F0C6CA3-A0AC-4F03-91F7-99D4634462D2}" destId="{43770284-C03B-47D0-B707-208C1D70EA70}" srcOrd="0" destOrd="0" presId="urn:microsoft.com/office/officeart/2005/8/layout/vList6"/>
    <dgm:cxn modelId="{432810B7-02E6-47D8-8E0C-F25AAFA2ABC4}" srcId="{F2CC768E-91D7-432E-B036-8C832CF7967C}" destId="{A46DFDB2-B4DE-4427-A32C-1E3F64D80470}" srcOrd="3" destOrd="0" parTransId="{4D263D4A-69D3-4772-AEC3-F8DD096062F7}" sibTransId="{D23FB7B5-ADDA-478D-978F-F8A724DF606B}"/>
    <dgm:cxn modelId="{9D2F0BC7-C000-41B9-B9E5-32458AF86453}" srcId="{91663997-3B2A-48F0-A006-C1213D6B4BEC}" destId="{22FFEE05-8494-4015-8937-A9D9FE4288BA}" srcOrd="3" destOrd="0" parTransId="{70417EDB-2F2A-428E-B61E-4DFC435C706A}" sibTransId="{3842D31D-E316-41F0-BD37-DB930D19AA21}"/>
    <dgm:cxn modelId="{576D81D3-021D-4621-9BD5-3CC2D2AC85F4}" srcId="{F2CC768E-91D7-432E-B036-8C832CF7967C}" destId="{D90B647D-B03B-486B-9306-279F5C3B1B00}" srcOrd="2" destOrd="0" parTransId="{9B78CE1D-3DDA-4F74-AFE6-98220E2D3AC7}" sibTransId="{8C4A1028-E573-4522-95CF-BDA8AE0304B7}"/>
    <dgm:cxn modelId="{AD24F835-B169-44F9-B061-6B048ED2EA11}" srcId="{17B1DE96-8B92-40AE-8197-F2B7F8993B32}" destId="{B9756992-B8AE-4923-B238-08E34B8D6845}" srcOrd="0" destOrd="0" parTransId="{966294C8-7F4F-411C-90A9-A7A10B4BFA4E}" sibTransId="{DE27B425-EC86-4E46-AA2D-38490EACD7EB}"/>
    <dgm:cxn modelId="{2CDBAC1F-D100-4EDB-8E4D-6DA1734749CB}" srcId="{F2CC768E-91D7-432E-B036-8C832CF7967C}" destId="{D37D150B-EF48-4AB3-8501-2B211C080B8D}" srcOrd="0" destOrd="0" parTransId="{DE6C9BC7-65FF-45E4-9BC3-BC6F6C669BDE}" sibTransId="{EFC59B9D-8EDF-4F6B-90C0-011ABD7B773C}"/>
    <dgm:cxn modelId="{3F21F3C6-D8A0-4E55-9D54-7AE46BE2F57D}" type="presOf" srcId="{B9756992-B8AE-4923-B238-08E34B8D6845}" destId="{63BB316C-CC9B-4374-8E45-BA46EFFC3DC2}" srcOrd="0" destOrd="0" presId="urn:microsoft.com/office/officeart/2005/8/layout/vList6"/>
    <dgm:cxn modelId="{4F395F63-C4CC-4F31-8C4A-24D6BFD21342}" srcId="{033BEE2F-9B8F-4C28-85C7-417937B74FDF}" destId="{22E3D0DC-CC33-4B24-B5DE-A49C87E7C706}" srcOrd="1" destOrd="0" parTransId="{BF57B62C-1988-4C6C-8973-44D96AB11307}" sibTransId="{827AC90E-1C94-4502-8B9C-EECB7724B268}"/>
    <dgm:cxn modelId="{884255FB-D2D2-4C62-AAAB-948C4A5D103B}" srcId="{033BEE2F-9B8F-4C28-85C7-417937B74FDF}" destId="{91663997-3B2A-48F0-A006-C1213D6B4BEC}" srcOrd="0" destOrd="0" parTransId="{0413A9FB-F16B-48DE-8003-53B771373857}" sibTransId="{E90D5115-4D64-43FE-A03E-511F28F9AF5B}"/>
    <dgm:cxn modelId="{E5836A96-1E19-4372-AA29-9FDEEC5C4376}" type="presOf" srcId="{847A6BB1-C0F1-4234-997C-FAC955C1245C}" destId="{43770284-C03B-47D0-B707-208C1D70EA70}" srcOrd="0" destOrd="2" presId="urn:microsoft.com/office/officeart/2005/8/layout/vList6"/>
    <dgm:cxn modelId="{130EB6B7-2D55-4AF4-8690-10D430142D6C}" type="presOf" srcId="{F8C6F877-4C94-473A-97AD-701B9BC20A03}" destId="{72F29274-72F3-4F77-88BA-092C6B79419F}" srcOrd="0" destOrd="1" presId="urn:microsoft.com/office/officeart/2005/8/layout/vList6"/>
    <dgm:cxn modelId="{E3079D07-C118-4D02-92BD-BAC7B766E8CA}" srcId="{91663997-3B2A-48F0-A006-C1213D6B4BEC}" destId="{F8C6F877-4C94-473A-97AD-701B9BC20A03}" srcOrd="1" destOrd="0" parTransId="{A3875ECC-8EAA-41DD-927E-E5C619825077}" sibTransId="{B4B2DA1B-6245-4C3E-BB45-B02ED655587E}"/>
    <dgm:cxn modelId="{3BB01148-FFC4-4303-B3A1-C11200FC91E1}" srcId="{033BEE2F-9B8F-4C28-85C7-417937B74FDF}" destId="{F2CC768E-91D7-432E-B036-8C832CF7967C}" srcOrd="2" destOrd="0" parTransId="{00809347-7E9A-4BB6-BA2A-2809489A6273}" sibTransId="{8441DCEA-F8E2-434B-A5B7-74BC8C2345BB}"/>
    <dgm:cxn modelId="{74A63CC9-A731-4475-BA20-91916DF6615D}" srcId="{17B1DE96-8B92-40AE-8197-F2B7F8993B32}" destId="{A65ED66C-3CE9-4BDA-BDA4-DB4C948C3469}" srcOrd="1" destOrd="0" parTransId="{206709AE-7E71-4E5C-B31D-E8143C48576D}" sibTransId="{BC0EE937-7527-4288-877A-EBF0F3A68BFF}"/>
    <dgm:cxn modelId="{EB1359BB-2499-41B3-B8DF-5F8A32282BAF}" type="presParOf" srcId="{D32D4A66-5F0D-4B6B-B46C-E32CB76CB7DD}" destId="{618D36DE-A95A-492D-9CAE-6609CAE1491F}" srcOrd="0" destOrd="0" presId="urn:microsoft.com/office/officeart/2005/8/layout/vList6"/>
    <dgm:cxn modelId="{9939806C-7240-4793-B05F-798365FD8050}" type="presParOf" srcId="{618D36DE-A95A-492D-9CAE-6609CAE1491F}" destId="{21A03916-55FC-46E7-A16F-80BD6FF06D25}" srcOrd="0" destOrd="0" presId="urn:microsoft.com/office/officeart/2005/8/layout/vList6"/>
    <dgm:cxn modelId="{DAE23A5E-E0BE-4842-91BE-564B207145BD}" type="presParOf" srcId="{618D36DE-A95A-492D-9CAE-6609CAE1491F}" destId="{72F29274-72F3-4F77-88BA-092C6B79419F}" srcOrd="1" destOrd="0" presId="urn:microsoft.com/office/officeart/2005/8/layout/vList6"/>
    <dgm:cxn modelId="{536082F2-0ECB-490A-A695-CF47D07C0A64}" type="presParOf" srcId="{D32D4A66-5F0D-4B6B-B46C-E32CB76CB7DD}" destId="{0177DAF9-28B9-40EA-AEE8-F4C34B318324}" srcOrd="1" destOrd="0" presId="urn:microsoft.com/office/officeart/2005/8/layout/vList6"/>
    <dgm:cxn modelId="{12287FF9-7A5F-4982-A87B-EF781C7FB460}" type="presParOf" srcId="{D32D4A66-5F0D-4B6B-B46C-E32CB76CB7DD}" destId="{0F651AC0-9D86-4A0F-B1D0-FAC0573273A2}" srcOrd="2" destOrd="0" presId="urn:microsoft.com/office/officeart/2005/8/layout/vList6"/>
    <dgm:cxn modelId="{FFE0E612-9370-4123-ACB8-C96BDA221B4A}" type="presParOf" srcId="{0F651AC0-9D86-4A0F-B1D0-FAC0573273A2}" destId="{60CD6E36-7B32-419C-818F-33D2417D285F}" srcOrd="0" destOrd="0" presId="urn:microsoft.com/office/officeart/2005/8/layout/vList6"/>
    <dgm:cxn modelId="{C5F76863-7EFA-4DC9-B996-2C08FB31D8A7}" type="presParOf" srcId="{0F651AC0-9D86-4A0F-B1D0-FAC0573273A2}" destId="{43770284-C03B-47D0-B707-208C1D70EA70}" srcOrd="1" destOrd="0" presId="urn:microsoft.com/office/officeart/2005/8/layout/vList6"/>
    <dgm:cxn modelId="{B9054CAF-F295-43BE-933B-78D7FC8D74B3}" type="presParOf" srcId="{D32D4A66-5F0D-4B6B-B46C-E32CB76CB7DD}" destId="{B561CD55-9879-4479-9901-493DFFEFC7E2}" srcOrd="3" destOrd="0" presId="urn:microsoft.com/office/officeart/2005/8/layout/vList6"/>
    <dgm:cxn modelId="{2428C779-0670-428C-A7C4-87CC37F2711D}" type="presParOf" srcId="{D32D4A66-5F0D-4B6B-B46C-E32CB76CB7DD}" destId="{32E599ED-6EFF-4AC8-8E7C-082F3848AC2E}" srcOrd="4" destOrd="0" presId="urn:microsoft.com/office/officeart/2005/8/layout/vList6"/>
    <dgm:cxn modelId="{B8C90638-931C-43D3-B19E-A68C9A6F2055}" type="presParOf" srcId="{32E599ED-6EFF-4AC8-8E7C-082F3848AC2E}" destId="{E83229F6-08E5-421D-9D6B-7B90698DC8F8}" srcOrd="0" destOrd="0" presId="urn:microsoft.com/office/officeart/2005/8/layout/vList6"/>
    <dgm:cxn modelId="{9B18119E-0573-4403-96A5-0FBFBD09D929}" type="presParOf" srcId="{32E599ED-6EFF-4AC8-8E7C-082F3848AC2E}" destId="{AAEFA386-12DD-4925-B6C6-3ABB6C5D4FB9}" srcOrd="1" destOrd="0" presId="urn:microsoft.com/office/officeart/2005/8/layout/vList6"/>
    <dgm:cxn modelId="{7285DFD8-5048-4639-8073-DBC90935ECDB}" type="presParOf" srcId="{D32D4A66-5F0D-4B6B-B46C-E32CB76CB7DD}" destId="{5890ECBF-6F36-4225-ACD6-818A9D0252CA}" srcOrd="5" destOrd="0" presId="urn:microsoft.com/office/officeart/2005/8/layout/vList6"/>
    <dgm:cxn modelId="{B8A33579-3A70-4CE5-BADF-5DB6B1993E75}" type="presParOf" srcId="{D32D4A66-5F0D-4B6B-B46C-E32CB76CB7DD}" destId="{E40660AD-C0C7-487D-A649-A85104F61049}" srcOrd="6" destOrd="0" presId="urn:microsoft.com/office/officeart/2005/8/layout/vList6"/>
    <dgm:cxn modelId="{27DBC1FF-E443-4338-94C2-AE6F81E5BBA3}" type="presParOf" srcId="{E40660AD-C0C7-487D-A649-A85104F61049}" destId="{C348E921-6A9E-4A38-99E4-0E553F86AB2C}" srcOrd="0" destOrd="0" presId="urn:microsoft.com/office/officeart/2005/8/layout/vList6"/>
    <dgm:cxn modelId="{3F9F365E-8C9A-48BC-8083-F3A88A6FDBFF}" type="presParOf" srcId="{E40660AD-C0C7-487D-A649-A85104F61049}" destId="{63BB316C-CC9B-4374-8E45-BA46EFFC3DC2}"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A022-1C5B-47DA-BE6D-B5A1CF663E59}">
      <dsp:nvSpPr>
        <dsp:cNvPr id="0" name=""/>
        <dsp:cNvSpPr/>
      </dsp:nvSpPr>
      <dsp:spPr>
        <a:xfrm>
          <a:off x="1338522" y="2209"/>
          <a:ext cx="8165042"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a:t>Virtualization is mainstream</a:t>
          </a:r>
        </a:p>
      </dsp:txBody>
      <dsp:txXfrm>
        <a:off x="1385681" y="49368"/>
        <a:ext cx="8070724" cy="871734"/>
      </dsp:txXfrm>
    </dsp:sp>
    <dsp:sp modelId="{CAAB7B4A-2DBE-44C8-A18B-4B7F24EAE5D9}">
      <dsp:nvSpPr>
        <dsp:cNvPr id="0" name=""/>
        <dsp:cNvSpPr/>
      </dsp:nvSpPr>
      <dsp:spPr>
        <a:xfrm>
          <a:off x="1338522" y="1016564"/>
          <a:ext cx="8165042"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rtl="0">
            <a:lnSpc>
              <a:spcPct val="90000"/>
            </a:lnSpc>
            <a:spcBef>
              <a:spcPct val="0"/>
            </a:spcBef>
            <a:spcAft>
              <a:spcPct val="35000"/>
            </a:spcAft>
          </a:pPr>
          <a:r>
            <a:rPr lang="en-US" sz="3100" kern="1200" dirty="0"/>
            <a:t>You want to virtualize your applications</a:t>
          </a:r>
        </a:p>
      </dsp:txBody>
      <dsp:txXfrm>
        <a:off x="1385681" y="1063723"/>
        <a:ext cx="8070724" cy="871734"/>
      </dsp:txXfrm>
    </dsp:sp>
    <dsp:sp modelId="{BD5044C5-6BC4-49AF-9D0A-3BF9496BB87E}">
      <dsp:nvSpPr>
        <dsp:cNvPr id="0" name=""/>
        <dsp:cNvSpPr/>
      </dsp:nvSpPr>
      <dsp:spPr>
        <a:xfrm>
          <a:off x="1338522" y="2030918"/>
          <a:ext cx="8165042"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rtl="0">
            <a:lnSpc>
              <a:spcPct val="90000"/>
            </a:lnSpc>
            <a:spcBef>
              <a:spcPct val="0"/>
            </a:spcBef>
            <a:spcAft>
              <a:spcPct val="35000"/>
            </a:spcAft>
          </a:pPr>
          <a:r>
            <a:rPr lang="en-US" sz="3000" kern="1200" dirty="0"/>
            <a:t>You care about the outcome</a:t>
          </a:r>
        </a:p>
      </dsp:txBody>
      <dsp:txXfrm>
        <a:off x="1385681" y="2078077"/>
        <a:ext cx="8070724" cy="871734"/>
      </dsp:txXfrm>
    </dsp:sp>
    <dsp:sp modelId="{F4A918BE-BB73-4E49-8240-BA9E1E3439DD}">
      <dsp:nvSpPr>
        <dsp:cNvPr id="0" name=""/>
        <dsp:cNvSpPr/>
      </dsp:nvSpPr>
      <dsp:spPr>
        <a:xfrm>
          <a:off x="1338522" y="3045273"/>
          <a:ext cx="8165042"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rtl="0">
            <a:lnSpc>
              <a:spcPct val="90000"/>
            </a:lnSpc>
            <a:spcBef>
              <a:spcPct val="0"/>
            </a:spcBef>
            <a:spcAft>
              <a:spcPct val="35000"/>
            </a:spcAft>
          </a:pPr>
          <a:r>
            <a:rPr lang="en-US" sz="2900" kern="1200" dirty="0"/>
            <a:t>Your applications are </a:t>
          </a:r>
          <a:r>
            <a:rPr lang="en-US" sz="2900" u="sng" kern="1200" dirty="0"/>
            <a:t>Important</a:t>
          </a:r>
        </a:p>
      </dsp:txBody>
      <dsp:txXfrm>
        <a:off x="1385681" y="3092432"/>
        <a:ext cx="8070724" cy="871734"/>
      </dsp:txXfrm>
    </dsp:sp>
    <dsp:sp modelId="{94C6E586-FE5A-4F38-A685-B58836B1DC75}">
      <dsp:nvSpPr>
        <dsp:cNvPr id="0" name=""/>
        <dsp:cNvSpPr/>
      </dsp:nvSpPr>
      <dsp:spPr>
        <a:xfrm>
          <a:off x="1338522" y="4059628"/>
          <a:ext cx="8165042"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a:t>That is </a:t>
          </a:r>
          <a:r>
            <a:rPr lang="en-US" sz="2800" u="sng" kern="1200" dirty="0"/>
            <a:t>WHY</a:t>
          </a:r>
          <a:r>
            <a:rPr lang="en-US" sz="2800" kern="1200" dirty="0"/>
            <a:t> we are here</a:t>
          </a:r>
        </a:p>
      </dsp:txBody>
      <dsp:txXfrm>
        <a:off x="1385681" y="4106787"/>
        <a:ext cx="8070724" cy="871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575EA-BA18-4B0D-92EE-85B53540895D}">
      <dsp:nvSpPr>
        <dsp:cNvPr id="0" name=""/>
        <dsp:cNvSpPr/>
      </dsp:nvSpPr>
      <dsp:spPr>
        <a:xfrm>
          <a:off x="3305885" y="2590140"/>
          <a:ext cx="3142431" cy="3142431"/>
        </a:xfrm>
        <a:prstGeom prst="gear9">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a:t>Operations / Profitability</a:t>
          </a:r>
        </a:p>
      </dsp:txBody>
      <dsp:txXfrm>
        <a:off x="3937653" y="3326239"/>
        <a:ext cx="1878895" cy="1615275"/>
      </dsp:txXfrm>
    </dsp:sp>
    <dsp:sp modelId="{EA844B89-5D44-44F0-8951-3AFCC6452A31}">
      <dsp:nvSpPr>
        <dsp:cNvPr id="0" name=""/>
        <dsp:cNvSpPr/>
      </dsp:nvSpPr>
      <dsp:spPr>
        <a:xfrm>
          <a:off x="1572777" y="1865107"/>
          <a:ext cx="2285404" cy="2285404"/>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a:t>Normal Business Processes </a:t>
          </a:r>
          <a:r>
            <a:rPr lang="en-US" sz="3200" kern="1200" dirty="0"/>
            <a:t>=</a:t>
          </a:r>
          <a:endParaRPr lang="en-US" sz="1800" kern="1200" dirty="0"/>
        </a:p>
      </dsp:txBody>
      <dsp:txXfrm>
        <a:off x="2148134" y="2443942"/>
        <a:ext cx="1134690" cy="1127734"/>
      </dsp:txXfrm>
    </dsp:sp>
    <dsp:sp modelId="{6B909731-4BEC-44D4-9B14-44CCB6A554D7}">
      <dsp:nvSpPr>
        <dsp:cNvPr id="0" name=""/>
        <dsp:cNvSpPr/>
      </dsp:nvSpPr>
      <dsp:spPr>
        <a:xfrm rot="20700000">
          <a:off x="2729222" y="245371"/>
          <a:ext cx="2486459" cy="2325309"/>
        </a:xfrm>
        <a:prstGeom prst="gear6">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dirty="0"/>
            <a:t>Business Applications Stack</a:t>
          </a:r>
          <a:br>
            <a:rPr lang="en-US" sz="1400" kern="1200" dirty="0"/>
          </a:br>
          <a:r>
            <a:rPr lang="en-US" sz="1600" kern="1200" dirty="0"/>
            <a:t> </a:t>
          </a:r>
          <a:r>
            <a:rPr lang="en-US" sz="3200" kern="1200" dirty="0"/>
            <a:t>+</a:t>
          </a:r>
          <a:endParaRPr lang="en-US" sz="1600" kern="1200" dirty="0"/>
        </a:p>
      </dsp:txBody>
      <dsp:txXfrm rot="-20700000">
        <a:off x="3284134" y="745821"/>
        <a:ext cx="1376636" cy="1324409"/>
      </dsp:txXfrm>
    </dsp:sp>
    <dsp:sp modelId="{9DF31989-38D4-443B-A810-370AEBFBAD02}">
      <dsp:nvSpPr>
        <dsp:cNvPr id="0" name=""/>
        <dsp:cNvSpPr/>
      </dsp:nvSpPr>
      <dsp:spPr>
        <a:xfrm>
          <a:off x="3077306" y="2123929"/>
          <a:ext cx="4022312" cy="4022312"/>
        </a:xfrm>
        <a:prstGeom prst="circularArrow">
          <a:avLst>
            <a:gd name="adj1" fmla="val 4688"/>
            <a:gd name="adj2" fmla="val 299029"/>
            <a:gd name="adj3" fmla="val 2543514"/>
            <a:gd name="adj4" fmla="val 15803571"/>
            <a:gd name="adj5" fmla="val 5469"/>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9023FB91-2A78-4D48-B6A5-999B460FE982}">
      <dsp:nvSpPr>
        <dsp:cNvPr id="0" name=""/>
        <dsp:cNvSpPr/>
      </dsp:nvSpPr>
      <dsp:spPr>
        <a:xfrm>
          <a:off x="1168036" y="1352914"/>
          <a:ext cx="2922461" cy="2922461"/>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0EA88F7E-D8A5-4E7D-9D32-2008F20AFE14}">
      <dsp:nvSpPr>
        <dsp:cNvPr id="0" name=""/>
        <dsp:cNvSpPr/>
      </dsp:nvSpPr>
      <dsp:spPr>
        <a:xfrm>
          <a:off x="2334880" y="-208584"/>
          <a:ext cx="3151001" cy="3151001"/>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A022-1C5B-47DA-BE6D-B5A1CF663E59}">
      <dsp:nvSpPr>
        <dsp:cNvPr id="0" name=""/>
        <dsp:cNvSpPr/>
      </dsp:nvSpPr>
      <dsp:spPr>
        <a:xfrm>
          <a:off x="761797" y="2209"/>
          <a:ext cx="4646997"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a:t>Do business processes depend on it?</a:t>
          </a:r>
        </a:p>
      </dsp:txBody>
      <dsp:txXfrm>
        <a:off x="808956" y="49368"/>
        <a:ext cx="4552679" cy="871734"/>
      </dsp:txXfrm>
    </dsp:sp>
    <dsp:sp modelId="{CAAB7B4A-2DBE-44C8-A18B-4B7F24EAE5D9}">
      <dsp:nvSpPr>
        <dsp:cNvPr id="0" name=""/>
        <dsp:cNvSpPr/>
      </dsp:nvSpPr>
      <dsp:spPr>
        <a:xfrm>
          <a:off x="761797" y="1016564"/>
          <a:ext cx="4646997"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a:t>Is the outage impactful?</a:t>
          </a:r>
        </a:p>
      </dsp:txBody>
      <dsp:txXfrm>
        <a:off x="808956" y="1063723"/>
        <a:ext cx="4552679" cy="871734"/>
      </dsp:txXfrm>
    </dsp:sp>
    <dsp:sp modelId="{BD5044C5-6BC4-49AF-9D0A-3BF9496BB87E}">
      <dsp:nvSpPr>
        <dsp:cNvPr id="0" name=""/>
        <dsp:cNvSpPr/>
      </dsp:nvSpPr>
      <dsp:spPr>
        <a:xfrm>
          <a:off x="761797" y="2030918"/>
          <a:ext cx="4646997"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rtl="0">
            <a:lnSpc>
              <a:spcPct val="90000"/>
            </a:lnSpc>
            <a:spcBef>
              <a:spcPct val="0"/>
            </a:spcBef>
            <a:spcAft>
              <a:spcPct val="35000"/>
            </a:spcAft>
          </a:pPr>
          <a:r>
            <a:rPr lang="en-US" sz="2500" kern="1200" dirty="0"/>
            <a:t>Outage </a:t>
          </a:r>
          <a:r>
            <a:rPr lang="en-US" sz="2500" u="sng" kern="1200" dirty="0"/>
            <a:t>NOT</a:t>
          </a:r>
          <a:r>
            <a:rPr lang="en-US" sz="2500" kern="1200" dirty="0"/>
            <a:t> easily survivable?</a:t>
          </a:r>
        </a:p>
      </dsp:txBody>
      <dsp:txXfrm>
        <a:off x="808956" y="2078077"/>
        <a:ext cx="4552679" cy="871734"/>
      </dsp:txXfrm>
    </dsp:sp>
    <dsp:sp modelId="{F4A918BE-BB73-4E49-8240-BA9E1E3439DD}">
      <dsp:nvSpPr>
        <dsp:cNvPr id="0" name=""/>
        <dsp:cNvSpPr/>
      </dsp:nvSpPr>
      <dsp:spPr>
        <a:xfrm>
          <a:off x="761797" y="3045273"/>
          <a:ext cx="4646997"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a:t>Outage </a:t>
          </a:r>
          <a:r>
            <a:rPr lang="en-US" sz="2400" u="sng" kern="1200" dirty="0"/>
            <a:t>NOT</a:t>
          </a:r>
          <a:r>
            <a:rPr lang="en-US" sz="2400" kern="1200" dirty="0"/>
            <a:t> easily recoverable?</a:t>
          </a:r>
        </a:p>
      </dsp:txBody>
      <dsp:txXfrm>
        <a:off x="808956" y="3092432"/>
        <a:ext cx="4552679" cy="871734"/>
      </dsp:txXfrm>
    </dsp:sp>
    <dsp:sp modelId="{94C6E586-FE5A-4F38-A685-B58836B1DC75}">
      <dsp:nvSpPr>
        <dsp:cNvPr id="0" name=""/>
        <dsp:cNvSpPr/>
      </dsp:nvSpPr>
      <dsp:spPr>
        <a:xfrm>
          <a:off x="761797" y="4059628"/>
          <a:ext cx="4646997" cy="96605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kern="1200" dirty="0"/>
            <a:t>Will it/you be missed?</a:t>
          </a:r>
        </a:p>
      </dsp:txBody>
      <dsp:txXfrm>
        <a:off x="808956" y="4106787"/>
        <a:ext cx="4552679" cy="871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29274-72F3-4F77-88BA-092C6B79419F}">
      <dsp:nvSpPr>
        <dsp:cNvPr id="0" name=""/>
        <dsp:cNvSpPr/>
      </dsp:nvSpPr>
      <dsp:spPr>
        <a:xfrm>
          <a:off x="4667385" y="1438"/>
          <a:ext cx="6992533" cy="1070229"/>
        </a:xfrm>
        <a:prstGeom prst="rightArrow">
          <a:avLst>
            <a:gd name="adj1" fmla="val 75000"/>
            <a:gd name="adj2" fmla="val 50000"/>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Server resources increase too much for one application instance</a:t>
          </a:r>
        </a:p>
        <a:p>
          <a:pPr marL="171450" lvl="1" indent="-171450" algn="l" defTabSz="711200" rtl="0">
            <a:lnSpc>
              <a:spcPct val="90000"/>
            </a:lnSpc>
            <a:spcBef>
              <a:spcPct val="0"/>
            </a:spcBef>
            <a:spcAft>
              <a:spcPct val="15000"/>
            </a:spcAft>
            <a:buChar char="••"/>
          </a:pPr>
          <a:r>
            <a:rPr lang="en-US" sz="1600" kern="1200" dirty="0"/>
            <a:t>Virtualization improves resource utilization</a:t>
          </a:r>
        </a:p>
        <a:p>
          <a:pPr marL="171450" lvl="1" indent="-171450" algn="l" defTabSz="711200" rtl="0">
            <a:lnSpc>
              <a:spcPct val="90000"/>
            </a:lnSpc>
            <a:spcBef>
              <a:spcPct val="0"/>
            </a:spcBef>
            <a:spcAft>
              <a:spcPct val="15000"/>
            </a:spcAft>
            <a:buChar char="••"/>
          </a:pPr>
          <a:r>
            <a:rPr lang="en-US" sz="1600" kern="1200" dirty="0"/>
            <a:t>Reduces wastage</a:t>
          </a:r>
        </a:p>
      </dsp:txBody>
      <dsp:txXfrm>
        <a:off x="4667385" y="135217"/>
        <a:ext cx="6591197" cy="802671"/>
      </dsp:txXfrm>
    </dsp:sp>
    <dsp:sp modelId="{21A03916-55FC-46E7-A16F-80BD6FF06D25}">
      <dsp:nvSpPr>
        <dsp:cNvPr id="0" name=""/>
        <dsp:cNvSpPr/>
      </dsp:nvSpPr>
      <dsp:spPr>
        <a:xfrm>
          <a:off x="5696" y="236492"/>
          <a:ext cx="4661689" cy="600121"/>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Resource Maximization</a:t>
          </a:r>
          <a:endParaRPr lang="en-US" sz="2300" kern="1200" dirty="0"/>
        </a:p>
      </dsp:txBody>
      <dsp:txXfrm>
        <a:off x="34991" y="265787"/>
        <a:ext cx="4603099" cy="541531"/>
      </dsp:txXfrm>
    </dsp:sp>
    <dsp:sp modelId="{43770284-C03B-47D0-B707-208C1D70EA70}">
      <dsp:nvSpPr>
        <dsp:cNvPr id="0" name=""/>
        <dsp:cNvSpPr/>
      </dsp:nvSpPr>
      <dsp:spPr>
        <a:xfrm>
          <a:off x="4646733" y="1116906"/>
          <a:ext cx="6992533" cy="1060868"/>
        </a:xfrm>
        <a:prstGeom prst="rightArrow">
          <a:avLst>
            <a:gd name="adj1" fmla="val 75000"/>
            <a:gd name="adj2" fmla="val 50000"/>
          </a:avLst>
        </a:prstGeom>
        <a:solidFill>
          <a:schemeClr val="accent5">
            <a:tint val="40000"/>
            <a:alpha val="90000"/>
            <a:hueOff val="580350"/>
            <a:satOff val="-7086"/>
            <a:lumOff val="-82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Native application HA features incomplete for most critical applications</a:t>
          </a:r>
        </a:p>
        <a:p>
          <a:pPr marL="171450" lvl="1" indent="-171450" algn="l" defTabSz="711200" rtl="0">
            <a:lnSpc>
              <a:spcPct val="90000"/>
            </a:lnSpc>
            <a:spcBef>
              <a:spcPct val="0"/>
            </a:spcBef>
            <a:spcAft>
              <a:spcPct val="15000"/>
            </a:spcAft>
            <a:buChar char="••"/>
          </a:pPr>
          <a:r>
            <a:rPr lang="en-US" sz="1600" kern="1200" dirty="0"/>
            <a:t>vSphere HA features complement native App HA features</a:t>
          </a:r>
        </a:p>
        <a:p>
          <a:pPr marL="171450" lvl="1" indent="-171450" algn="l" defTabSz="711200" rtl="0">
            <a:lnSpc>
              <a:spcPct val="90000"/>
            </a:lnSpc>
            <a:spcBef>
              <a:spcPct val="0"/>
            </a:spcBef>
            <a:spcAft>
              <a:spcPct val="15000"/>
            </a:spcAft>
            <a:buChar char="••"/>
          </a:pPr>
          <a:r>
            <a:rPr lang="en-US" sz="1600" kern="1200" dirty="0"/>
            <a:t>Result is improved availability</a:t>
          </a:r>
        </a:p>
      </dsp:txBody>
      <dsp:txXfrm>
        <a:off x="4646733" y="1249515"/>
        <a:ext cx="6594708" cy="795651"/>
      </dsp:txXfrm>
    </dsp:sp>
    <dsp:sp modelId="{60CD6E36-7B32-419C-818F-33D2417D285F}">
      <dsp:nvSpPr>
        <dsp:cNvPr id="0" name=""/>
        <dsp:cNvSpPr/>
      </dsp:nvSpPr>
      <dsp:spPr>
        <a:xfrm>
          <a:off x="5696" y="1355637"/>
          <a:ext cx="4661689" cy="600121"/>
        </a:xfrm>
        <a:prstGeom prst="roundRect">
          <a:avLst/>
        </a:prstGeom>
        <a:solidFill>
          <a:schemeClr val="accent5">
            <a:hueOff val="565408"/>
            <a:satOff val="-4643"/>
            <a:lumOff val="-282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Enhanced Availability</a:t>
          </a:r>
        </a:p>
      </dsp:txBody>
      <dsp:txXfrm>
        <a:off x="34991" y="1384932"/>
        <a:ext cx="4603099" cy="541531"/>
      </dsp:txXfrm>
    </dsp:sp>
    <dsp:sp modelId="{63BB316C-CC9B-4374-8E45-BA46EFFC3DC2}">
      <dsp:nvSpPr>
        <dsp:cNvPr id="0" name=""/>
        <dsp:cNvSpPr/>
      </dsp:nvSpPr>
      <dsp:spPr>
        <a:xfrm>
          <a:off x="4671436" y="2271356"/>
          <a:ext cx="6994178" cy="660134"/>
        </a:xfrm>
        <a:prstGeom prst="rightArrow">
          <a:avLst>
            <a:gd name="adj1" fmla="val 75000"/>
            <a:gd name="adj2" fmla="val 50000"/>
          </a:avLst>
        </a:prstGeom>
        <a:solidFill>
          <a:schemeClr val="accent5">
            <a:tint val="40000"/>
            <a:alpha val="90000"/>
            <a:hueOff val="1160701"/>
            <a:satOff val="-14172"/>
            <a:lumOff val="-1648"/>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Virtualization improves adaptivity and elasticity</a:t>
          </a:r>
        </a:p>
        <a:p>
          <a:pPr marL="171450" lvl="1" indent="-171450" algn="l" defTabSz="711200">
            <a:lnSpc>
              <a:spcPct val="90000"/>
            </a:lnSpc>
            <a:spcBef>
              <a:spcPct val="0"/>
            </a:spcBef>
            <a:spcAft>
              <a:spcPct val="15000"/>
            </a:spcAft>
            <a:buChar char="••"/>
          </a:pPr>
          <a:r>
            <a:rPr lang="en-US" sz="1600" kern="1200" dirty="0"/>
            <a:t>Lifecycle management easier in virtual (provisioning/de-provisioning)</a:t>
          </a:r>
        </a:p>
      </dsp:txBody>
      <dsp:txXfrm>
        <a:off x="4671436" y="2353873"/>
        <a:ext cx="6746628" cy="495100"/>
      </dsp:txXfrm>
    </dsp:sp>
    <dsp:sp modelId="{C348E921-6A9E-4A38-99E4-0E553F86AB2C}">
      <dsp:nvSpPr>
        <dsp:cNvPr id="0" name=""/>
        <dsp:cNvSpPr/>
      </dsp:nvSpPr>
      <dsp:spPr>
        <a:xfrm>
          <a:off x="0" y="2271359"/>
          <a:ext cx="4662331" cy="600121"/>
        </a:xfrm>
        <a:prstGeom prst="roundRect">
          <a:avLst/>
        </a:prstGeom>
        <a:solidFill>
          <a:schemeClr val="accent5">
            <a:hueOff val="1130816"/>
            <a:satOff val="-9286"/>
            <a:lumOff val="-564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Dev Testing</a:t>
          </a:r>
        </a:p>
      </dsp:txBody>
      <dsp:txXfrm>
        <a:off x="29295" y="2300654"/>
        <a:ext cx="4603741" cy="541531"/>
      </dsp:txXfrm>
    </dsp:sp>
    <dsp:sp modelId="{AAEFA386-12DD-4925-B6C6-3ABB6C5D4FB9}">
      <dsp:nvSpPr>
        <dsp:cNvPr id="0" name=""/>
        <dsp:cNvSpPr/>
      </dsp:nvSpPr>
      <dsp:spPr>
        <a:xfrm>
          <a:off x="4661697" y="2974947"/>
          <a:ext cx="6992533" cy="782410"/>
        </a:xfrm>
        <a:prstGeom prst="rightArrow">
          <a:avLst>
            <a:gd name="adj1" fmla="val 75000"/>
            <a:gd name="adj2" fmla="val 50000"/>
          </a:avLst>
        </a:prstGeom>
        <a:solidFill>
          <a:schemeClr val="accent5">
            <a:tint val="40000"/>
            <a:alpha val="90000"/>
            <a:hueOff val="1741051"/>
            <a:satOff val="-21257"/>
            <a:lumOff val="-247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All the known and latent benefits of virtualization</a:t>
          </a:r>
        </a:p>
        <a:p>
          <a:pPr marL="171450" lvl="1" indent="-171450" algn="l" defTabSz="711200" rtl="0">
            <a:lnSpc>
              <a:spcPct val="90000"/>
            </a:lnSpc>
            <a:spcBef>
              <a:spcPct val="0"/>
            </a:spcBef>
            <a:spcAft>
              <a:spcPct val="15000"/>
            </a:spcAft>
            <a:buChar char="••"/>
          </a:pPr>
          <a:r>
            <a:rPr lang="en-US" sz="1600" kern="1200" dirty="0"/>
            <a:t>Project lifecycle considerably reduced</a:t>
          </a:r>
        </a:p>
      </dsp:txBody>
      <dsp:txXfrm>
        <a:off x="4661697" y="3072748"/>
        <a:ext cx="6699129" cy="586808"/>
      </dsp:txXfrm>
    </dsp:sp>
    <dsp:sp modelId="{E83229F6-08E5-421D-9D6B-7B90698DC8F8}">
      <dsp:nvSpPr>
        <dsp:cNvPr id="0" name=""/>
        <dsp:cNvSpPr/>
      </dsp:nvSpPr>
      <dsp:spPr>
        <a:xfrm>
          <a:off x="32" y="3093368"/>
          <a:ext cx="4661689" cy="545567"/>
        </a:xfrm>
        <a:prstGeom prst="roundRect">
          <a:avLst/>
        </a:prstGeom>
        <a:solidFill>
          <a:schemeClr val="accent5">
            <a:hueOff val="1696225"/>
            <a:satOff val="-13928"/>
            <a:lumOff val="-84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Rapid Provisioning And Scaling</a:t>
          </a:r>
          <a:endParaRPr lang="en-US" sz="2300" kern="1200" dirty="0"/>
        </a:p>
      </dsp:txBody>
      <dsp:txXfrm>
        <a:off x="26664" y="3120000"/>
        <a:ext cx="4608425" cy="492303"/>
      </dsp:txXfrm>
    </dsp:sp>
    <dsp:sp modelId="{4F22102C-4700-4594-9969-6B2BB0F6500A}">
      <dsp:nvSpPr>
        <dsp:cNvPr id="0" name=""/>
        <dsp:cNvSpPr/>
      </dsp:nvSpPr>
      <dsp:spPr>
        <a:xfrm>
          <a:off x="4646733" y="3830732"/>
          <a:ext cx="6992533" cy="906780"/>
        </a:xfrm>
        <a:prstGeom prst="rightArrow">
          <a:avLst>
            <a:gd name="adj1" fmla="val 75000"/>
            <a:gd name="adj2" fmla="val 50000"/>
          </a:avLst>
        </a:prstGeom>
        <a:solidFill>
          <a:schemeClr val="accent5">
            <a:tint val="40000"/>
            <a:alpha val="90000"/>
            <a:hueOff val="2321402"/>
            <a:satOff val="-28343"/>
            <a:lumOff val="-3297"/>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It’s 2016, and all the cool kids have done it</a:t>
          </a:r>
        </a:p>
        <a:p>
          <a:pPr marL="171450" lvl="1" indent="-171450" algn="l" defTabSz="711200" rtl="0">
            <a:lnSpc>
              <a:spcPct val="90000"/>
            </a:lnSpc>
            <a:spcBef>
              <a:spcPct val="0"/>
            </a:spcBef>
            <a:spcAft>
              <a:spcPct val="15000"/>
            </a:spcAft>
            <a:buChar char="••"/>
          </a:pPr>
          <a:r>
            <a:rPr lang="en-US" sz="1600" kern="1200" dirty="0"/>
            <a:t>You can’t get to the “Cloud” without virtualizing</a:t>
          </a:r>
        </a:p>
      </dsp:txBody>
      <dsp:txXfrm>
        <a:off x="4646733" y="3944080"/>
        <a:ext cx="6652491" cy="680085"/>
      </dsp:txXfrm>
    </dsp:sp>
    <dsp:sp modelId="{D82182CE-FCF1-488B-B80C-F2C17AB0DA77}">
      <dsp:nvSpPr>
        <dsp:cNvPr id="0" name=""/>
        <dsp:cNvSpPr/>
      </dsp:nvSpPr>
      <dsp:spPr>
        <a:xfrm>
          <a:off x="0" y="4023960"/>
          <a:ext cx="4661689" cy="545567"/>
        </a:xfrm>
        <a:prstGeom prst="roundRect">
          <a:avLst/>
        </a:prstGeom>
        <a:solidFill>
          <a:schemeClr val="accent5">
            <a:hueOff val="2261633"/>
            <a:satOff val="-18571"/>
            <a:lumOff val="-1129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Job Security</a:t>
          </a:r>
        </a:p>
      </dsp:txBody>
      <dsp:txXfrm>
        <a:off x="26632" y="4050592"/>
        <a:ext cx="4608425" cy="492303"/>
      </dsp:txXfrm>
    </dsp:sp>
    <dsp:sp modelId="{3C5E4F0B-68A4-4EF0-9D48-AAC519F972D2}">
      <dsp:nvSpPr>
        <dsp:cNvPr id="0" name=""/>
        <dsp:cNvSpPr/>
      </dsp:nvSpPr>
      <dsp:spPr>
        <a:xfrm>
          <a:off x="4668082" y="4813367"/>
          <a:ext cx="6997532" cy="660134"/>
        </a:xfrm>
        <a:prstGeom prst="rightArrow">
          <a:avLst>
            <a:gd name="adj1" fmla="val 75000"/>
            <a:gd name="adj2" fmla="val 50000"/>
          </a:avLst>
        </a:prstGeom>
        <a:solidFill>
          <a:schemeClr val="accent5">
            <a:tint val="40000"/>
            <a:alpha val="90000"/>
            <a:hueOff val="2901752"/>
            <a:satOff val="-35429"/>
            <a:lumOff val="-412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Significant savings in power, cooling, and datacenter space, and administration</a:t>
          </a:r>
        </a:p>
      </dsp:txBody>
      <dsp:txXfrm>
        <a:off x="4668082" y="4895884"/>
        <a:ext cx="6749982" cy="495100"/>
      </dsp:txXfrm>
    </dsp:sp>
    <dsp:sp modelId="{518A30F8-338A-4E25-9969-9C02E63037D8}">
      <dsp:nvSpPr>
        <dsp:cNvPr id="0" name=""/>
        <dsp:cNvSpPr/>
      </dsp:nvSpPr>
      <dsp:spPr>
        <a:xfrm>
          <a:off x="0" y="4785959"/>
          <a:ext cx="4666506" cy="660134"/>
        </a:xfrm>
        <a:prstGeom prst="roundRect">
          <a:avLst/>
        </a:prstGeom>
        <a:solidFill>
          <a:schemeClr val="accent5">
            <a:hueOff val="2827041"/>
            <a:satOff val="-23214"/>
            <a:lumOff val="-1411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rtl="0">
            <a:lnSpc>
              <a:spcPct val="90000"/>
            </a:lnSpc>
            <a:spcBef>
              <a:spcPct val="0"/>
            </a:spcBef>
            <a:spcAft>
              <a:spcPct val="35000"/>
            </a:spcAft>
          </a:pPr>
          <a:r>
            <a:rPr lang="en-US" sz="2300" b="1" kern="1200" dirty="0"/>
            <a:t>Lower TCO</a:t>
          </a:r>
          <a:endParaRPr lang="en-US" sz="2300" kern="1200" dirty="0"/>
        </a:p>
      </dsp:txBody>
      <dsp:txXfrm>
        <a:off x="32225" y="4818184"/>
        <a:ext cx="4602056" cy="5956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126C8-C507-42D5-8211-21D13138A975}">
      <dsp:nvSpPr>
        <dsp:cNvPr id="0" name=""/>
        <dsp:cNvSpPr/>
      </dsp:nvSpPr>
      <dsp:spPr>
        <a:xfrm>
          <a:off x="1594923" y="366122"/>
          <a:ext cx="5270653" cy="5270653"/>
        </a:xfrm>
        <a:prstGeom prst="pie">
          <a:avLst>
            <a:gd name="adj1" fmla="val 16200000"/>
            <a:gd name="adj2" fmla="val 1980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a:t>Performance</a:t>
          </a:r>
        </a:p>
      </dsp:txBody>
      <dsp:txXfrm>
        <a:off x="4286722" y="930835"/>
        <a:ext cx="1537274" cy="1129425"/>
      </dsp:txXfrm>
    </dsp:sp>
    <dsp:sp modelId="{755CC151-F3E2-4A72-AC6E-EDB983DA23F9}">
      <dsp:nvSpPr>
        <dsp:cNvPr id="0" name=""/>
        <dsp:cNvSpPr/>
      </dsp:nvSpPr>
      <dsp:spPr>
        <a:xfrm>
          <a:off x="1438059" y="637811"/>
          <a:ext cx="5270653" cy="5270653"/>
        </a:xfrm>
        <a:prstGeom prst="pie">
          <a:avLst>
            <a:gd name="adj1" fmla="val 19800000"/>
            <a:gd name="adj2" fmla="val 1800000"/>
          </a:avLst>
        </a:prstGeom>
        <a:solidFill>
          <a:schemeClr val="accent4">
            <a:hueOff val="-387894"/>
            <a:satOff val="4580"/>
            <a:lumOff val="-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a:t>Vendor Support</a:t>
          </a:r>
        </a:p>
      </dsp:txBody>
      <dsp:txXfrm>
        <a:off x="5045947" y="2739798"/>
        <a:ext cx="1593745" cy="1066679"/>
      </dsp:txXfrm>
    </dsp:sp>
    <dsp:sp modelId="{3362AB04-7AE5-43A2-BCE0-175F4FB38D3A}">
      <dsp:nvSpPr>
        <dsp:cNvPr id="0" name=""/>
        <dsp:cNvSpPr/>
      </dsp:nvSpPr>
      <dsp:spPr>
        <a:xfrm>
          <a:off x="1438059" y="637811"/>
          <a:ext cx="5270653" cy="5270653"/>
        </a:xfrm>
        <a:prstGeom prst="pie">
          <a:avLst>
            <a:gd name="adj1" fmla="val 1800000"/>
            <a:gd name="adj2" fmla="val 5400000"/>
          </a:avLst>
        </a:prstGeom>
        <a:solidFill>
          <a:schemeClr val="accent4">
            <a:hueOff val="-775787"/>
            <a:satOff val="9159"/>
            <a:lumOff val="-15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a:t>Platform Security</a:t>
          </a:r>
        </a:p>
      </dsp:txBody>
      <dsp:txXfrm>
        <a:off x="4129857" y="4214327"/>
        <a:ext cx="1537274" cy="1129425"/>
      </dsp:txXfrm>
    </dsp:sp>
    <dsp:sp modelId="{EEC6074D-6C7E-4E0B-BF76-062267B30C6E}">
      <dsp:nvSpPr>
        <dsp:cNvPr id="0" name=""/>
        <dsp:cNvSpPr/>
      </dsp:nvSpPr>
      <dsp:spPr>
        <a:xfrm>
          <a:off x="1438059" y="637811"/>
          <a:ext cx="5270653" cy="5270653"/>
        </a:xfrm>
        <a:prstGeom prst="pie">
          <a:avLst>
            <a:gd name="adj1" fmla="val 5400000"/>
            <a:gd name="adj2" fmla="val 9000000"/>
          </a:avLst>
        </a:prstGeom>
        <a:solidFill>
          <a:schemeClr val="accent4">
            <a:hueOff val="-1163681"/>
            <a:satOff val="13739"/>
            <a:lumOff val="-23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a:t>Knowledge / Education</a:t>
          </a:r>
        </a:p>
        <a:p>
          <a:pPr lvl="0" algn="ctr" defTabSz="800100" rtl="0">
            <a:lnSpc>
              <a:spcPct val="90000"/>
            </a:lnSpc>
            <a:spcBef>
              <a:spcPct val="0"/>
            </a:spcBef>
            <a:spcAft>
              <a:spcPct val="35000"/>
            </a:spcAft>
          </a:pPr>
          <a:r>
            <a:rPr lang="en-US" sz="1800" kern="1200" dirty="0"/>
            <a:t>Virtualization is “disruptive”</a:t>
          </a:r>
        </a:p>
      </dsp:txBody>
      <dsp:txXfrm>
        <a:off x="2479640" y="4214327"/>
        <a:ext cx="1537274" cy="1129425"/>
      </dsp:txXfrm>
    </dsp:sp>
    <dsp:sp modelId="{91D21A54-0F26-423C-8612-6A266C83352B}">
      <dsp:nvSpPr>
        <dsp:cNvPr id="0" name=""/>
        <dsp:cNvSpPr/>
      </dsp:nvSpPr>
      <dsp:spPr>
        <a:xfrm>
          <a:off x="1438059" y="637811"/>
          <a:ext cx="5270653" cy="5270653"/>
        </a:xfrm>
        <a:prstGeom prst="pie">
          <a:avLst>
            <a:gd name="adj1" fmla="val 9000000"/>
            <a:gd name="adj2" fmla="val 12600000"/>
          </a:avLst>
        </a:prstGeom>
        <a:solidFill>
          <a:schemeClr val="accent4">
            <a:hueOff val="-1551574"/>
            <a:satOff val="18318"/>
            <a:lumOff val="-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t" anchorCtr="0">
          <a:noAutofit/>
        </a:bodyPr>
        <a:lstStyle/>
        <a:p>
          <a:pPr lvl="0" algn="l" defTabSz="800100" rtl="0">
            <a:lnSpc>
              <a:spcPct val="90000"/>
            </a:lnSpc>
            <a:spcBef>
              <a:spcPct val="0"/>
            </a:spcBef>
            <a:spcAft>
              <a:spcPct val="35000"/>
            </a:spcAft>
          </a:pPr>
          <a:r>
            <a:rPr lang="en-US" sz="1800" kern="1200" dirty="0"/>
            <a:t>Cost</a:t>
          </a:r>
        </a:p>
        <a:p>
          <a:pPr marL="114300" lvl="1" indent="-114300" algn="l" defTabSz="622300" rtl="0">
            <a:lnSpc>
              <a:spcPct val="90000"/>
            </a:lnSpc>
            <a:spcBef>
              <a:spcPct val="0"/>
            </a:spcBef>
            <a:spcAft>
              <a:spcPct val="15000"/>
            </a:spcAft>
            <a:buChar char="••"/>
          </a:pPr>
          <a:r>
            <a:rPr lang="en-US" sz="1400" kern="1200" dirty="0"/>
            <a:t>Acquisition</a:t>
          </a:r>
        </a:p>
        <a:p>
          <a:pPr marL="114300" lvl="1" indent="-114300" algn="l" defTabSz="622300" rtl="0">
            <a:lnSpc>
              <a:spcPct val="90000"/>
            </a:lnSpc>
            <a:spcBef>
              <a:spcPct val="0"/>
            </a:spcBef>
            <a:spcAft>
              <a:spcPct val="15000"/>
            </a:spcAft>
            <a:buChar char="••"/>
          </a:pPr>
          <a:r>
            <a:rPr lang="en-US" sz="1400" kern="1200" dirty="0"/>
            <a:t>Deployment</a:t>
          </a:r>
        </a:p>
        <a:p>
          <a:pPr marL="114300" lvl="1" indent="-114300" algn="l" defTabSz="622300" rtl="0">
            <a:lnSpc>
              <a:spcPct val="90000"/>
            </a:lnSpc>
            <a:spcBef>
              <a:spcPct val="0"/>
            </a:spcBef>
            <a:spcAft>
              <a:spcPct val="15000"/>
            </a:spcAft>
            <a:buChar char="••"/>
          </a:pPr>
          <a:r>
            <a:rPr lang="en-US" sz="1400" kern="1200" dirty="0"/>
            <a:t>Maintenance</a:t>
          </a:r>
        </a:p>
      </dsp:txBody>
      <dsp:txXfrm>
        <a:off x="1519628" y="2739798"/>
        <a:ext cx="1593745" cy="1066679"/>
      </dsp:txXfrm>
    </dsp:sp>
    <dsp:sp modelId="{9D52AEBF-4F1A-4FE2-A3BA-B2EE49FA208C}">
      <dsp:nvSpPr>
        <dsp:cNvPr id="0" name=""/>
        <dsp:cNvSpPr/>
      </dsp:nvSpPr>
      <dsp:spPr>
        <a:xfrm>
          <a:off x="1438059" y="637811"/>
          <a:ext cx="5270653" cy="5270653"/>
        </a:xfrm>
        <a:prstGeom prst="pie">
          <a:avLst>
            <a:gd name="adj1" fmla="val 12600000"/>
            <a:gd name="adj2" fmla="val 16200000"/>
          </a:avLst>
        </a:prstGeom>
        <a:solidFill>
          <a:schemeClr val="accent4">
            <a:hueOff val="-1939468"/>
            <a:satOff val="22898"/>
            <a:lumOff val="-39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a:t>Workload Availability </a:t>
          </a:r>
        </a:p>
      </dsp:txBody>
      <dsp:txXfrm>
        <a:off x="2479640" y="1202524"/>
        <a:ext cx="1537274" cy="11294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F4556-58DB-449F-A046-410192D91CD2}">
      <dsp:nvSpPr>
        <dsp:cNvPr id="0" name=""/>
        <dsp:cNvSpPr/>
      </dsp:nvSpPr>
      <dsp:spPr>
        <a:xfrm>
          <a:off x="822686" y="0"/>
          <a:ext cx="9323783" cy="5225724"/>
        </a:xfrm>
        <a:prstGeom prst="rightArrow">
          <a:avLst/>
        </a:prstGeom>
        <a:solidFill>
          <a:srgbClr val="C2CD23">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FCF2C482-E776-49FF-8DB0-5427258AA5DD}">
      <dsp:nvSpPr>
        <dsp:cNvPr id="0" name=""/>
        <dsp:cNvSpPr/>
      </dsp:nvSpPr>
      <dsp:spPr>
        <a:xfrm>
          <a:off x="3212" y="1567717"/>
          <a:ext cx="2534140" cy="2090289"/>
        </a:xfrm>
        <a:prstGeom prst="roundRect">
          <a:avLst/>
        </a:prstGeom>
        <a:solidFill>
          <a:srgbClr val="9E3039"/>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buNone/>
          </a:pPr>
          <a:r>
            <a:rPr lang="en-US" sz="1900" i="1" kern="1200">
              <a:solidFill>
                <a:sysClr val="window" lastClr="FFFFFF"/>
              </a:solidFill>
              <a:latin typeface="Arial"/>
              <a:ea typeface="+mn-ea"/>
              <a:cs typeface="+mn-cs"/>
            </a:rPr>
            <a:t>Physical Hardware</a:t>
          </a:r>
          <a:endParaRPr lang="en-US" sz="19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VMware HCL</a:t>
          </a:r>
          <a:endParaRPr lang="en-US" sz="15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BIOS / Firmware</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Power  / C-States</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Hyper-threading</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kern="1200" dirty="0">
              <a:solidFill>
                <a:sysClr val="window" lastClr="FFFFFF"/>
              </a:solidFill>
              <a:latin typeface="Arial"/>
              <a:ea typeface="+mn-ea"/>
              <a:cs typeface="+mn-cs"/>
            </a:rPr>
            <a:t>NUMA</a:t>
          </a:r>
        </a:p>
      </dsp:txBody>
      <dsp:txXfrm>
        <a:off x="105251" y="1669756"/>
        <a:ext cx="2330062" cy="1886211"/>
      </dsp:txXfrm>
    </dsp:sp>
    <dsp:sp modelId="{E6E0A0BD-E2A6-42FD-951C-9D52CA45B370}">
      <dsp:nvSpPr>
        <dsp:cNvPr id="0" name=""/>
        <dsp:cNvSpPr/>
      </dsp:nvSpPr>
      <dsp:spPr>
        <a:xfrm>
          <a:off x="2719993" y="1567717"/>
          <a:ext cx="2812389" cy="2090289"/>
        </a:xfrm>
        <a:prstGeom prst="roundRect">
          <a:avLst/>
        </a:prstGeom>
        <a:solidFill>
          <a:srgbClr val="006990"/>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buNone/>
          </a:pPr>
          <a:r>
            <a:rPr lang="en-US" sz="1900" i="1" kern="1200">
              <a:solidFill>
                <a:sysClr val="window" lastClr="FFFFFF"/>
              </a:solidFill>
              <a:latin typeface="Arial"/>
              <a:ea typeface="+mn-ea"/>
              <a:cs typeface="+mn-cs"/>
            </a:rPr>
            <a:t>ESXi Host</a:t>
          </a:r>
          <a:endParaRPr lang="en-US" sz="19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Power</a:t>
          </a:r>
          <a:endParaRPr lang="en-US" sz="15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Virtual Switches/</a:t>
          </a:r>
          <a:r>
            <a:rPr lang="en-US" sz="1500" i="1" kern="1200" dirty="0" err="1">
              <a:solidFill>
                <a:sysClr val="window" lastClr="FFFFFF"/>
              </a:solidFill>
              <a:latin typeface="Arial"/>
              <a:ea typeface="+mn-ea"/>
              <a:cs typeface="+mn-cs"/>
            </a:rPr>
            <a:t>Portgroups</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vMotion </a:t>
          </a:r>
          <a:r>
            <a:rPr lang="en-US" sz="1500" i="1" kern="1200" dirty="0" err="1">
              <a:solidFill>
                <a:sysClr val="window" lastClr="FFFFFF"/>
              </a:solidFill>
              <a:latin typeface="Arial"/>
              <a:ea typeface="+mn-ea"/>
              <a:cs typeface="+mn-cs"/>
            </a:rPr>
            <a:t>Portgroups</a:t>
          </a:r>
          <a:endParaRPr lang="en-US" sz="1500" kern="1200" dirty="0">
            <a:solidFill>
              <a:sysClr val="window" lastClr="FFFFFF"/>
            </a:solidFill>
            <a:latin typeface="Arial"/>
            <a:ea typeface="+mn-ea"/>
            <a:cs typeface="+mn-cs"/>
          </a:endParaRPr>
        </a:p>
      </dsp:txBody>
      <dsp:txXfrm>
        <a:off x="2822032" y="1669756"/>
        <a:ext cx="2608311" cy="1886211"/>
      </dsp:txXfrm>
    </dsp:sp>
    <dsp:sp modelId="{A88A4BE4-A20D-4C2A-8513-671FBE6BF5B9}">
      <dsp:nvSpPr>
        <dsp:cNvPr id="0" name=""/>
        <dsp:cNvSpPr/>
      </dsp:nvSpPr>
      <dsp:spPr>
        <a:xfrm>
          <a:off x="5715023" y="1567717"/>
          <a:ext cx="2534140" cy="2090289"/>
        </a:xfrm>
        <a:prstGeom prst="roundRect">
          <a:avLst/>
        </a:prstGeom>
        <a:solidFill>
          <a:srgbClr val="F8981D"/>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buNone/>
          </a:pPr>
          <a:r>
            <a:rPr lang="en-US" sz="1900" i="1" kern="1200">
              <a:solidFill>
                <a:sysClr val="window" lastClr="FFFFFF"/>
              </a:solidFill>
              <a:latin typeface="Arial"/>
              <a:ea typeface="+mn-ea"/>
              <a:cs typeface="+mn-cs"/>
            </a:rPr>
            <a:t>Virtual Machine</a:t>
          </a:r>
          <a:endParaRPr lang="en-US" sz="19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Resource Allocation</a:t>
          </a:r>
          <a:endParaRPr lang="en-US" sz="1500" kern="1200">
            <a:solidFill>
              <a:sysClr val="window" lastClr="FFFFFF"/>
            </a:solidFill>
            <a:latin typeface="Arial"/>
            <a:ea typeface="+mn-ea"/>
            <a:cs typeface="+mn-cs"/>
          </a:endParaRPr>
        </a:p>
        <a:p>
          <a:pPr marL="228600" lvl="2"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Storage</a:t>
          </a:r>
          <a:endParaRPr lang="en-US" sz="1500" kern="1200">
            <a:solidFill>
              <a:sysClr val="window" lastClr="FFFFFF"/>
            </a:solidFill>
            <a:latin typeface="Arial"/>
            <a:ea typeface="+mn-ea"/>
            <a:cs typeface="+mn-cs"/>
          </a:endParaRPr>
        </a:p>
        <a:p>
          <a:pPr marL="228600" lvl="2"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Memory</a:t>
          </a:r>
          <a:endParaRPr lang="en-US" sz="1500" kern="1200">
            <a:solidFill>
              <a:sysClr val="window" lastClr="FFFFFF"/>
            </a:solidFill>
            <a:latin typeface="Arial"/>
            <a:ea typeface="+mn-ea"/>
            <a:cs typeface="+mn-cs"/>
          </a:endParaRPr>
        </a:p>
        <a:p>
          <a:pPr marL="228600" lvl="2"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CPU / vNUMA</a:t>
          </a:r>
          <a:endParaRPr lang="en-US" sz="1500" kern="1200" dirty="0">
            <a:solidFill>
              <a:sysClr val="window" lastClr="FFFFFF"/>
            </a:solidFill>
            <a:latin typeface="Arial"/>
            <a:ea typeface="+mn-ea"/>
            <a:cs typeface="+mn-cs"/>
          </a:endParaRPr>
        </a:p>
        <a:p>
          <a:pPr marL="228600" lvl="2"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Networking</a:t>
          </a:r>
          <a:endParaRPr lang="en-US" sz="1500" kern="1200">
            <a:solidFill>
              <a:sysClr val="window" lastClr="FFFFFF"/>
            </a:solidFill>
            <a:latin typeface="Arial"/>
            <a:ea typeface="+mn-ea"/>
            <a:cs typeface="+mn-cs"/>
          </a:endParaRPr>
        </a:p>
        <a:p>
          <a:pPr marL="228600" lvl="2"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vSCSI Controller</a:t>
          </a:r>
          <a:endParaRPr lang="en-US" sz="1500" kern="1200" dirty="0">
            <a:solidFill>
              <a:sysClr val="window" lastClr="FFFFFF"/>
            </a:solidFill>
            <a:latin typeface="Arial"/>
            <a:ea typeface="+mn-ea"/>
            <a:cs typeface="+mn-cs"/>
          </a:endParaRPr>
        </a:p>
      </dsp:txBody>
      <dsp:txXfrm>
        <a:off x="5817062" y="1669756"/>
        <a:ext cx="2330062" cy="1886211"/>
      </dsp:txXfrm>
    </dsp:sp>
    <dsp:sp modelId="{7B80CBA2-1F80-4621-B20F-6604ABE2190B}">
      <dsp:nvSpPr>
        <dsp:cNvPr id="0" name=""/>
        <dsp:cNvSpPr/>
      </dsp:nvSpPr>
      <dsp:spPr>
        <a:xfrm>
          <a:off x="8431804" y="1567717"/>
          <a:ext cx="2534140" cy="2090289"/>
        </a:xfrm>
        <a:prstGeom prst="roundRect">
          <a:avLst/>
        </a:prstGeom>
        <a:solidFill>
          <a:srgbClr val="C2CD23">
            <a:hueOff val="2827041"/>
            <a:satOff val="-23214"/>
            <a:lumOff val="-14118"/>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lvl="0" algn="l" defTabSz="844550" rtl="0">
            <a:lnSpc>
              <a:spcPct val="90000"/>
            </a:lnSpc>
            <a:spcBef>
              <a:spcPct val="0"/>
            </a:spcBef>
            <a:spcAft>
              <a:spcPct val="35000"/>
            </a:spcAft>
            <a:buNone/>
          </a:pPr>
          <a:r>
            <a:rPr lang="en-US" sz="1900" i="1" kern="1200">
              <a:solidFill>
                <a:sysClr val="window" lastClr="FFFFFF"/>
              </a:solidFill>
              <a:latin typeface="Arial"/>
              <a:ea typeface="+mn-ea"/>
              <a:cs typeface="+mn-cs"/>
            </a:rPr>
            <a:t>Guest Operating System</a:t>
          </a:r>
          <a:endParaRPr lang="en-US" sz="19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Power</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CPU</a:t>
          </a:r>
          <a:endParaRPr lang="en-US" sz="1500" kern="1200" dirty="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a:solidFill>
                <a:sysClr val="window" lastClr="FFFFFF"/>
              </a:solidFill>
              <a:latin typeface="Arial"/>
              <a:ea typeface="+mn-ea"/>
              <a:cs typeface="+mn-cs"/>
            </a:rPr>
            <a:t>Networking</a:t>
          </a:r>
          <a:endParaRPr lang="en-US" sz="1500" kern="1200">
            <a:solidFill>
              <a:sysClr val="window" lastClr="FFFFFF"/>
            </a:solidFill>
            <a:latin typeface="Arial"/>
            <a:ea typeface="+mn-ea"/>
            <a:cs typeface="+mn-cs"/>
          </a:endParaRPr>
        </a:p>
        <a:p>
          <a:pPr marL="114300" lvl="1" indent="-114300" algn="l" defTabSz="666750" rtl="0">
            <a:lnSpc>
              <a:spcPct val="90000"/>
            </a:lnSpc>
            <a:spcBef>
              <a:spcPct val="0"/>
            </a:spcBef>
            <a:spcAft>
              <a:spcPct val="15000"/>
            </a:spcAft>
            <a:buChar char="••"/>
          </a:pPr>
          <a:r>
            <a:rPr lang="en-US" sz="1500" i="1" kern="1200" dirty="0">
              <a:solidFill>
                <a:sysClr val="window" lastClr="FFFFFF"/>
              </a:solidFill>
              <a:latin typeface="Arial"/>
              <a:ea typeface="+mn-ea"/>
              <a:cs typeface="+mn-cs"/>
            </a:rPr>
            <a:t>Storage IO</a:t>
          </a:r>
          <a:endParaRPr lang="en-US" sz="1500" kern="1200" dirty="0">
            <a:solidFill>
              <a:sysClr val="window" lastClr="FFFFFF"/>
            </a:solidFill>
            <a:latin typeface="Arial"/>
            <a:ea typeface="+mn-ea"/>
            <a:cs typeface="+mn-cs"/>
          </a:endParaRPr>
        </a:p>
      </dsp:txBody>
      <dsp:txXfrm>
        <a:off x="8533843" y="1669756"/>
        <a:ext cx="2330062" cy="18862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29274-72F3-4F77-88BA-092C6B79419F}">
      <dsp:nvSpPr>
        <dsp:cNvPr id="0" name=""/>
        <dsp:cNvSpPr/>
      </dsp:nvSpPr>
      <dsp:spPr>
        <a:xfrm>
          <a:off x="4668600" y="1671"/>
          <a:ext cx="6994354" cy="1328883"/>
        </a:xfrm>
        <a:prstGeom prst="rightArrow">
          <a:avLst>
            <a:gd name="adj1" fmla="val 75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There is ALWAYS a Queue</a:t>
          </a:r>
          <a:endParaRPr lang="en-US" sz="2000" kern="1200" dirty="0"/>
        </a:p>
        <a:p>
          <a:pPr marL="171450" lvl="1" indent="-171450" algn="l" defTabSz="711200" rtl="0">
            <a:lnSpc>
              <a:spcPct val="90000"/>
            </a:lnSpc>
            <a:spcBef>
              <a:spcPct val="0"/>
            </a:spcBef>
            <a:spcAft>
              <a:spcPct val="15000"/>
            </a:spcAft>
            <a:buChar char="••"/>
          </a:pPr>
          <a:r>
            <a:rPr lang="en-US" sz="1600" kern="1200" dirty="0"/>
            <a:t>One-lane highway vs 4-Lane highway. More is better</a:t>
          </a:r>
          <a:endParaRPr lang="en-US" sz="2000" kern="1200" dirty="0"/>
        </a:p>
        <a:p>
          <a:pPr marL="171450" lvl="1" indent="-171450" algn="l" defTabSz="711200" rtl="0">
            <a:lnSpc>
              <a:spcPct val="90000"/>
            </a:lnSpc>
            <a:spcBef>
              <a:spcPct val="0"/>
            </a:spcBef>
            <a:spcAft>
              <a:spcPct val="15000"/>
            </a:spcAft>
            <a:buChar char="••"/>
          </a:pPr>
          <a:r>
            <a:rPr lang="en-US" sz="1600" kern="1200" dirty="0"/>
            <a:t>PVSCSI for all data ask volumes</a:t>
          </a:r>
          <a:endParaRPr lang="en-US" sz="2000" kern="1200" dirty="0"/>
        </a:p>
        <a:p>
          <a:pPr marL="171450" lvl="1" indent="-171450" algn="l" defTabSz="711200" rtl="0">
            <a:lnSpc>
              <a:spcPct val="90000"/>
            </a:lnSpc>
            <a:spcBef>
              <a:spcPct val="0"/>
            </a:spcBef>
            <a:spcAft>
              <a:spcPct val="15000"/>
            </a:spcAft>
            <a:buChar char="••"/>
          </a:pPr>
          <a:r>
            <a:rPr lang="en-US" sz="1600" kern="1200" dirty="0"/>
            <a:t>Ask Your Storage Vendor about multi-</a:t>
          </a:r>
          <a:r>
            <a:rPr lang="en-US" sz="1600" kern="1200" dirty="0" err="1"/>
            <a:t>pathing</a:t>
          </a:r>
          <a:r>
            <a:rPr lang="en-US" sz="1600" kern="1200" dirty="0"/>
            <a:t> policy</a:t>
          </a:r>
          <a:endParaRPr lang="en-US" sz="2000" kern="1200" dirty="0"/>
        </a:p>
      </dsp:txBody>
      <dsp:txXfrm>
        <a:off x="4668600" y="167781"/>
        <a:ext cx="6496023" cy="996663"/>
      </dsp:txXfrm>
    </dsp:sp>
    <dsp:sp modelId="{21A03916-55FC-46E7-A16F-80BD6FF06D25}">
      <dsp:nvSpPr>
        <dsp:cNvPr id="0" name=""/>
        <dsp:cNvSpPr/>
      </dsp:nvSpPr>
      <dsp:spPr>
        <a:xfrm>
          <a:off x="5697" y="44389"/>
          <a:ext cx="4662903" cy="1243446"/>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0">
            <a:lnSpc>
              <a:spcPct val="90000"/>
            </a:lnSpc>
            <a:spcBef>
              <a:spcPct val="0"/>
            </a:spcBef>
            <a:spcAft>
              <a:spcPct val="35000"/>
            </a:spcAft>
          </a:pPr>
          <a:r>
            <a:rPr lang="en-US" sz="3700" kern="1200" dirty="0"/>
            <a:t>It’s the Storage, Stupid</a:t>
          </a:r>
        </a:p>
      </dsp:txBody>
      <dsp:txXfrm>
        <a:off x="66397" y="105089"/>
        <a:ext cx="4541503" cy="1122046"/>
      </dsp:txXfrm>
    </dsp:sp>
    <dsp:sp modelId="{43770284-C03B-47D0-B707-208C1D70EA70}">
      <dsp:nvSpPr>
        <dsp:cNvPr id="0" name=""/>
        <dsp:cNvSpPr/>
      </dsp:nvSpPr>
      <dsp:spPr>
        <a:xfrm>
          <a:off x="4667461" y="1454899"/>
          <a:ext cx="7001191" cy="1243446"/>
        </a:xfrm>
        <a:prstGeom prst="rightArrow">
          <a:avLst>
            <a:gd name="adj1" fmla="val 75000"/>
            <a:gd name="adj2" fmla="val 50000"/>
          </a:avLst>
        </a:prstGeom>
        <a:solidFill>
          <a:schemeClr val="accent4">
            <a:tint val="40000"/>
            <a:alpha val="90000"/>
            <a:hueOff val="-743169"/>
            <a:satOff val="5738"/>
            <a:lumOff val="40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t>Know your hardware NUMA boundary. Use it to guide your sizing</a:t>
          </a:r>
        </a:p>
        <a:p>
          <a:pPr marL="114300" lvl="1" indent="-114300" algn="l" defTabSz="666750" rtl="0">
            <a:lnSpc>
              <a:spcPct val="90000"/>
            </a:lnSpc>
            <a:spcBef>
              <a:spcPct val="0"/>
            </a:spcBef>
            <a:spcAft>
              <a:spcPct val="15000"/>
            </a:spcAft>
            <a:buChar char="••"/>
          </a:pPr>
          <a:r>
            <a:rPr lang="en-US" sz="1500" kern="1200" dirty="0"/>
            <a:t>Beware of the memory tax</a:t>
          </a:r>
        </a:p>
        <a:p>
          <a:pPr marL="114300" lvl="1" indent="-114300" algn="l" defTabSz="666750" rtl="0">
            <a:lnSpc>
              <a:spcPct val="90000"/>
            </a:lnSpc>
            <a:spcBef>
              <a:spcPct val="0"/>
            </a:spcBef>
            <a:spcAft>
              <a:spcPct val="15000"/>
            </a:spcAft>
            <a:buChar char="••"/>
          </a:pPr>
          <a:r>
            <a:rPr lang="en-US" sz="1500" kern="1200" dirty="0"/>
            <a:t>Beware of CPU fairness</a:t>
          </a:r>
        </a:p>
        <a:p>
          <a:pPr marL="114300" lvl="1" indent="-114300" algn="l" defTabSz="666750" rtl="0">
            <a:lnSpc>
              <a:spcPct val="90000"/>
            </a:lnSpc>
            <a:spcBef>
              <a:spcPct val="0"/>
            </a:spcBef>
            <a:spcAft>
              <a:spcPct val="15000"/>
            </a:spcAft>
            <a:buChar char="••"/>
          </a:pPr>
          <a:r>
            <a:rPr lang="en-US" sz="1500" kern="1200" dirty="0"/>
            <a:t>There is no place like 127.0.0.1 (VM’s Home Node)</a:t>
          </a:r>
        </a:p>
      </dsp:txBody>
      <dsp:txXfrm>
        <a:off x="4667461" y="1610330"/>
        <a:ext cx="6534899" cy="932584"/>
      </dsp:txXfrm>
    </dsp:sp>
    <dsp:sp modelId="{60CD6E36-7B32-419C-818F-33D2417D285F}">
      <dsp:nvSpPr>
        <dsp:cNvPr id="0" name=""/>
        <dsp:cNvSpPr/>
      </dsp:nvSpPr>
      <dsp:spPr>
        <a:xfrm>
          <a:off x="0" y="1454899"/>
          <a:ext cx="4667461" cy="1243446"/>
        </a:xfrm>
        <a:prstGeom prst="roundRect">
          <a:avLst/>
        </a:prstGeom>
        <a:solidFill>
          <a:schemeClr val="accent4">
            <a:hueOff val="-646489"/>
            <a:satOff val="7633"/>
            <a:lumOff val="-13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0">
            <a:lnSpc>
              <a:spcPct val="90000"/>
            </a:lnSpc>
            <a:spcBef>
              <a:spcPct val="0"/>
            </a:spcBef>
            <a:spcAft>
              <a:spcPct val="35000"/>
            </a:spcAft>
          </a:pPr>
          <a:r>
            <a:rPr lang="en-US" sz="3700" kern="1200" dirty="0"/>
            <a:t>More is NOT Better</a:t>
          </a:r>
        </a:p>
      </dsp:txBody>
      <dsp:txXfrm>
        <a:off x="60700" y="1515599"/>
        <a:ext cx="4546061" cy="1122046"/>
      </dsp:txXfrm>
    </dsp:sp>
    <dsp:sp modelId="{AAEFA386-12DD-4925-B6C6-3ABB6C5D4FB9}">
      <dsp:nvSpPr>
        <dsp:cNvPr id="0" name=""/>
        <dsp:cNvSpPr/>
      </dsp:nvSpPr>
      <dsp:spPr>
        <a:xfrm>
          <a:off x="4667461" y="2788619"/>
          <a:ext cx="7001191" cy="1243446"/>
        </a:xfrm>
        <a:prstGeom prst="rightArrow">
          <a:avLst>
            <a:gd name="adj1" fmla="val 75000"/>
            <a:gd name="adj2" fmla="val 50000"/>
          </a:avLst>
        </a:prstGeom>
        <a:solidFill>
          <a:schemeClr val="accent4">
            <a:tint val="40000"/>
            <a:alpha val="90000"/>
            <a:hueOff val="-1486337"/>
            <a:satOff val="11475"/>
            <a:lumOff val="80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rtl="0">
            <a:lnSpc>
              <a:spcPct val="90000"/>
            </a:lnSpc>
            <a:spcBef>
              <a:spcPct val="0"/>
            </a:spcBef>
            <a:spcAft>
              <a:spcPct val="15000"/>
            </a:spcAft>
            <a:buChar char="••"/>
          </a:pPr>
          <a:r>
            <a:rPr lang="en-US" sz="1500" kern="1200" dirty="0"/>
            <a:t>VMXNET3 is NOT the problem</a:t>
          </a:r>
        </a:p>
        <a:p>
          <a:pPr marL="114300" lvl="1" indent="-114300" algn="l" defTabSz="666750" rtl="0">
            <a:lnSpc>
              <a:spcPct val="90000"/>
            </a:lnSpc>
            <a:spcBef>
              <a:spcPct val="0"/>
            </a:spcBef>
            <a:spcAft>
              <a:spcPct val="15000"/>
            </a:spcAft>
            <a:buChar char="••"/>
          </a:pPr>
          <a:r>
            <a:rPr lang="en-US" sz="1500" kern="1200" dirty="0"/>
            <a:t>Outdated VMware Tools </a:t>
          </a:r>
          <a:r>
            <a:rPr lang="en-US" sz="1500" b="1" u="sng" kern="1200" dirty="0"/>
            <a:t>MAY</a:t>
          </a:r>
          <a:r>
            <a:rPr lang="en-US" sz="1500" kern="1200" dirty="0"/>
            <a:t> be the problem</a:t>
          </a:r>
        </a:p>
        <a:p>
          <a:pPr marL="114300" lvl="1" indent="-114300" algn="l" defTabSz="666750" rtl="0">
            <a:lnSpc>
              <a:spcPct val="90000"/>
            </a:lnSpc>
            <a:spcBef>
              <a:spcPct val="0"/>
            </a:spcBef>
            <a:spcAft>
              <a:spcPct val="15000"/>
            </a:spcAft>
            <a:buChar char="••"/>
          </a:pPr>
          <a:r>
            <a:rPr lang="en-US" sz="1500" kern="1200" dirty="0"/>
            <a:t>Check in-guest network tuning options – e.g. RSS</a:t>
          </a:r>
        </a:p>
        <a:p>
          <a:pPr marL="114300" lvl="1" indent="-114300" algn="l" defTabSz="666750" rtl="0">
            <a:lnSpc>
              <a:spcPct val="90000"/>
            </a:lnSpc>
            <a:spcBef>
              <a:spcPct val="0"/>
            </a:spcBef>
            <a:spcAft>
              <a:spcPct val="15000"/>
            </a:spcAft>
            <a:buChar char="••"/>
          </a:pPr>
          <a:r>
            <a:rPr lang="en-US" sz="1500" kern="1200" dirty="0"/>
            <a:t>Consider Disabling Interrupt Coalescing</a:t>
          </a:r>
        </a:p>
      </dsp:txBody>
      <dsp:txXfrm>
        <a:off x="4667461" y="2944050"/>
        <a:ext cx="6534899" cy="932584"/>
      </dsp:txXfrm>
    </dsp:sp>
    <dsp:sp modelId="{E83229F6-08E5-421D-9D6B-7B90698DC8F8}">
      <dsp:nvSpPr>
        <dsp:cNvPr id="0" name=""/>
        <dsp:cNvSpPr/>
      </dsp:nvSpPr>
      <dsp:spPr>
        <a:xfrm>
          <a:off x="0" y="2788619"/>
          <a:ext cx="4667461" cy="1243446"/>
        </a:xfrm>
        <a:prstGeom prst="roundRect">
          <a:avLst/>
        </a:prstGeom>
        <a:solidFill>
          <a:schemeClr val="accent4">
            <a:hueOff val="-1292979"/>
            <a:satOff val="15265"/>
            <a:lumOff val="-26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0">
            <a:lnSpc>
              <a:spcPct val="90000"/>
            </a:lnSpc>
            <a:spcBef>
              <a:spcPct val="0"/>
            </a:spcBef>
            <a:spcAft>
              <a:spcPct val="35000"/>
            </a:spcAft>
          </a:pPr>
          <a:r>
            <a:rPr lang="en-US" sz="3700" kern="1200" dirty="0"/>
            <a:t>Don’t Blame the vNIC</a:t>
          </a:r>
        </a:p>
      </dsp:txBody>
      <dsp:txXfrm>
        <a:off x="60700" y="2849319"/>
        <a:ext cx="4546061" cy="1122046"/>
      </dsp:txXfrm>
    </dsp:sp>
    <dsp:sp modelId="{63BB316C-CC9B-4374-8E45-BA46EFFC3DC2}">
      <dsp:nvSpPr>
        <dsp:cNvPr id="0" name=""/>
        <dsp:cNvSpPr/>
      </dsp:nvSpPr>
      <dsp:spPr>
        <a:xfrm>
          <a:off x="4657426" y="4192152"/>
          <a:ext cx="7001191" cy="1243446"/>
        </a:xfrm>
        <a:prstGeom prst="rightArrow">
          <a:avLst>
            <a:gd name="adj1" fmla="val 75000"/>
            <a:gd name="adj2" fmla="val 50000"/>
          </a:avLst>
        </a:prstGeom>
        <a:solidFill>
          <a:schemeClr val="accent4">
            <a:tint val="40000"/>
            <a:alpha val="90000"/>
            <a:hueOff val="-2229506"/>
            <a:satOff val="17213"/>
            <a:lumOff val="120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525" tIns="9525" rIns="9525" bIns="952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Virtualizing does NOT change </a:t>
          </a:r>
          <a:r>
            <a:rPr lang="en-US" sz="1500" kern="1200" dirty="0">
              <a:solidFill>
                <a:srgbClr val="717074">
                  <a:hueOff val="0"/>
                  <a:satOff val="0"/>
                  <a:lumOff val="0"/>
                  <a:alphaOff val="0"/>
                </a:srgbClr>
              </a:solidFill>
              <a:latin typeface="Arial"/>
              <a:ea typeface="+mn-ea"/>
              <a:cs typeface="+mn-cs"/>
            </a:rPr>
            <a:t>OS/App administrative tasks</a:t>
          </a:r>
          <a:endParaRPr lang="en-US" sz="1500" kern="1200" dirty="0"/>
        </a:p>
        <a:p>
          <a:pPr marL="114300" lvl="1" indent="-114300" algn="l" defTabSz="666750">
            <a:lnSpc>
              <a:spcPct val="90000"/>
            </a:lnSpc>
            <a:spcBef>
              <a:spcPct val="0"/>
            </a:spcBef>
            <a:spcAft>
              <a:spcPct val="15000"/>
            </a:spcAft>
            <a:buChar char="••"/>
          </a:pPr>
          <a:r>
            <a:rPr lang="en-US" sz="1500" kern="1200" dirty="0"/>
            <a:t>ESXTop – Native to ESXi</a:t>
          </a:r>
        </a:p>
        <a:p>
          <a:pPr marL="114300" lvl="1" indent="-114300" algn="l" defTabSz="666750">
            <a:lnSpc>
              <a:spcPct val="90000"/>
            </a:lnSpc>
            <a:spcBef>
              <a:spcPct val="0"/>
            </a:spcBef>
            <a:spcAft>
              <a:spcPct val="15000"/>
            </a:spcAft>
            <a:buChar char="••"/>
          </a:pPr>
          <a:r>
            <a:rPr lang="en-US" sz="1500" b="0" i="1" kern="1200" dirty="0" err="1">
              <a:latin typeface="Arial" charset="0"/>
              <a:ea typeface="ＭＳ Ｐゴシック" charset="0"/>
            </a:rPr>
            <a:t>Visualesxtop</a:t>
          </a:r>
          <a:r>
            <a:rPr lang="en-US" sz="1500" b="0" i="1" kern="1200" dirty="0">
              <a:latin typeface="Arial" charset="0"/>
              <a:ea typeface="ＭＳ Ｐゴシック" charset="0"/>
            </a:rPr>
            <a:t> - </a:t>
          </a:r>
          <a:r>
            <a:rPr lang="en-US" sz="1500" b="0" i="1" kern="1200" dirty="0">
              <a:latin typeface="Arial" charset="0"/>
              <a:ea typeface="ＭＳ Ｐゴシック" charset="0"/>
              <a:hlinkClick xmlns:r="http://schemas.openxmlformats.org/officeDocument/2006/relationships" r:id="rId1"/>
            </a:rPr>
            <a:t>https://labs.vmware.com/flings/visualesxtop</a:t>
          </a:r>
          <a:endParaRPr lang="en-US" sz="1500" kern="1200" dirty="0"/>
        </a:p>
        <a:p>
          <a:pPr marL="114300" lvl="1" indent="-114300" algn="l" defTabSz="666750">
            <a:lnSpc>
              <a:spcPct val="90000"/>
            </a:lnSpc>
            <a:spcBef>
              <a:spcPct val="0"/>
            </a:spcBef>
            <a:spcAft>
              <a:spcPct val="15000"/>
            </a:spcAft>
            <a:buChar char="••"/>
          </a:pPr>
          <a:r>
            <a:rPr lang="en-US" sz="1500" b="0" i="1" kern="1200" dirty="0" err="1">
              <a:latin typeface="Arial" charset="0"/>
              <a:ea typeface="ＭＳ Ｐゴシック" charset="0"/>
            </a:rPr>
            <a:t>Esxplot</a:t>
          </a:r>
          <a:r>
            <a:rPr lang="en-US" sz="1500" b="0" i="1" kern="1200" dirty="0">
              <a:latin typeface="Arial" charset="0"/>
              <a:ea typeface="ＭＳ Ｐゴシック" charset="0"/>
            </a:rPr>
            <a:t> - </a:t>
          </a:r>
          <a:r>
            <a:rPr lang="en-US" sz="1500" b="0" i="1" kern="1200" dirty="0">
              <a:latin typeface="Arial" charset="0"/>
              <a:ea typeface="ＭＳ Ｐゴシック" charset="0"/>
              <a:hlinkClick xmlns:r="http://schemas.openxmlformats.org/officeDocument/2006/relationships" r:id="rId2"/>
            </a:rPr>
            <a:t>https://labs.vmware.com/flings/esxplot</a:t>
          </a:r>
          <a:endParaRPr lang="en-US" sz="1500" kern="1200" dirty="0"/>
        </a:p>
      </dsp:txBody>
      <dsp:txXfrm>
        <a:off x="4657426" y="4347583"/>
        <a:ext cx="6534899" cy="932584"/>
      </dsp:txXfrm>
    </dsp:sp>
    <dsp:sp modelId="{C348E921-6A9E-4A38-99E4-0E553F86AB2C}">
      <dsp:nvSpPr>
        <dsp:cNvPr id="0" name=""/>
        <dsp:cNvSpPr/>
      </dsp:nvSpPr>
      <dsp:spPr>
        <a:xfrm>
          <a:off x="0" y="4192152"/>
          <a:ext cx="4667461" cy="1243446"/>
        </a:xfrm>
        <a:prstGeom prst="roundRect">
          <a:avLst/>
        </a:prstGeom>
        <a:solidFill>
          <a:schemeClr val="accent4">
            <a:hueOff val="-1939468"/>
            <a:satOff val="22898"/>
            <a:lumOff val="-39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rtl="0">
            <a:lnSpc>
              <a:spcPct val="90000"/>
            </a:lnSpc>
            <a:spcBef>
              <a:spcPct val="0"/>
            </a:spcBef>
            <a:spcAft>
              <a:spcPct val="35000"/>
            </a:spcAft>
          </a:pPr>
          <a:r>
            <a:rPr lang="en-US" sz="3700" kern="1200" dirty="0"/>
            <a:t>Use Your Tools</a:t>
          </a:r>
        </a:p>
      </dsp:txBody>
      <dsp:txXfrm>
        <a:off x="60700" y="4252852"/>
        <a:ext cx="4546061" cy="11220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t>12/6/16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t>‹#›</a:t>
            </a:fld>
            <a:endParaRPr lang="en-US"/>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B6F0DB-E055-41D0-9102-627A646E4242}" type="datetimeFigureOut">
              <a:rPr lang="en-US" smtClean="0"/>
              <a:t>12/6/16</a:t>
            </a:fld>
            <a:endParaRPr lang="en-US"/>
          </a:p>
        </p:txBody>
      </p:sp>
      <p:sp>
        <p:nvSpPr>
          <p:cNvPr id="4" name="Slide Image Placeholder 3"/>
          <p:cNvSpPr>
            <a:spLocks noGrp="1" noRot="1" noChangeAspect="1"/>
          </p:cNvSpPr>
          <p:nvPr>
            <p:ph type="sldImg" idx="2"/>
          </p:nvPr>
        </p:nvSpPr>
        <p:spPr>
          <a:xfrm>
            <a:off x="787400" y="609600"/>
            <a:ext cx="5283200" cy="2971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FBC3A-A12C-40F9-BB8D-BC30C7901396}" type="slidenum">
              <a:rPr lang="en-US" smtClean="0"/>
              <a:t>‹#›</a:t>
            </a:fld>
            <a:endParaRPr lang="en-US"/>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B48E7C-600B-AD48-8A97-1B0BDF411842}" type="slidenum">
              <a:rPr kumimoji="0"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6879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4FBC3A-A12C-40F9-BB8D-BC30C7901396}" type="slidenum">
              <a:rPr kumimoji="0" lang="en-US" sz="1800" b="0" i="0" u="none" strike="noStrike" kern="0" cap="none" spc="0" normalizeH="0" baseline="0" noProof="0" smtClean="0">
                <a:ln>
                  <a:noFill/>
                </a:ln>
                <a:solidFill>
                  <a:srgbClr val="717074"/>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rgbClr val="717074"/>
              </a:solidFill>
              <a:effectLst/>
              <a:uLnTx/>
              <a:uFillTx/>
            </a:endParaRPr>
          </a:p>
        </p:txBody>
      </p:sp>
    </p:spTree>
    <p:extLst>
      <p:ext uri="{BB962C8B-B14F-4D97-AF65-F5344CB8AC3E}">
        <p14:creationId xmlns:p14="http://schemas.microsoft.com/office/powerpoint/2010/main" val="84754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F4FBC3A-A12C-40F9-BB8D-BC30C7901396}" type="slidenum">
              <a:rPr kumimoji="0" lang="en-US" sz="1800" b="0" i="0" u="none" strike="noStrike" kern="0" cap="none" spc="0" normalizeH="0" baseline="0" noProof="0" smtClean="0">
                <a:ln>
                  <a:noFill/>
                </a:ln>
                <a:solidFill>
                  <a:srgbClr val="717074"/>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rgbClr val="717074"/>
              </a:solidFill>
              <a:effectLst/>
              <a:uLnTx/>
              <a:uFillTx/>
            </a:endParaRPr>
          </a:p>
        </p:txBody>
      </p:sp>
    </p:spTree>
    <p:extLst>
      <p:ext uri="{BB962C8B-B14F-4D97-AF65-F5344CB8AC3E}">
        <p14:creationId xmlns:p14="http://schemas.microsoft.com/office/powerpoint/2010/main" val="1493034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27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309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03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A7FF34D7-9910-45D0-A36A-79BCC32FD858}" type="slidenum">
              <a:rPr lang="en-US" smtClean="0"/>
              <a:pPr>
                <a:defRPr/>
              </a:pPr>
              <a:t>38</a:t>
            </a:fld>
            <a:endParaRPr lang="en-US" dirty="0"/>
          </a:p>
        </p:txBody>
      </p:sp>
    </p:spTree>
    <p:extLst>
      <p:ext uri="{BB962C8B-B14F-4D97-AF65-F5344CB8AC3E}">
        <p14:creationId xmlns:p14="http://schemas.microsoft.com/office/powerpoint/2010/main" val="3280791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xfrm>
            <a:off x="3884853" y="8847216"/>
            <a:ext cx="2971592" cy="465056"/>
          </a:xfrm>
          <a:prstGeom prst="rect">
            <a:avLst/>
          </a:prstGeom>
          <a:noFill/>
        </p:spPr>
        <p:txBody>
          <a:bodyPr lIns="90718" tIns="45359" rIns="90718" bIns="45359"/>
          <a:lstStyle/>
          <a:p>
            <a:fld id="{5D0E84B0-B392-4EC0-BC92-9D257BABF500}" type="slidenum">
              <a:rPr lang="en-US" smtClean="0">
                <a:latin typeface="Arial" pitchFamily="34" charset="0"/>
                <a:cs typeface="Arial" pitchFamily="34" charset="0"/>
              </a:rPr>
              <a:pPr/>
              <a:t>39</a:t>
            </a:fld>
            <a:endParaRPr lang="en-US" dirty="0">
              <a:latin typeface="Arial" pitchFamily="34" charset="0"/>
              <a:cs typeface="Arial" pitchFamily="34" charset="0"/>
            </a:endParaRPr>
          </a:p>
        </p:txBody>
      </p:sp>
      <p:sp>
        <p:nvSpPr>
          <p:cNvPr id="110595" name="Rectangle 2"/>
          <p:cNvSpPr>
            <a:spLocks noGrp="1" noRot="1" noChangeAspect="1" noChangeArrowheads="1" noTextEdit="1"/>
          </p:cNvSpPr>
          <p:nvPr>
            <p:ph type="sldImg"/>
          </p:nvPr>
        </p:nvSpPr>
        <p:spPr>
          <a:xfrm>
            <a:off x="-239713" y="523875"/>
            <a:ext cx="7032626" cy="3957638"/>
          </a:xfrm>
          <a:ln/>
        </p:spPr>
      </p:sp>
      <p:sp>
        <p:nvSpPr>
          <p:cNvPr id="110596" name="Rectangle 5"/>
          <p:cNvSpPr>
            <a:spLocks noGrp="1" noChangeArrowheads="1"/>
          </p:cNvSpPr>
          <p:nvPr>
            <p:ph type="body" idx="1"/>
          </p:nvPr>
        </p:nvSpPr>
        <p:spPr>
          <a:xfrm>
            <a:off x="685800" y="4656933"/>
            <a:ext cx="5486400" cy="4191238"/>
          </a:xfrm>
          <a:noFill/>
          <a:ln/>
        </p:spPr>
        <p:txBody>
          <a:bodyPr/>
          <a:lstStyle/>
          <a:p>
            <a:pPr eaLnBrk="1" hangingPunct="1">
              <a:lnSpc>
                <a:spcPct val="90000"/>
              </a:lnSpc>
            </a:pPr>
            <a:endParaRPr lang="en-US" dirty="0">
              <a:latin typeface="Arial" pitchFamily="34" charset="0"/>
              <a:cs typeface="Arial" pitchFamily="34" charset="0"/>
            </a:endParaRPr>
          </a:p>
        </p:txBody>
      </p:sp>
    </p:spTree>
    <p:extLst>
      <p:ext uri="{BB962C8B-B14F-4D97-AF65-F5344CB8AC3E}">
        <p14:creationId xmlns:p14="http://schemas.microsoft.com/office/powerpoint/2010/main" val="1637211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46</a:t>
            </a:fld>
            <a:endParaRPr lang="en-US"/>
          </a:p>
        </p:txBody>
      </p:sp>
    </p:spTree>
    <p:extLst>
      <p:ext uri="{BB962C8B-B14F-4D97-AF65-F5344CB8AC3E}">
        <p14:creationId xmlns:p14="http://schemas.microsoft.com/office/powerpoint/2010/main" val="2616173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2B379AA1-AE15-4F4E-B1D9-F3C504A7886E}"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443988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609600"/>
            <a:ext cx="5280025" cy="2971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635F6-DA14-4CB9-9707-5BD02F8FFD40}" type="slidenum">
              <a:rPr lang="en-US" smtClean="0"/>
              <a:t>48</a:t>
            </a:fld>
            <a:endParaRPr lang="en-US" dirty="0"/>
          </a:p>
        </p:txBody>
      </p:sp>
    </p:spTree>
    <p:extLst>
      <p:ext uri="{BB962C8B-B14F-4D97-AF65-F5344CB8AC3E}">
        <p14:creationId xmlns:p14="http://schemas.microsoft.com/office/powerpoint/2010/main" val="70603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Virtual SQL Servers. Actual Performance.</a:t>
            </a:r>
          </a:p>
        </p:txBody>
      </p:sp>
      <p:sp>
        <p:nvSpPr>
          <p:cNvPr id="5" name="Date Placeholder 4"/>
          <p:cNvSpPr>
            <a:spLocks noGrp="1"/>
          </p:cNvSpPr>
          <p:nvPr>
            <p:ph type="dt" idx="11"/>
          </p:nvPr>
        </p:nvSpPr>
        <p:spPr/>
        <p:txBody>
          <a:bodyPr/>
          <a:lstStyle/>
          <a:p>
            <a:r>
              <a:rPr lang="en-US"/>
              <a:t>2016</a:t>
            </a:r>
          </a:p>
        </p:txBody>
      </p:sp>
      <p:sp>
        <p:nvSpPr>
          <p:cNvPr id="6" name="Footer Placeholder 5"/>
          <p:cNvSpPr>
            <a:spLocks noGrp="1"/>
          </p:cNvSpPr>
          <p:nvPr>
            <p:ph type="ftr" sz="quarter" idx="12"/>
          </p:nvPr>
        </p:nvSpPr>
        <p:spPr/>
        <p:txBody>
          <a:bodyPr/>
          <a:lstStyle/>
          <a:p>
            <a:r>
              <a:rPr lang="en-US"/>
              <a:t>Do not reproduce this document in any way.</a:t>
            </a:r>
          </a:p>
        </p:txBody>
      </p:sp>
      <p:sp>
        <p:nvSpPr>
          <p:cNvPr id="7" name="Slide Number Placeholder 6"/>
          <p:cNvSpPr>
            <a:spLocks noGrp="1"/>
          </p:cNvSpPr>
          <p:nvPr>
            <p:ph type="sldNum" sz="quarter" idx="13"/>
          </p:nvPr>
        </p:nvSpPr>
        <p:spPr/>
        <p:txBody>
          <a:bodyPr/>
          <a:lstStyle/>
          <a:p>
            <a:fld id="{AD888B78-FCCF-479E-8810-F2E7AB1F2008}" type="slidenum">
              <a:rPr lang="en-US" smtClean="0"/>
              <a:t>4</a:t>
            </a:fld>
            <a:endParaRPr lang="en-US"/>
          </a:p>
        </p:txBody>
      </p:sp>
    </p:spTree>
    <p:extLst>
      <p:ext uri="{BB962C8B-B14F-4D97-AF65-F5344CB8AC3E}">
        <p14:creationId xmlns:p14="http://schemas.microsoft.com/office/powerpoint/2010/main" val="3436731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8988" y="609600"/>
            <a:ext cx="5280025" cy="29718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2635F6-DA14-4CB9-9707-5BD02F8FFD40}" type="slidenum">
              <a:rPr lang="en-US" smtClean="0"/>
              <a:t>49</a:t>
            </a:fld>
            <a:endParaRPr lang="en-US" dirty="0"/>
          </a:p>
        </p:txBody>
      </p:sp>
    </p:spTree>
    <p:extLst>
      <p:ext uri="{BB962C8B-B14F-4D97-AF65-F5344CB8AC3E}">
        <p14:creationId xmlns:p14="http://schemas.microsoft.com/office/powerpoint/2010/main" val="3704746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56</a:t>
            </a:fld>
            <a:endParaRPr lang="en-US"/>
          </a:p>
        </p:txBody>
      </p:sp>
    </p:spTree>
    <p:extLst>
      <p:ext uri="{BB962C8B-B14F-4D97-AF65-F5344CB8AC3E}">
        <p14:creationId xmlns:p14="http://schemas.microsoft.com/office/powerpoint/2010/main" val="200157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6D1B3CA7-16BE-4047-9D28-D62890F129AF}" type="slidenum">
              <a:rPr lang="en-US" smtClean="0"/>
              <a:pPr/>
              <a:t>57</a:t>
            </a:fld>
            <a:endParaRPr lang="en-US" dirty="0"/>
          </a:p>
        </p:txBody>
      </p:sp>
    </p:spTree>
    <p:extLst>
      <p:ext uri="{BB962C8B-B14F-4D97-AF65-F5344CB8AC3E}">
        <p14:creationId xmlns:p14="http://schemas.microsoft.com/office/powerpoint/2010/main" val="1295657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charset="0"/>
                <a:ea typeface="ＭＳ Ｐゴシック" pitchFamily="34" charset="-128"/>
              </a:rPr>
              <a:t>The management network is configured on every host and is used to communicate with </a:t>
            </a:r>
            <a:r>
              <a:rPr lang="en-US" dirty="0" err="1">
                <a:latin typeface="Arial" charset="0"/>
                <a:ea typeface="ＭＳ Ｐゴシック" pitchFamily="34" charset="-128"/>
              </a:rPr>
              <a:t>vCenter</a:t>
            </a:r>
            <a:r>
              <a:rPr lang="en-US" dirty="0">
                <a:latin typeface="Arial" charset="0"/>
                <a:ea typeface="ＭＳ Ｐゴシック" pitchFamily="34" charset="-128"/>
              </a:rPr>
              <a:t> Server as well as to interact with other host during </a:t>
            </a:r>
            <a:r>
              <a:rPr lang="en-US" dirty="0" err="1">
                <a:latin typeface="Arial" charset="0"/>
                <a:ea typeface="ＭＳ Ｐゴシック" pitchFamily="34" charset="-128"/>
              </a:rPr>
              <a:t>vSphere</a:t>
            </a:r>
            <a:r>
              <a:rPr lang="en-US" dirty="0">
                <a:latin typeface="Arial" charset="0"/>
                <a:ea typeface="ＭＳ Ｐゴシック" pitchFamily="34" charset="-128"/>
              </a:rPr>
              <a:t> HA configuration. This is critical when it comes to centrally managing hosts through </a:t>
            </a:r>
            <a:r>
              <a:rPr lang="en-US" dirty="0" err="1">
                <a:latin typeface="Arial" charset="0"/>
                <a:ea typeface="ＭＳ Ｐゴシック" pitchFamily="34" charset="-128"/>
              </a:rPr>
              <a:t>vCenter</a:t>
            </a:r>
            <a:r>
              <a:rPr lang="en-US" dirty="0">
                <a:latin typeface="Arial" charset="0"/>
                <a:ea typeface="ＭＳ Ｐゴシック" pitchFamily="34" charset="-128"/>
              </a:rPr>
              <a:t> Server. If the management network on the host goes down or there is a misconfiguration, </a:t>
            </a:r>
            <a:r>
              <a:rPr lang="en-US" dirty="0" err="1">
                <a:latin typeface="Arial" charset="0"/>
                <a:ea typeface="ＭＳ Ｐゴシック" pitchFamily="34" charset="-128"/>
              </a:rPr>
              <a:t>vCenter</a:t>
            </a:r>
            <a:r>
              <a:rPr lang="en-US" dirty="0">
                <a:latin typeface="Arial" charset="0"/>
                <a:ea typeface="ＭＳ Ｐゴシック" pitchFamily="34" charset="-128"/>
              </a:rPr>
              <a:t> Server can’t connect to the host and thus can’t centrally manage resources.</a:t>
            </a:r>
          </a:p>
          <a:p>
            <a:endParaRPr lang="en-US" dirty="0">
              <a:latin typeface="Arial" charset="0"/>
              <a:ea typeface="ＭＳ Ｐゴシック" pitchFamily="34" charset="-128"/>
            </a:endParaRPr>
          </a:p>
          <a:p>
            <a:r>
              <a:rPr lang="en-US" dirty="0">
                <a:latin typeface="Arial" charset="0"/>
                <a:ea typeface="ＭＳ Ｐゴシック" pitchFamily="34" charset="-128"/>
              </a:rPr>
              <a:t>Click1) As shown in this diagram mgmt. </a:t>
            </a:r>
            <a:r>
              <a:rPr lang="en-US" dirty="0" err="1">
                <a:latin typeface="Arial" charset="0"/>
                <a:ea typeface="ＭＳ Ｐゴシック" pitchFamily="34" charset="-128"/>
              </a:rPr>
              <a:t>vmknic</a:t>
            </a:r>
            <a:r>
              <a:rPr lang="en-US" dirty="0">
                <a:latin typeface="Arial" charset="0"/>
                <a:ea typeface="ＭＳ Ｐゴシック" pitchFamily="34" charset="-128"/>
              </a:rPr>
              <a:t> provide the connectivity to the </a:t>
            </a:r>
            <a:r>
              <a:rPr lang="en-US" dirty="0" err="1">
                <a:latin typeface="Arial" charset="0"/>
                <a:ea typeface="ＭＳ Ｐゴシック" pitchFamily="34" charset="-128"/>
              </a:rPr>
              <a:t>vCenter</a:t>
            </a:r>
            <a:r>
              <a:rPr lang="en-US" dirty="0">
                <a:latin typeface="Arial" charset="0"/>
                <a:ea typeface="ＭＳ Ｐゴシック" pitchFamily="34" charset="-128"/>
              </a:rPr>
              <a:t> server.</a:t>
            </a:r>
          </a:p>
          <a:p>
            <a:r>
              <a:rPr lang="en-US" dirty="0">
                <a:latin typeface="Arial" charset="0"/>
                <a:ea typeface="ＭＳ Ｐゴシック" pitchFamily="34" charset="-128"/>
              </a:rPr>
              <a:t>Click 2) If there is any issue with management network the Hosts can’t reach the </a:t>
            </a:r>
            <a:r>
              <a:rPr lang="en-US" dirty="0" err="1">
                <a:latin typeface="Arial" charset="0"/>
                <a:ea typeface="ＭＳ Ｐゴシック" pitchFamily="34" charset="-128"/>
              </a:rPr>
              <a:t>vCenter</a:t>
            </a:r>
            <a:r>
              <a:rPr lang="en-US" dirty="0">
                <a:latin typeface="Arial" charset="0"/>
                <a:ea typeface="ＭＳ Ｐゴシック" pitchFamily="34" charset="-128"/>
              </a:rPr>
              <a:t> server. And thus </a:t>
            </a:r>
            <a:r>
              <a:rPr lang="en-US" dirty="0" err="1">
                <a:latin typeface="Arial" charset="0"/>
                <a:ea typeface="ＭＳ Ｐゴシック" pitchFamily="34" charset="-128"/>
              </a:rPr>
              <a:t>vCenter</a:t>
            </a:r>
            <a:r>
              <a:rPr lang="en-US" dirty="0">
                <a:latin typeface="Arial" charset="0"/>
                <a:ea typeface="ＭＳ Ｐゴシック" pitchFamily="34" charset="-128"/>
              </a:rPr>
              <a:t> server can’t make any changes to the network and push to the hosts.</a:t>
            </a:r>
          </a:p>
          <a:p>
            <a:endParaRPr lang="en-US" dirty="0">
              <a:latin typeface="Arial" charset="0"/>
              <a:ea typeface="ＭＳ Ｐゴシック" pitchFamily="34" charset="-128"/>
            </a:endParaRPr>
          </a:p>
          <a:p>
            <a:r>
              <a:rPr lang="en-US" dirty="0">
                <a:latin typeface="Arial" charset="0"/>
                <a:ea typeface="ＭＳ Ｐゴシック" pitchFamily="34" charset="-128"/>
              </a:rPr>
              <a:t>In such situation, The only way for the customer to recover is to go to individual hosts and build a standard switch with proper management network configuration. Once all the hosts have their management networks attached to a standard switch, </a:t>
            </a:r>
            <a:r>
              <a:rPr lang="en-US" dirty="0" err="1">
                <a:latin typeface="Arial" charset="0"/>
                <a:ea typeface="ＭＳ Ｐゴシック" pitchFamily="34" charset="-128"/>
              </a:rPr>
              <a:t>vCenter</a:t>
            </a:r>
            <a:r>
              <a:rPr lang="en-US" dirty="0">
                <a:latin typeface="Arial" charset="0"/>
                <a:ea typeface="ＭＳ Ｐゴシック" pitchFamily="34" charset="-128"/>
              </a:rPr>
              <a:t> Server can manage the hosts and re-configure the VDS.</a:t>
            </a:r>
          </a:p>
          <a:p>
            <a:r>
              <a:rPr lang="en-US" dirty="0">
                <a:latin typeface="Arial" charset="0"/>
                <a:ea typeface="ＭＳ Ｐゴシック" pitchFamily="34" charset="-128"/>
              </a:rPr>
              <a:t> </a:t>
            </a:r>
          </a:p>
          <a:p>
            <a:r>
              <a:rPr lang="en-US" dirty="0"/>
              <a:t>With Rollback</a:t>
            </a:r>
            <a:r>
              <a:rPr lang="en-US" baseline="0" dirty="0"/>
              <a:t> and recovery option customers don’t have to worry about going to standard switch route to recover from any mgmt. network failure scenario.</a:t>
            </a:r>
            <a:endParaRPr lang="en-US" dirty="0"/>
          </a:p>
        </p:txBody>
      </p:sp>
      <p:sp>
        <p:nvSpPr>
          <p:cNvPr id="4" name="Slide Number Placeholder 3"/>
          <p:cNvSpPr>
            <a:spLocks noGrp="1"/>
          </p:cNvSpPr>
          <p:nvPr>
            <p:ph type="sldNum" sz="quarter" idx="10"/>
          </p:nvPr>
        </p:nvSpPr>
        <p:spPr/>
        <p:txBody>
          <a:bodyPr/>
          <a:lstStyle/>
          <a:p>
            <a:fld id="{6D1B3CA7-16BE-4047-9D28-D62890F129AF}" type="slidenum">
              <a:rPr lang="en-US" smtClean="0"/>
              <a:pPr/>
              <a:t>58</a:t>
            </a:fld>
            <a:endParaRPr lang="en-US" dirty="0"/>
          </a:p>
        </p:txBody>
      </p:sp>
    </p:spTree>
    <p:extLst>
      <p:ext uri="{BB962C8B-B14F-4D97-AF65-F5344CB8AC3E}">
        <p14:creationId xmlns:p14="http://schemas.microsoft.com/office/powerpoint/2010/main" val="555837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BCC16E0-81C5-4910-A6BA-006D5A2D3D21}" type="slidenum">
              <a:rPr lang="en-US" smtClean="0">
                <a:latin typeface="Arial" pitchFamily="34" charset="0"/>
                <a:cs typeface="Arial" pitchFamily="34" charset="0"/>
              </a:rPr>
              <a:pPr/>
              <a:t>59</a:t>
            </a:fld>
            <a:endParaRPr lang="en-US">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xfrm>
            <a:off x="-222250" y="522288"/>
            <a:ext cx="7021513" cy="3951287"/>
          </a:xfrm>
          <a:ln/>
        </p:spPr>
      </p:sp>
      <p:sp>
        <p:nvSpPr>
          <p:cNvPr id="112644" name="Rectangle 5"/>
          <p:cNvSpPr>
            <a:spLocks noGrp="1" noChangeArrowheads="1"/>
          </p:cNvSpPr>
          <p:nvPr>
            <p:ph type="body" idx="1"/>
          </p:nvPr>
        </p:nvSpPr>
        <p:spPr>
          <a:xfrm>
            <a:off x="688182" y="4648201"/>
            <a:ext cx="5505450" cy="4183380"/>
          </a:xfrm>
          <a:noFill/>
          <a:ln/>
        </p:spPr>
        <p:txBody>
          <a:bodyPr/>
          <a:lstStyle/>
          <a:p>
            <a:pPr eaLnBrk="1" hangingPunct="1">
              <a:lnSpc>
                <a:spcPct val="90000"/>
              </a:lnSpc>
            </a:pPr>
            <a:endParaRPr lang="en-US" dirty="0">
              <a:latin typeface="Arial" pitchFamily="34" charset="0"/>
              <a:cs typeface="Arial" pitchFamily="34" charset="0"/>
            </a:endParaRPr>
          </a:p>
        </p:txBody>
      </p:sp>
    </p:spTree>
    <p:extLst>
      <p:ext uri="{BB962C8B-B14F-4D97-AF65-F5344CB8AC3E}">
        <p14:creationId xmlns:p14="http://schemas.microsoft.com/office/powerpoint/2010/main" val="1243472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BCC16E0-81C5-4910-A6BA-006D5A2D3D21}" type="slidenum">
              <a:rPr lang="en-US" smtClean="0">
                <a:latin typeface="Arial" pitchFamily="34" charset="0"/>
                <a:cs typeface="Arial" pitchFamily="34" charset="0"/>
              </a:rPr>
              <a:pPr/>
              <a:t>60</a:t>
            </a:fld>
            <a:endParaRPr lang="en-US">
              <a:latin typeface="Arial" pitchFamily="34" charset="0"/>
              <a:cs typeface="Arial" pitchFamily="34" charset="0"/>
            </a:endParaRPr>
          </a:p>
        </p:txBody>
      </p:sp>
      <p:sp>
        <p:nvSpPr>
          <p:cNvPr id="112643" name="Rectangle 2"/>
          <p:cNvSpPr>
            <a:spLocks noGrp="1" noRot="1" noChangeAspect="1" noChangeArrowheads="1" noTextEdit="1"/>
          </p:cNvSpPr>
          <p:nvPr>
            <p:ph type="sldImg"/>
          </p:nvPr>
        </p:nvSpPr>
        <p:spPr>
          <a:xfrm>
            <a:off x="-222250" y="522288"/>
            <a:ext cx="7021513" cy="3951287"/>
          </a:xfrm>
          <a:ln/>
        </p:spPr>
      </p:sp>
      <p:sp>
        <p:nvSpPr>
          <p:cNvPr id="112644" name="Rectangle 5"/>
          <p:cNvSpPr>
            <a:spLocks noGrp="1" noChangeArrowheads="1"/>
          </p:cNvSpPr>
          <p:nvPr>
            <p:ph type="body" idx="1"/>
          </p:nvPr>
        </p:nvSpPr>
        <p:spPr>
          <a:xfrm>
            <a:off x="688182" y="4648201"/>
            <a:ext cx="5505450" cy="4183380"/>
          </a:xfrm>
          <a:noFill/>
          <a:ln/>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endParaRPr lang="en-US" dirty="0">
              <a:latin typeface="Arial" pitchFamily="34" charset="0"/>
              <a:cs typeface="Arial" pitchFamily="34" charset="0"/>
            </a:endParaRPr>
          </a:p>
        </p:txBody>
      </p:sp>
    </p:spTree>
    <p:extLst>
      <p:ext uri="{BB962C8B-B14F-4D97-AF65-F5344CB8AC3E}">
        <p14:creationId xmlns:p14="http://schemas.microsoft.com/office/powerpoint/2010/main" val="1468329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solidFill>
                  <a:srgbClr val="717074"/>
                </a:solidFill>
              </a:rPr>
              <a:pPr/>
              <a:t>63</a:t>
            </a:fld>
            <a:endParaRPr lang="en-US">
              <a:solidFill>
                <a:srgbClr val="717074"/>
              </a:solidFill>
            </a:endParaRPr>
          </a:p>
        </p:txBody>
      </p:sp>
    </p:spTree>
    <p:extLst>
      <p:ext uri="{BB962C8B-B14F-4D97-AF65-F5344CB8AC3E}">
        <p14:creationId xmlns:p14="http://schemas.microsoft.com/office/powerpoint/2010/main" val="56502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64</a:t>
            </a:fld>
            <a:endParaRPr lang="en-US"/>
          </a:p>
        </p:txBody>
      </p:sp>
    </p:spTree>
    <p:extLst>
      <p:ext uri="{BB962C8B-B14F-4D97-AF65-F5344CB8AC3E}">
        <p14:creationId xmlns:p14="http://schemas.microsoft.com/office/powerpoint/2010/main" val="2104172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65</a:t>
            </a:fld>
            <a:endParaRPr lang="en-US"/>
          </a:p>
        </p:txBody>
      </p:sp>
    </p:spTree>
    <p:extLst>
      <p:ext uri="{BB962C8B-B14F-4D97-AF65-F5344CB8AC3E}">
        <p14:creationId xmlns:p14="http://schemas.microsoft.com/office/powerpoint/2010/main" val="1898464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0" baseline="0"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66</a:t>
            </a:fld>
            <a:endParaRPr lang="en-US" dirty="0"/>
          </a:p>
        </p:txBody>
      </p:sp>
    </p:spTree>
    <p:extLst>
      <p:ext uri="{BB962C8B-B14F-4D97-AF65-F5344CB8AC3E}">
        <p14:creationId xmlns:p14="http://schemas.microsoft.com/office/powerpoint/2010/main" val="4024446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8</a:t>
            </a:fld>
            <a:endParaRPr lang="en-US"/>
          </a:p>
        </p:txBody>
      </p:sp>
    </p:spTree>
    <p:extLst>
      <p:ext uri="{BB962C8B-B14F-4D97-AF65-F5344CB8AC3E}">
        <p14:creationId xmlns:p14="http://schemas.microsoft.com/office/powerpoint/2010/main" val="4258436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67</a:t>
            </a:fld>
            <a:endParaRPr lang="en-US"/>
          </a:p>
        </p:txBody>
      </p:sp>
    </p:spTree>
    <p:extLst>
      <p:ext uri="{BB962C8B-B14F-4D97-AF65-F5344CB8AC3E}">
        <p14:creationId xmlns:p14="http://schemas.microsoft.com/office/powerpoint/2010/main" val="2746264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68</a:t>
            </a:fld>
            <a:endParaRPr lang="en-US"/>
          </a:p>
        </p:txBody>
      </p:sp>
    </p:spTree>
    <p:extLst>
      <p:ext uri="{BB962C8B-B14F-4D97-AF65-F5344CB8AC3E}">
        <p14:creationId xmlns:p14="http://schemas.microsoft.com/office/powerpoint/2010/main" val="3804181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69</a:t>
            </a:fld>
            <a:endParaRPr lang="en-US"/>
          </a:p>
        </p:txBody>
      </p:sp>
    </p:spTree>
    <p:extLst>
      <p:ext uri="{BB962C8B-B14F-4D97-AF65-F5344CB8AC3E}">
        <p14:creationId xmlns:p14="http://schemas.microsoft.com/office/powerpoint/2010/main" val="1466792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a:t>
            </a:r>
            <a:r>
              <a:rPr lang="en-US" baseline="0" dirty="0"/>
              <a:t> of routing to the physical we can bridge directly from the DLR to the physical network, effectively connecting the VXLAN network directly to the VLAN backed network without going through edge devices. Though it seems appealing at first glance, and it has advantages for some use cases that require network adjacency between application components it has challenges and complexity, and most customers should not choose this option. When in doubt, route. </a:t>
            </a:r>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70</a:t>
            </a:fld>
            <a:endParaRPr lang="en-US"/>
          </a:p>
        </p:txBody>
      </p:sp>
    </p:spTree>
    <p:extLst>
      <p:ext uri="{BB962C8B-B14F-4D97-AF65-F5344CB8AC3E}">
        <p14:creationId xmlns:p14="http://schemas.microsoft.com/office/powerpoint/2010/main" val="512952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72</a:t>
            </a:fld>
            <a:endParaRPr lang="en-US" dirty="0">
              <a:solidFill>
                <a:srgbClr val="717074"/>
              </a:solidFill>
            </a:endParaRPr>
          </a:p>
        </p:txBody>
      </p:sp>
    </p:spTree>
    <p:extLst>
      <p:ext uri="{BB962C8B-B14F-4D97-AF65-F5344CB8AC3E}">
        <p14:creationId xmlns:p14="http://schemas.microsoft.com/office/powerpoint/2010/main" val="2385505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73</a:t>
            </a:fld>
            <a:endParaRPr lang="en-US" dirty="0">
              <a:solidFill>
                <a:srgbClr val="717074"/>
              </a:solidFill>
            </a:endParaRPr>
          </a:p>
        </p:txBody>
      </p:sp>
    </p:spTree>
    <p:extLst>
      <p:ext uri="{BB962C8B-B14F-4D97-AF65-F5344CB8AC3E}">
        <p14:creationId xmlns:p14="http://schemas.microsoft.com/office/powerpoint/2010/main" val="747488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74</a:t>
            </a:fld>
            <a:endParaRPr lang="en-US" dirty="0">
              <a:solidFill>
                <a:srgbClr val="717074"/>
              </a:solidFill>
            </a:endParaRPr>
          </a:p>
        </p:txBody>
      </p:sp>
    </p:spTree>
    <p:extLst>
      <p:ext uri="{BB962C8B-B14F-4D97-AF65-F5344CB8AC3E}">
        <p14:creationId xmlns:p14="http://schemas.microsoft.com/office/powerpoint/2010/main" val="3569101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75</a:t>
            </a:fld>
            <a:endParaRPr lang="en-US" dirty="0">
              <a:solidFill>
                <a:srgbClr val="717074"/>
              </a:solidFill>
            </a:endParaRPr>
          </a:p>
        </p:txBody>
      </p:sp>
    </p:spTree>
    <p:extLst>
      <p:ext uri="{BB962C8B-B14F-4D97-AF65-F5344CB8AC3E}">
        <p14:creationId xmlns:p14="http://schemas.microsoft.com/office/powerpoint/2010/main" val="813991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76</a:t>
            </a:fld>
            <a:endParaRPr lang="en-US" dirty="0">
              <a:solidFill>
                <a:srgbClr val="717074"/>
              </a:solidFill>
            </a:endParaRPr>
          </a:p>
        </p:txBody>
      </p:sp>
    </p:spTree>
    <p:extLst>
      <p:ext uri="{BB962C8B-B14F-4D97-AF65-F5344CB8AC3E}">
        <p14:creationId xmlns:p14="http://schemas.microsoft.com/office/powerpoint/2010/main" val="326029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9576A415-64E3-41FC-9AAF-D9CDF782AE8D}" type="slidenum">
              <a:rPr lang="en-US" smtClean="0">
                <a:solidFill>
                  <a:srgbClr val="717074"/>
                </a:solidFill>
              </a:rPr>
              <a:pPr>
                <a:defRPr/>
              </a:pPr>
              <a:t>77</a:t>
            </a:fld>
            <a:endParaRPr lang="en-US" dirty="0">
              <a:solidFill>
                <a:srgbClr val="717074"/>
              </a:solidFill>
            </a:endParaRPr>
          </a:p>
        </p:txBody>
      </p:sp>
    </p:spTree>
    <p:extLst>
      <p:ext uri="{BB962C8B-B14F-4D97-AF65-F5344CB8AC3E}">
        <p14:creationId xmlns:p14="http://schemas.microsoft.com/office/powerpoint/2010/main" val="39972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09600"/>
            <a:ext cx="5283200" cy="29718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1761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6913"/>
            <a:ext cx="6207125" cy="3494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50BF7-5A9D-4404-A983-052AAAA9854B}" type="slidenum">
              <a:rPr lang="en-US" smtClean="0"/>
              <a:pPr>
                <a:defRPr/>
              </a:pPr>
              <a:t>83</a:t>
            </a:fld>
            <a:endParaRPr lang="en-US" dirty="0"/>
          </a:p>
        </p:txBody>
      </p:sp>
    </p:spTree>
    <p:extLst>
      <p:ext uri="{BB962C8B-B14F-4D97-AF65-F5344CB8AC3E}">
        <p14:creationId xmlns:p14="http://schemas.microsoft.com/office/powerpoint/2010/main" val="16257648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3286842-1279-4D8C-8ACE-EBB1AA8E6E75}" type="slidenum">
              <a:rPr lang="en-US" smtClean="0">
                <a:ea typeface="MS PGothic" pitchFamily="34" charset="-128"/>
                <a:cs typeface="Arial" charset="0"/>
              </a:rPr>
              <a:pPr/>
              <a:t>84</a:t>
            </a:fld>
            <a:endParaRPr lang="en-US" dirty="0">
              <a:ea typeface="MS PGothic" pitchFamily="34" charset="-128"/>
              <a:cs typeface="Arial" charset="0"/>
            </a:endParaRPr>
          </a:p>
        </p:txBody>
      </p:sp>
      <p:sp>
        <p:nvSpPr>
          <p:cNvPr id="104451" name="Rectangle 7"/>
          <p:cNvSpPr txBox="1">
            <a:spLocks noGrp="1" noChangeArrowheads="1"/>
          </p:cNvSpPr>
          <p:nvPr/>
        </p:nvSpPr>
        <p:spPr bwMode="auto">
          <a:xfrm>
            <a:off x="3884028" y="8847853"/>
            <a:ext cx="2972422" cy="464420"/>
          </a:xfrm>
          <a:prstGeom prst="rect">
            <a:avLst/>
          </a:prstGeom>
          <a:noFill/>
          <a:ln w="9525">
            <a:noFill/>
            <a:miter lim="800000"/>
            <a:headEnd/>
            <a:tailEnd/>
          </a:ln>
        </p:spPr>
        <p:txBody>
          <a:bodyPr lIns="93005" tIns="46501" rIns="93005" bIns="46501" anchor="b"/>
          <a:lstStyle/>
          <a:p>
            <a:pPr algn="r" defTabSz="930276">
              <a:spcAft>
                <a:spcPct val="40000"/>
              </a:spcAft>
            </a:pPr>
            <a:fld id="{AEB8BDD2-EDE9-45AD-BA9A-E84136BB33A9}" type="slidenum">
              <a:rPr lang="en-US" sz="1300"/>
              <a:pPr algn="r" defTabSz="930276">
                <a:spcAft>
                  <a:spcPct val="40000"/>
                </a:spcAft>
              </a:pPr>
              <a:t>84</a:t>
            </a:fld>
            <a:endParaRPr lang="en-US" sz="1300" dirty="0"/>
          </a:p>
        </p:txBody>
      </p:sp>
      <p:sp>
        <p:nvSpPr>
          <p:cNvPr id="104452" name="Rectangle 2"/>
          <p:cNvSpPr>
            <a:spLocks noGrp="1" noRot="1" noChangeAspect="1" noChangeArrowheads="1" noTextEdit="1"/>
          </p:cNvSpPr>
          <p:nvPr>
            <p:ph type="sldImg"/>
          </p:nvPr>
        </p:nvSpPr>
        <p:spPr>
          <a:xfrm>
            <a:off x="-241300" y="523875"/>
            <a:ext cx="7035800" cy="3959225"/>
          </a:xfrm>
          <a:ln/>
        </p:spPr>
      </p:sp>
      <p:sp>
        <p:nvSpPr>
          <p:cNvPr id="104453" name="Rectangle 3"/>
          <p:cNvSpPr>
            <a:spLocks noGrp="1" noChangeArrowheads="1"/>
          </p:cNvSpPr>
          <p:nvPr>
            <p:ph type="body" idx="1"/>
          </p:nvPr>
        </p:nvSpPr>
        <p:spPr>
          <a:xfrm>
            <a:off x="597902" y="4656932"/>
            <a:ext cx="5955713" cy="4192511"/>
          </a:xfrm>
          <a:noFill/>
          <a:ln/>
        </p:spPr>
        <p:txBody>
          <a:bodyPr lIns="93005" tIns="46501" rIns="93005" bIns="46501"/>
          <a:lstStyle/>
          <a:p>
            <a:endParaRPr lang="en-US" dirty="0"/>
          </a:p>
        </p:txBody>
      </p:sp>
    </p:spTree>
    <p:extLst>
      <p:ext uri="{BB962C8B-B14F-4D97-AF65-F5344CB8AC3E}">
        <p14:creationId xmlns:p14="http://schemas.microsoft.com/office/powerpoint/2010/main" val="27404508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85</a:t>
            </a:fld>
            <a:endParaRPr lang="en-US" dirty="0"/>
          </a:p>
        </p:txBody>
      </p:sp>
    </p:spTree>
    <p:extLst>
      <p:ext uri="{BB962C8B-B14F-4D97-AF65-F5344CB8AC3E}">
        <p14:creationId xmlns:p14="http://schemas.microsoft.com/office/powerpoint/2010/main" val="4033288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86</a:t>
            </a:fld>
            <a:endParaRPr lang="en-US" dirty="0"/>
          </a:p>
        </p:txBody>
      </p:sp>
    </p:spTree>
    <p:extLst>
      <p:ext uri="{BB962C8B-B14F-4D97-AF65-F5344CB8AC3E}">
        <p14:creationId xmlns:p14="http://schemas.microsoft.com/office/powerpoint/2010/main" val="1283183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325438" y="696913"/>
            <a:ext cx="6207125" cy="3494087"/>
          </a:xfrm>
          <a:ln/>
        </p:spPr>
      </p:sp>
      <p:sp>
        <p:nvSpPr>
          <p:cNvPr id="25602" name="Notes Placeholder 2"/>
          <p:cNvSpPr>
            <a:spLocks noGrp="1"/>
          </p:cNvSpPr>
          <p:nvPr>
            <p:ph type="body" idx="1"/>
          </p:nvPr>
        </p:nvSpPr>
        <p:spPr>
          <a:noFill/>
          <a:ln/>
        </p:spPr>
        <p:txBody>
          <a:bodyPr/>
          <a:lstStyle/>
          <a:p>
            <a:pPr eaLnBrk="1" hangingPunct="1"/>
            <a:endParaRPr lang="en-US" dirty="0"/>
          </a:p>
        </p:txBody>
      </p:sp>
      <p:sp>
        <p:nvSpPr>
          <p:cNvPr id="25603" name="Slide Number Placeholder 3"/>
          <p:cNvSpPr>
            <a:spLocks noGrp="1"/>
          </p:cNvSpPr>
          <p:nvPr>
            <p:ph type="sldNum" sz="quarter" idx="5"/>
          </p:nvPr>
        </p:nvSpPr>
        <p:spPr>
          <a:noFill/>
        </p:spPr>
        <p:txBody>
          <a:bodyPr lIns="91670" tIns="45835" rIns="91670" bIns="45835"/>
          <a:lstStyle/>
          <a:p>
            <a:fld id="{920878E8-A5B9-45EF-B7CC-65DCD744D5D2}" type="slidenum">
              <a:rPr lang="en-US" smtClean="0"/>
              <a:pPr/>
              <a:t>87</a:t>
            </a:fld>
            <a:endParaRPr lang="en-US"/>
          </a:p>
        </p:txBody>
      </p:sp>
    </p:spTree>
    <p:extLst>
      <p:ext uri="{BB962C8B-B14F-4D97-AF65-F5344CB8AC3E}">
        <p14:creationId xmlns:p14="http://schemas.microsoft.com/office/powerpoint/2010/main" val="20465488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88</a:t>
            </a:fld>
            <a:endParaRPr lang="en-US" dirty="0"/>
          </a:p>
        </p:txBody>
      </p:sp>
    </p:spTree>
    <p:extLst>
      <p:ext uri="{BB962C8B-B14F-4D97-AF65-F5344CB8AC3E}">
        <p14:creationId xmlns:p14="http://schemas.microsoft.com/office/powerpoint/2010/main" val="547890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90</a:t>
            </a:fld>
            <a:endParaRPr lang="en-US"/>
          </a:p>
        </p:txBody>
      </p:sp>
    </p:spTree>
    <p:extLst>
      <p:ext uri="{BB962C8B-B14F-4D97-AF65-F5344CB8AC3E}">
        <p14:creationId xmlns:p14="http://schemas.microsoft.com/office/powerpoint/2010/main" val="1499506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FF34D7-9910-45D0-A36A-79BCC32FD858}" type="slidenum">
              <a:rPr lang="en-US" smtClean="0"/>
              <a:pPr>
                <a:defRPr/>
              </a:pPr>
              <a:t>91</a:t>
            </a:fld>
            <a:endParaRPr lang="en-US"/>
          </a:p>
        </p:txBody>
      </p:sp>
    </p:spTree>
    <p:extLst>
      <p:ext uri="{BB962C8B-B14F-4D97-AF65-F5344CB8AC3E}">
        <p14:creationId xmlns:p14="http://schemas.microsoft.com/office/powerpoint/2010/main" val="3608833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325438" y="696913"/>
            <a:ext cx="6207125" cy="3494087"/>
          </a:xfrm>
          <a:ln/>
        </p:spPr>
      </p:sp>
      <p:sp>
        <p:nvSpPr>
          <p:cNvPr id="117763" name="Notes Placeholder 2"/>
          <p:cNvSpPr>
            <a:spLocks noGrp="1"/>
          </p:cNvSpPr>
          <p:nvPr>
            <p:ph type="body" idx="1"/>
          </p:nvPr>
        </p:nvSpPr>
        <p:spPr>
          <a:noFill/>
          <a:ln/>
        </p:spPr>
        <p:txBody>
          <a:bodyPr/>
          <a:lstStyle/>
          <a:p>
            <a:endParaRPr lang="en-US" sz="1200" kern="1200" dirty="0">
              <a:solidFill>
                <a:schemeClr val="tx1"/>
              </a:solidFill>
              <a:effectLst/>
              <a:latin typeface="Arial" charset="0"/>
              <a:ea typeface="ＭＳ Ｐゴシック" pitchFamily="34" charset="-128"/>
              <a:cs typeface="ＭＳ Ｐゴシック" charset="0"/>
            </a:endParaRPr>
          </a:p>
        </p:txBody>
      </p:sp>
      <p:sp>
        <p:nvSpPr>
          <p:cNvPr id="117764" name="Slide Number Placeholder 3"/>
          <p:cNvSpPr>
            <a:spLocks noGrp="1"/>
          </p:cNvSpPr>
          <p:nvPr>
            <p:ph type="sldNum" sz="quarter" idx="5"/>
          </p:nvPr>
        </p:nvSpPr>
        <p:spPr>
          <a:noFill/>
        </p:spPr>
        <p:txBody>
          <a:bodyPr/>
          <a:lstStyle/>
          <a:p>
            <a:fld id="{3C1C2403-F15B-426A-8328-741FFF29B069}" type="slidenum">
              <a:rPr lang="en-US" altLang="en-US" smtClean="0">
                <a:latin typeface="Arial" pitchFamily="34" charset="0"/>
                <a:ea typeface="ＭＳ Ｐゴシック"/>
                <a:cs typeface="ＭＳ Ｐゴシック"/>
              </a:rPr>
              <a:pPr/>
              <a:t>92</a:t>
            </a:fld>
            <a:endParaRPr lang="en-US" alt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1997311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93</a:t>
            </a:fld>
            <a:endParaRPr lang="en-US"/>
          </a:p>
        </p:txBody>
      </p:sp>
    </p:spTree>
    <p:extLst>
      <p:ext uri="{BB962C8B-B14F-4D97-AF65-F5344CB8AC3E}">
        <p14:creationId xmlns:p14="http://schemas.microsoft.com/office/powerpoint/2010/main" val="3446798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09600"/>
            <a:ext cx="5283200" cy="29718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5733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95</a:t>
            </a:fld>
            <a:endParaRPr lang="en-US"/>
          </a:p>
        </p:txBody>
      </p:sp>
    </p:spTree>
    <p:extLst>
      <p:ext uri="{BB962C8B-B14F-4D97-AF65-F5344CB8AC3E}">
        <p14:creationId xmlns:p14="http://schemas.microsoft.com/office/powerpoint/2010/main" val="595733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96</a:t>
            </a:fld>
            <a:endParaRPr lang="en-US"/>
          </a:p>
        </p:txBody>
      </p:sp>
    </p:spTree>
    <p:extLst>
      <p:ext uri="{BB962C8B-B14F-4D97-AF65-F5344CB8AC3E}">
        <p14:creationId xmlns:p14="http://schemas.microsoft.com/office/powerpoint/2010/main" val="3689336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98</a:t>
            </a:fld>
            <a:endParaRPr lang="en-US" dirty="0"/>
          </a:p>
        </p:txBody>
      </p:sp>
    </p:spTree>
    <p:extLst>
      <p:ext uri="{BB962C8B-B14F-4D97-AF65-F5344CB8AC3E}">
        <p14:creationId xmlns:p14="http://schemas.microsoft.com/office/powerpoint/2010/main" val="1550784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99</a:t>
            </a:fld>
            <a:endParaRPr lang="en-US" dirty="0"/>
          </a:p>
        </p:txBody>
      </p:sp>
    </p:spTree>
    <p:extLst>
      <p:ext uri="{BB962C8B-B14F-4D97-AF65-F5344CB8AC3E}">
        <p14:creationId xmlns:p14="http://schemas.microsoft.com/office/powerpoint/2010/main" val="36707129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100</a:t>
            </a:fld>
            <a:endParaRPr lang="en-US" dirty="0"/>
          </a:p>
        </p:txBody>
      </p:sp>
    </p:spTree>
    <p:extLst>
      <p:ext uri="{BB962C8B-B14F-4D97-AF65-F5344CB8AC3E}">
        <p14:creationId xmlns:p14="http://schemas.microsoft.com/office/powerpoint/2010/main" val="15280765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101</a:t>
            </a:fld>
            <a:endParaRPr lang="en-US" dirty="0"/>
          </a:p>
        </p:txBody>
      </p:sp>
    </p:spTree>
    <p:extLst>
      <p:ext uri="{BB962C8B-B14F-4D97-AF65-F5344CB8AC3E}">
        <p14:creationId xmlns:p14="http://schemas.microsoft.com/office/powerpoint/2010/main" val="1253966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ED41AE-736E-48F5-8701-1355F6D9E97A}" type="slidenum">
              <a:rPr lang="en-US" smtClean="0"/>
              <a:pPr>
                <a:defRPr/>
              </a:pPr>
              <a:t>103</a:t>
            </a:fld>
            <a:endParaRPr lang="en-US" dirty="0"/>
          </a:p>
        </p:txBody>
      </p:sp>
    </p:spTree>
    <p:extLst>
      <p:ext uri="{BB962C8B-B14F-4D97-AF65-F5344CB8AC3E}">
        <p14:creationId xmlns:p14="http://schemas.microsoft.com/office/powerpoint/2010/main" val="154342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B48E7C-600B-AD48-8A97-1B0BDF411842}" type="slidenum">
              <a:rPr kumimoji="0"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20985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B48E7C-600B-AD48-8A97-1B0BDF411842}" type="slidenum">
              <a:rPr kumimoji="0"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544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609600"/>
            <a:ext cx="5283200" cy="29718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164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8107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FBC3A-A12C-40F9-BB8D-BC30C7901396}" type="slidenum">
              <a:rPr lang="en-US" smtClean="0"/>
              <a:t>30</a:t>
            </a:fld>
            <a:endParaRPr lang="en-US"/>
          </a:p>
        </p:txBody>
      </p:sp>
    </p:spTree>
    <p:extLst>
      <p:ext uri="{BB962C8B-B14F-4D97-AF65-F5344CB8AC3E}">
        <p14:creationId xmlns:p14="http://schemas.microsoft.com/office/powerpoint/2010/main" val="255476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685800"/>
            <a:ext cx="4740275" cy="2667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8809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447" y="1371600"/>
            <a:ext cx="10969943" cy="4648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071516" y="6883401"/>
            <a:ext cx="1117309" cy="133350"/>
          </a:xfrm>
          <a:prstGeom prst="rect">
            <a:avLst/>
          </a:prstGeom>
        </p:spPr>
        <p:txBody>
          <a:bodyPr/>
          <a:lstStyle/>
          <a:p>
            <a:endParaRPr lang="en-US"/>
          </a:p>
        </p:txBody>
      </p:sp>
      <p:sp>
        <p:nvSpPr>
          <p:cNvPr id="6" name="Slide Number Placeholder 5"/>
          <p:cNvSpPr>
            <a:spLocks noGrp="1"/>
          </p:cNvSpPr>
          <p:nvPr>
            <p:ph type="sldNum" sz="quarter" idx="12"/>
          </p:nvPr>
        </p:nvSpPr>
        <p:spPr>
          <a:xfrm>
            <a:off x="11597332" y="6464301"/>
            <a:ext cx="450733" cy="149224"/>
          </a:xfrm>
          <a:prstGeom prst="rect">
            <a:avLst/>
          </a:prstGeom>
        </p:spPr>
        <p:txBody>
          <a:bodyPr/>
          <a:lstStyle/>
          <a:p>
            <a:fld id="{6EA6D8CF-3CDE-4807-BCD2-C9F2B831AAA5}"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1339985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0" y="1371600"/>
            <a:ext cx="6004932"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15488" y="4953000"/>
            <a:ext cx="4773956"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8" name="Picture Placeholder 2"/>
          <p:cNvSpPr>
            <a:spLocks noGrp="1"/>
          </p:cNvSpPr>
          <p:nvPr>
            <p:ph type="pic" idx="13"/>
          </p:nvPr>
        </p:nvSpPr>
        <p:spPr>
          <a:xfrm>
            <a:off x="6183893" y="1371600"/>
            <a:ext cx="6004932"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9" name="Text Placeholder 3"/>
          <p:cNvSpPr>
            <a:spLocks noGrp="1"/>
          </p:cNvSpPr>
          <p:nvPr>
            <p:ph type="body" sz="half" idx="14"/>
          </p:nvPr>
        </p:nvSpPr>
        <p:spPr>
          <a:xfrm>
            <a:off x="6805428" y="4953000"/>
            <a:ext cx="4773956"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243743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0" y="1371600"/>
            <a:ext cx="3961368"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441" y="4953000"/>
            <a:ext cx="2742486"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8" name="Picture Placeholder 2"/>
          <p:cNvSpPr>
            <a:spLocks noGrp="1"/>
          </p:cNvSpPr>
          <p:nvPr>
            <p:ph type="pic" idx="13"/>
          </p:nvPr>
        </p:nvSpPr>
        <p:spPr>
          <a:xfrm>
            <a:off x="4113729" y="1371600"/>
            <a:ext cx="3961368"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9" name="Text Placeholder 3"/>
          <p:cNvSpPr>
            <a:spLocks noGrp="1"/>
          </p:cNvSpPr>
          <p:nvPr>
            <p:ph type="body" sz="half" idx="14"/>
          </p:nvPr>
        </p:nvSpPr>
        <p:spPr>
          <a:xfrm>
            <a:off x="4723170" y="4953000"/>
            <a:ext cx="2742486"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10" name="Picture Placeholder 2"/>
          <p:cNvSpPr>
            <a:spLocks noGrp="1"/>
          </p:cNvSpPr>
          <p:nvPr>
            <p:ph type="pic" idx="15"/>
          </p:nvPr>
        </p:nvSpPr>
        <p:spPr>
          <a:xfrm>
            <a:off x="8227457" y="1371600"/>
            <a:ext cx="3961368"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11" name="Text Placeholder 3"/>
          <p:cNvSpPr>
            <a:spLocks noGrp="1"/>
          </p:cNvSpPr>
          <p:nvPr>
            <p:ph type="body" sz="half" idx="16"/>
          </p:nvPr>
        </p:nvSpPr>
        <p:spPr>
          <a:xfrm>
            <a:off x="8836898" y="4953000"/>
            <a:ext cx="2742486"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82465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447" y="1371600"/>
            <a:ext cx="10969943" cy="4648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2089092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82390" y="342901"/>
            <a:ext cx="1096994" cy="56769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342901"/>
            <a:ext cx="9547913" cy="56769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467541" y="462717"/>
            <a:ext cx="1515636" cy="638328"/>
          </a:xfrm>
          <a:prstGeom prst="rect">
            <a:avLst/>
          </a:prstGeom>
        </p:spPr>
      </p:pic>
    </p:spTree>
    <p:extLst>
      <p:ext uri="{BB962C8B-B14F-4D97-AF65-F5344CB8AC3E}">
        <p14:creationId xmlns:p14="http://schemas.microsoft.com/office/powerpoint/2010/main" val="2863101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7" name="Text Placeholder 6"/>
          <p:cNvSpPr>
            <a:spLocks noGrp="1"/>
          </p:cNvSpPr>
          <p:nvPr>
            <p:ph type="body" sz="quarter" idx="13"/>
          </p:nvPr>
        </p:nvSpPr>
        <p:spPr>
          <a:xfrm>
            <a:off x="469777" y="786384"/>
            <a:ext cx="11177153" cy="5010912"/>
          </a:xfrm>
          <a:prstGeom prst="rect">
            <a:avLst/>
          </a:prstGeom>
        </p:spPr>
        <p:txBody>
          <a:bodyPr/>
          <a:lstStyle>
            <a:lvl1pPr marL="233363" indent="-233363">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1493819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1249355" y="2162175"/>
            <a:ext cx="9669801" cy="1241425"/>
          </a:xfrm>
        </p:spPr>
        <p:txBody>
          <a:bodyPr anchor="b"/>
          <a:lstStyle>
            <a:lvl1pPr algn="ctr">
              <a:defRPr sz="3000">
                <a:solidFill>
                  <a:srgbClr val="003D79"/>
                </a:solidFill>
              </a:defRPr>
            </a:lvl1pPr>
          </a:lstStyle>
          <a:p>
            <a:r>
              <a:rPr lang="en-US"/>
              <a:t>Click to edit Master title style</a:t>
            </a:r>
            <a:endParaRPr lang="en-US" dirty="0"/>
          </a:p>
        </p:txBody>
      </p:sp>
      <p:sp>
        <p:nvSpPr>
          <p:cNvPr id="4" name="Rectangle 9"/>
          <p:cNvSpPr>
            <a:spLocks noGrp="1" noChangeArrowheads="1"/>
          </p:cNvSpPr>
          <p:nvPr>
            <p:ph type="ftr" sz="quarter" idx="11"/>
          </p:nvPr>
        </p:nvSpPr>
        <p:spPr>
          <a:ln/>
        </p:spPr>
        <p:txBody>
          <a:bodyPr/>
          <a:lstStyle>
            <a:lvl1pPr>
              <a:defRPr/>
            </a:lvl1pPr>
          </a:lstStyle>
          <a:p>
            <a:pPr>
              <a:defRPr/>
            </a:pPr>
            <a:endParaRPr lang="en-US" dirty="0">
              <a:solidFill>
                <a:srgbClr val="333333"/>
              </a:solidFill>
            </a:endParaRPr>
          </a:p>
        </p:txBody>
      </p:sp>
      <p:pic>
        <p:nvPicPr>
          <p:cNvPr id="6" name="Picture 2"/>
          <p:cNvPicPr>
            <a:picLocks noChangeAspect="1" noChangeArrowheads="1"/>
          </p:cNvPicPr>
          <p:nvPr/>
        </p:nvPicPr>
        <p:blipFill>
          <a:blip r:embed="rId2" cstate="print"/>
          <a:srcRect/>
          <a:stretch>
            <a:fillRect/>
          </a:stretch>
        </p:blipFill>
        <p:spPr bwMode="auto">
          <a:xfrm>
            <a:off x="186218" y="312280"/>
            <a:ext cx="11807924" cy="419241"/>
          </a:xfrm>
          <a:prstGeom prst="rect">
            <a:avLst/>
          </a:prstGeom>
          <a:noFill/>
          <a:ln w="9525">
            <a:noFill/>
            <a:miter lim="800000"/>
            <a:headEnd/>
            <a:tailEnd/>
          </a:ln>
          <a:effectLst/>
        </p:spPr>
      </p:pic>
      <p:sp>
        <p:nvSpPr>
          <p:cNvPr id="8" name="Text Placeholder 7"/>
          <p:cNvSpPr>
            <a:spLocks noGrp="1"/>
          </p:cNvSpPr>
          <p:nvPr>
            <p:ph type="body" sz="quarter" idx="12"/>
          </p:nvPr>
        </p:nvSpPr>
        <p:spPr>
          <a:xfrm>
            <a:off x="1231580" y="3486150"/>
            <a:ext cx="9687577" cy="628650"/>
          </a:xfrm>
        </p:spPr>
        <p:txBody>
          <a:bodyPr/>
          <a:lstStyle>
            <a:lvl1pPr algn="ctr">
              <a:lnSpc>
                <a:spcPct val="100000"/>
              </a:lnSpc>
              <a:spcBef>
                <a:spcPts val="0"/>
              </a:spcBef>
              <a:buFont typeface="Arial" pitchFamily="34" charset="0"/>
              <a:buNone/>
              <a:defRPr b="0"/>
            </a:lvl1pPr>
          </a:lstStyle>
          <a:p>
            <a:pPr lvl="0"/>
            <a:r>
              <a:rPr lang="en-US"/>
              <a:t>Click to edit Master text styles</a:t>
            </a:r>
          </a:p>
        </p:txBody>
      </p:sp>
      <p:pic>
        <p:nvPicPr>
          <p:cNvPr id="7" name="Picture 2"/>
          <p:cNvPicPr>
            <a:picLocks noChangeAspect="1" noChangeArrowheads="1"/>
          </p:cNvPicPr>
          <p:nvPr userDrawn="1"/>
        </p:nvPicPr>
        <p:blipFill>
          <a:blip r:embed="rId2" cstate="print"/>
          <a:srcRect/>
          <a:stretch>
            <a:fillRect/>
          </a:stretch>
        </p:blipFill>
        <p:spPr bwMode="auto">
          <a:xfrm>
            <a:off x="186218" y="312280"/>
            <a:ext cx="11807924" cy="419241"/>
          </a:xfrm>
          <a:prstGeom prst="rect">
            <a:avLst/>
          </a:prstGeom>
          <a:noFill/>
          <a:ln w="9525">
            <a:noFill/>
            <a:miter lim="800000"/>
            <a:headEnd/>
            <a:tailEnd/>
          </a:ln>
          <a:effectLst/>
        </p:spPr>
      </p:pic>
    </p:spTree>
    <p:extLst>
      <p:ext uri="{BB962C8B-B14F-4D97-AF65-F5344CB8AC3E}">
        <p14:creationId xmlns:p14="http://schemas.microsoft.com/office/powerpoint/2010/main" val="47734305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_FIX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73303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5337209"/>
            <a:ext cx="12188825" cy="1520793"/>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p>
        </p:txBody>
      </p:sp>
      <p:sp>
        <p:nvSpPr>
          <p:cNvPr id="10" name="Title 1"/>
          <p:cNvSpPr>
            <a:spLocks noGrp="1"/>
          </p:cNvSpPr>
          <p:nvPr>
            <p:ph type="title" hasCustomPrompt="1"/>
          </p:nvPr>
        </p:nvSpPr>
        <p:spPr>
          <a:xfrm>
            <a:off x="609441" y="274638"/>
            <a:ext cx="10969943" cy="2522733"/>
          </a:xfrm>
        </p:spPr>
        <p:txBody>
          <a:bodyPr anchor="t" anchorCtr="0">
            <a:normAutofit/>
          </a:bodyPr>
          <a:lstStyle>
            <a:lvl1pPr>
              <a:defRPr sz="6398" b="1"/>
            </a:lvl1pPr>
          </a:lstStyle>
          <a:p>
            <a:r>
              <a:rPr lang="en-US"/>
              <a:t>Presentation Title</a:t>
            </a:r>
          </a:p>
        </p:txBody>
      </p:sp>
      <p:sp>
        <p:nvSpPr>
          <p:cNvPr id="5" name="Text Placeholder 4"/>
          <p:cNvSpPr>
            <a:spLocks noGrp="1"/>
          </p:cNvSpPr>
          <p:nvPr>
            <p:ph type="body" sz="quarter" idx="10" hasCustomPrompt="1"/>
          </p:nvPr>
        </p:nvSpPr>
        <p:spPr>
          <a:xfrm>
            <a:off x="609441" y="3512951"/>
            <a:ext cx="10969943" cy="1682512"/>
          </a:xfrm>
        </p:spPr>
        <p:txBody>
          <a:bodyPr anchor="b" anchorCtr="0">
            <a:spAutoFit/>
          </a:bodyPr>
          <a:lstStyle>
            <a:lvl1pPr marL="0" indent="0" algn="ctr">
              <a:spcBef>
                <a:spcPts val="0"/>
              </a:spcBef>
              <a:spcAft>
                <a:spcPts val="3199"/>
              </a:spcAft>
              <a:buNone/>
              <a:defRPr sz="3732" baseline="0"/>
            </a:lvl1pPr>
          </a:lstStyle>
          <a:p>
            <a:pPr lvl="0"/>
            <a:r>
              <a:rPr lang="en-US"/>
              <a:t>Presenter Name and Affiliation</a:t>
            </a:r>
          </a:p>
          <a:p>
            <a:pPr lvl="0"/>
            <a:r>
              <a:rPr lang="en-US"/>
              <a:t>Presenter email</a:t>
            </a:r>
          </a:p>
        </p:txBody>
      </p:sp>
      <p:sp>
        <p:nvSpPr>
          <p:cNvPr id="7" name="Title 1"/>
          <p:cNvSpPr txBox="1">
            <a:spLocks/>
          </p:cNvSpPr>
          <p:nvPr userDrawn="1"/>
        </p:nvSpPr>
        <p:spPr>
          <a:xfrm>
            <a:off x="6459773" y="5631211"/>
            <a:ext cx="4621703" cy="779540"/>
          </a:xfrm>
          <a:prstGeom prst="rect">
            <a:avLst/>
          </a:prstGeom>
        </p:spPr>
        <p:txBody>
          <a:bodyPr vert="horz" wrap="square" lIns="121888" tIns="60944" rIns="121888" bIns="60944" rtlCol="0" anchor="t" anchorCtr="0">
            <a:spAutoFit/>
          </a:bodyPr>
          <a:lstStyle>
            <a:lvl1pPr algn="ctr" defTabSz="914400" rtl="0" eaLnBrk="1" latinLnBrk="0" hangingPunct="1">
              <a:spcBef>
                <a:spcPct val="0"/>
              </a:spcBef>
              <a:spcAft>
                <a:spcPts val="1200"/>
              </a:spcAft>
              <a:buNone/>
              <a:defRPr sz="4800" b="1" kern="1200" baseline="0">
                <a:solidFill>
                  <a:schemeClr val="tx1"/>
                </a:solidFill>
                <a:latin typeface="+mj-lt"/>
                <a:ea typeface="+mj-ea"/>
                <a:cs typeface="+mj-cs"/>
              </a:defRPr>
            </a:lvl1pPr>
          </a:lstStyle>
          <a:p>
            <a:pPr algn="l">
              <a:spcAft>
                <a:spcPts val="0"/>
              </a:spcAft>
            </a:pPr>
            <a:r>
              <a:rPr lang="en-US" sz="2133" b="0" dirty="0">
                <a:latin typeface="+mn-lt"/>
              </a:rPr>
              <a:t>December 4–9, 2016  |  Boston, MA</a:t>
            </a:r>
          </a:p>
          <a:p>
            <a:pPr algn="l"/>
            <a:r>
              <a:rPr lang="en-US" sz="2133" b="0" dirty="0" err="1">
                <a:latin typeface="+mn-lt"/>
              </a:rPr>
              <a:t>www.usenix.org</a:t>
            </a:r>
            <a:r>
              <a:rPr lang="en-US" sz="2133" b="0" dirty="0">
                <a:latin typeface="+mn-lt"/>
              </a:rPr>
              <a:t>/lisa16            #lisa16</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1" y="5519577"/>
            <a:ext cx="2799154" cy="1211987"/>
          </a:xfrm>
          <a:prstGeom prst="rect">
            <a:avLst/>
          </a:prstGeom>
        </p:spPr>
      </p:pic>
    </p:spTree>
    <p:extLst>
      <p:ext uri="{BB962C8B-B14F-4D97-AF65-F5344CB8AC3E}">
        <p14:creationId xmlns:p14="http://schemas.microsoft.com/office/powerpoint/2010/main" val="980138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9"/>
            <a:ext cx="10969943" cy="1143000"/>
          </a:xfrm>
        </p:spPr>
        <p:txBody>
          <a:bodyPr/>
          <a:lstStyle/>
          <a:p>
            <a:r>
              <a:rPr lang="en-US" dirty="0"/>
              <a:t>Click to edit Master title style</a:t>
            </a:r>
          </a:p>
        </p:txBody>
      </p:sp>
      <p:sp>
        <p:nvSpPr>
          <p:cNvPr id="3" name="Text Placeholder 2"/>
          <p:cNvSpPr>
            <a:spLocks noGrp="1"/>
          </p:cNvSpPr>
          <p:nvPr>
            <p:ph idx="1" hasCustomPrompt="1"/>
          </p:nvPr>
        </p:nvSpPr>
        <p:spPr>
          <a:xfrm>
            <a:off x="609441" y="1600201"/>
            <a:ext cx="10969943" cy="4525963"/>
          </a:xfrm>
          <a:prstGeom prst="rect">
            <a:avLst/>
          </a:prstGeom>
        </p:spPr>
        <p:txBody>
          <a:bodyPr vert="horz" lIns="91440" tIns="45720" rIns="91440" bIns="45720" rtlCol="0">
            <a:normAutofit/>
          </a:bodyPr>
          <a:lstStyle>
            <a:lvl1pPr marL="0" indent="0">
              <a:spcBef>
                <a:spcPts val="0"/>
              </a:spcBef>
              <a:spcAft>
                <a:spcPts val="800"/>
              </a:spcAft>
              <a:buNone/>
              <a:defRPr sz="2666" baseline="0"/>
            </a:lvl1pPr>
            <a:lvl2pPr marL="609448" indent="0">
              <a:buNone/>
              <a:defRPr/>
            </a:lvl2pPr>
            <a:lvl3pPr marL="1218895" indent="0">
              <a:buNone/>
              <a:defRPr/>
            </a:lvl3pPr>
            <a:lvl4pPr marL="1828343" indent="0">
              <a:buNone/>
              <a:defRPr/>
            </a:lvl4pPr>
            <a:lvl5pPr marL="2437790" indent="0">
              <a:buNone/>
              <a:defRPr/>
            </a:lvl5pPr>
          </a:lstStyle>
          <a:p>
            <a:pPr lvl="0"/>
            <a:r>
              <a:rPr lang="en-US" dirty="0"/>
              <a:t>Enter body text here.</a:t>
            </a:r>
          </a:p>
        </p:txBody>
      </p:sp>
    </p:spTree>
    <p:extLst>
      <p:ext uri="{BB962C8B-B14F-4D97-AF65-F5344CB8AC3E}">
        <p14:creationId xmlns:p14="http://schemas.microsoft.com/office/powerpoint/2010/main" val="3673099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ayout with Bullet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609441" y="1600201"/>
            <a:ext cx="10969943"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447" y="1676400"/>
            <a:ext cx="10969943" cy="4343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hasCustomPrompt="1"/>
          </p:nvPr>
        </p:nvSpPr>
        <p:spPr>
          <a:xfrm>
            <a:off x="609447" y="1206500"/>
            <a:ext cx="10969943" cy="304800"/>
          </a:xfrm>
          <a:prstGeom prst="rect">
            <a:avLst/>
          </a:prstGeo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a:t>Click to add subtitle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361504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3199"/>
            </a:lvl1pPr>
            <a:lvl2pPr>
              <a:defRPr sz="2399"/>
            </a:lvl2pPr>
            <a:lvl3pPr>
              <a:defRPr sz="1866"/>
            </a:lvl3pPr>
            <a:lvl4pPr>
              <a:defRPr sz="1866"/>
            </a:lvl4pPr>
            <a:lvl5pPr>
              <a:defRPr sz="1866"/>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199"/>
            </a:lvl1pPr>
            <a:lvl2pPr>
              <a:defRPr sz="2399"/>
            </a:lvl2pPr>
            <a:lvl3pPr>
              <a:defRPr sz="1866"/>
            </a:lvl3pPr>
            <a:lvl4pPr>
              <a:defRPr sz="1866"/>
            </a:lvl4pPr>
            <a:lvl5pPr>
              <a:defRPr sz="1866"/>
            </a:lvl5pPr>
            <a:lvl6pPr>
              <a:defRPr sz="2399"/>
            </a:lvl6pPr>
            <a:lvl7pPr>
              <a:defRPr sz="2399"/>
            </a:lvl7pPr>
            <a:lvl8pPr>
              <a:defRPr sz="2399"/>
            </a:lvl8pPr>
            <a:lvl9pPr>
              <a:defRPr sz="23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66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199"/>
            </a:lvl1pPr>
            <a:lvl2pPr>
              <a:defRPr sz="2399"/>
            </a:lvl2pPr>
            <a:lvl3pPr>
              <a:defRPr sz="1866"/>
            </a:lvl3pPr>
            <a:lvl4pPr>
              <a:defRPr sz="1866"/>
            </a:lvl4pPr>
            <a:lvl5pPr>
              <a:defRPr sz="1866"/>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199" b="1"/>
            </a:lvl1pPr>
            <a:lvl2pPr marL="609448" indent="0">
              <a:buNone/>
              <a:defRPr sz="2666" b="1"/>
            </a:lvl2pPr>
            <a:lvl3pPr marL="1218895" indent="0">
              <a:buNone/>
              <a:defRPr sz="2399" b="1"/>
            </a:lvl3pPr>
            <a:lvl4pPr marL="1828343" indent="0">
              <a:buNone/>
              <a:defRPr sz="2133" b="1"/>
            </a:lvl4pPr>
            <a:lvl5pPr marL="2437790" indent="0">
              <a:buNone/>
              <a:defRPr sz="2133" b="1"/>
            </a:lvl5pPr>
            <a:lvl6pPr marL="3047238" indent="0">
              <a:buNone/>
              <a:defRPr sz="2133" b="1"/>
            </a:lvl6pPr>
            <a:lvl7pPr marL="3656686" indent="0">
              <a:buNone/>
              <a:defRPr sz="2133" b="1"/>
            </a:lvl7pPr>
            <a:lvl8pPr marL="4266133" indent="0">
              <a:buNone/>
              <a:defRPr sz="2133" b="1"/>
            </a:lvl8pPr>
            <a:lvl9pPr marL="4875581" indent="0">
              <a:buNone/>
              <a:defRPr sz="2133" b="1"/>
            </a:lvl9pPr>
          </a:lstStyle>
          <a:p>
            <a:pPr lvl="0"/>
            <a:r>
              <a:rPr lang="en-US"/>
              <a:t>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199"/>
            </a:lvl1pPr>
            <a:lvl2pPr>
              <a:defRPr sz="2399"/>
            </a:lvl2pPr>
            <a:lvl3pPr>
              <a:defRPr sz="1866"/>
            </a:lvl3pPr>
            <a:lvl4pPr>
              <a:defRPr sz="1866"/>
            </a:lvl4pPr>
            <a:lvl5pPr>
              <a:defRPr sz="1866"/>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8862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t" anchorCtr="0"/>
          <a:lstStyle>
            <a:lvl1pPr algn="l">
              <a:defRPr sz="2666"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399"/>
            </a:lvl2pPr>
            <a:lvl3pPr>
              <a:defRPr sz="1866"/>
            </a:lvl3pPr>
            <a:lvl4pPr>
              <a:defRPr sz="1866"/>
            </a:lvl4pPr>
            <a:lvl5pPr>
              <a:defRPr sz="1866"/>
            </a:lvl5pPr>
            <a:lvl6pPr>
              <a:defRPr sz="2666"/>
            </a:lvl6pPr>
            <a:lvl7pPr>
              <a:defRPr sz="2666"/>
            </a:lvl7pPr>
            <a:lvl8pPr>
              <a:defRPr sz="2666"/>
            </a:lvl8pPr>
            <a:lvl9pPr>
              <a:defRPr sz="266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Edit Master text styles</a:t>
            </a:r>
          </a:p>
        </p:txBody>
      </p:sp>
    </p:spTree>
    <p:extLst>
      <p:ext uri="{BB962C8B-B14F-4D97-AF65-F5344CB8AC3E}">
        <p14:creationId xmlns:p14="http://schemas.microsoft.com/office/powerpoint/2010/main" val="154441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4507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normAutofit/>
          </a:bodyPr>
          <a:lstStyle>
            <a:lvl1pPr algn="l">
              <a:defRPr sz="23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normAutofit/>
          </a:bodyPr>
          <a:lstStyle>
            <a:lvl1pPr marL="0" indent="0">
              <a:buNone/>
              <a:defRPr sz="3199"/>
            </a:lvl1pPr>
            <a:lvl2pPr marL="609448" indent="0">
              <a:buNone/>
              <a:defRPr sz="3732"/>
            </a:lvl2pPr>
            <a:lvl3pPr marL="1218895" indent="0">
              <a:buNone/>
              <a:defRPr sz="3199"/>
            </a:lvl3pPr>
            <a:lvl4pPr marL="1828343" indent="0">
              <a:buNone/>
              <a:defRPr sz="2666"/>
            </a:lvl4pPr>
            <a:lvl5pPr marL="2437790" indent="0">
              <a:buNone/>
              <a:defRPr sz="2666"/>
            </a:lvl5pPr>
            <a:lvl6pPr marL="3047238" indent="0">
              <a:buNone/>
              <a:defRPr sz="2666"/>
            </a:lvl6pPr>
            <a:lvl7pPr marL="3656686" indent="0">
              <a:buNone/>
              <a:defRPr sz="2666"/>
            </a:lvl7pPr>
            <a:lvl8pPr marL="4266133" indent="0">
              <a:buNone/>
              <a:defRPr sz="2666"/>
            </a:lvl8pPr>
            <a:lvl9pPr marL="4875581" indent="0">
              <a:buNone/>
              <a:defRPr sz="2666"/>
            </a:lvl9pPr>
          </a:lstStyle>
          <a:p>
            <a:r>
              <a:rPr lang="en-US"/>
              <a:t>Click icon to add picture</a:t>
            </a:r>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866"/>
            </a:lvl1pPr>
            <a:lvl2pPr marL="609448" indent="0">
              <a:buNone/>
              <a:defRPr sz="1600"/>
            </a:lvl2pPr>
            <a:lvl3pPr marL="1218895" indent="0">
              <a:buNone/>
              <a:defRPr sz="1333"/>
            </a:lvl3pPr>
            <a:lvl4pPr marL="1828343" indent="0">
              <a:buNone/>
              <a:defRPr sz="1200"/>
            </a:lvl4pPr>
            <a:lvl5pPr marL="2437790" indent="0">
              <a:buNone/>
              <a:defRPr sz="1200"/>
            </a:lvl5pPr>
            <a:lvl6pPr marL="3047238" indent="0">
              <a:buNone/>
              <a:defRPr sz="1200"/>
            </a:lvl6pPr>
            <a:lvl7pPr marL="3656686" indent="0">
              <a:buNone/>
              <a:defRPr sz="1200"/>
            </a:lvl7pPr>
            <a:lvl8pPr marL="4266133" indent="0">
              <a:buNone/>
              <a:defRPr sz="1200"/>
            </a:lvl8pPr>
            <a:lvl9pPr marL="4875581" indent="0">
              <a:buNone/>
              <a:defRPr sz="1200"/>
            </a:lvl9pPr>
          </a:lstStyle>
          <a:p>
            <a:pPr lvl="0"/>
            <a:r>
              <a:rPr lang="en-US"/>
              <a:t>Edit Master text styles</a:t>
            </a:r>
          </a:p>
        </p:txBody>
      </p:sp>
    </p:spTree>
    <p:extLst>
      <p:ext uri="{BB962C8B-B14F-4D97-AF65-F5344CB8AC3E}">
        <p14:creationId xmlns:p14="http://schemas.microsoft.com/office/powerpoint/2010/main" val="2987295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idx="1"/>
          </p:nvPr>
        </p:nvSpPr>
        <p:spPr>
          <a:xfrm>
            <a:off x="609441" y="1600201"/>
            <a:ext cx="10969943"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355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330200"/>
            <a:ext cx="10969943" cy="8128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CONFIDENTIAL</a:t>
            </a:r>
          </a:p>
        </p:txBody>
      </p:sp>
      <p:sp>
        <p:nvSpPr>
          <p:cNvPr id="6" name="Slide Number Placeholder 5"/>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3317294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CONFIDENTIAL</a:t>
            </a:r>
          </a:p>
        </p:txBody>
      </p:sp>
      <p:sp>
        <p:nvSpPr>
          <p:cNvPr id="5" name="Slide Number Placeholder 4"/>
          <p:cNvSpPr>
            <a:spLocks noGrp="1"/>
          </p:cNvSpPr>
          <p:nvPr>
            <p:ph type="sldNum" sz="quarter" idx="12"/>
          </p:nvPr>
        </p:nvSpPr>
        <p:spPr/>
        <p:txBody>
          <a:bodyPr/>
          <a:lstStyle/>
          <a:p>
            <a:fld id="{6EA6D8CF-3CDE-4807-BCD2-C9F2B831AAA5}" type="slidenum">
              <a:rPr lang="en-US" smtClean="0"/>
              <a:t>‹#›</a:t>
            </a:fld>
            <a:endParaRPr lang="en-US"/>
          </a:p>
        </p:txBody>
      </p:sp>
    </p:spTree>
    <p:extLst>
      <p:ext uri="{BB962C8B-B14F-4D97-AF65-F5344CB8AC3E}">
        <p14:creationId xmlns:p14="http://schemas.microsoft.com/office/powerpoint/2010/main" val="650010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a:xfrm>
            <a:off x="609448" y="330200"/>
            <a:ext cx="10969943" cy="812800"/>
          </a:xfrm>
          <a:prstGeom prst="rect">
            <a:avLst/>
          </a:prstGeom>
        </p:spPr>
        <p:txBody>
          <a:bodyPr/>
          <a:lstStyle/>
          <a:p>
            <a:r>
              <a:rPr lang="en-US"/>
              <a:t>Click to edit Master title style</a:t>
            </a:r>
          </a:p>
        </p:txBody>
      </p:sp>
      <p:sp>
        <p:nvSpPr>
          <p:cNvPr id="4" name="Footer Placeholder 3"/>
          <p:cNvSpPr>
            <a:spLocks noGrp="1"/>
          </p:cNvSpPr>
          <p:nvPr>
            <p:ph type="ftr" sz="quarter" idx="11"/>
          </p:nvPr>
        </p:nvSpPr>
        <p:spPr>
          <a:xfrm>
            <a:off x="4875536" y="6464301"/>
            <a:ext cx="5180251" cy="149224"/>
          </a:xfrm>
          <a:prstGeom prst="rect">
            <a:avLst/>
          </a:prstGeom>
        </p:spPr>
        <p:txBody>
          <a:bodyPr/>
          <a:lstStyle/>
          <a:p>
            <a:pPr>
              <a:defRPr/>
            </a:pPr>
            <a:endParaRPr lang="en-US">
              <a:solidFill>
                <a:prstClr val="black">
                  <a:tint val="75000"/>
                </a:prstClr>
              </a:solidFill>
            </a:endParaRPr>
          </a:p>
        </p:txBody>
      </p:sp>
      <p:sp>
        <p:nvSpPr>
          <p:cNvPr id="7" name="Text Placeholder 6"/>
          <p:cNvSpPr>
            <a:spLocks noGrp="1"/>
          </p:cNvSpPr>
          <p:nvPr>
            <p:ph type="body" sz="quarter" idx="13"/>
          </p:nvPr>
        </p:nvSpPr>
        <p:spPr>
          <a:xfrm>
            <a:off x="469777" y="786384"/>
            <a:ext cx="11177153" cy="5010912"/>
          </a:xfrm>
          <a:prstGeom prst="rect">
            <a:avLst/>
          </a:prstGeom>
        </p:spPr>
        <p:txBody>
          <a:bodyPr/>
          <a:lstStyle>
            <a:lvl1pPr marL="233304" indent="-233304">
              <a:buSzPct val="115000"/>
              <a:buFont typeface="Wingdings" pitchFamily="2" charset="2"/>
              <a:buChar char="§"/>
              <a:defRPr/>
            </a:lvl1pPr>
            <a:lvl2pPr>
              <a:buSzPct val="110000"/>
              <a:buFont typeface="Arial" pitchFamily="34" charset="0"/>
              <a:buChar char="•"/>
              <a:defRPr/>
            </a:lvl2pPr>
            <a:lvl3pPr>
              <a:buSzPct val="110000"/>
              <a:buFont typeface="Arial" pitchFamily="34" charset="0"/>
              <a:buChar char="•"/>
              <a:defRPr/>
            </a:lvl3pPr>
            <a:lvl4pPr>
              <a:buSzPct val="110000"/>
              <a:buFont typeface="Arial" pitchFamily="34" charset="0"/>
              <a:buChar char="•"/>
              <a:defRPr/>
            </a:lvl4pPr>
            <a:lvl5pPr>
              <a:buSzPct val="110000"/>
              <a:buFont typeface="Arial" pitchFamily="34" charset="0"/>
              <a:buChar char="•"/>
              <a:defRPr/>
            </a:lvl5pPr>
          </a:lstStyle>
          <a:p>
            <a:pPr lvl="0"/>
            <a:r>
              <a:rPr lang="en-US" dirty="0"/>
              <a:t>Click to edit Master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106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441" y="1371600"/>
            <a:ext cx="5241195" cy="464820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195" y="1371600"/>
            <a:ext cx="5241195" cy="464820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6268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371600"/>
            <a:ext cx="5241195" cy="639762"/>
          </a:xfrm>
          <a:prstGeom prst="rect">
            <a:avLst/>
          </a:prstGeo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057400"/>
            <a:ext cx="5241195" cy="396240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8195" y="1371600"/>
            <a:ext cx="5241195" cy="639762"/>
          </a:xfrm>
          <a:prstGeom prst="rect">
            <a:avLst/>
          </a:prstGeom>
        </p:spPr>
        <p:txBody>
          <a:bodyPr anchor="ctr"/>
          <a:lstStyle>
            <a:lvl1pPr marL="0" indent="0">
              <a:lnSpc>
                <a:spcPct val="90000"/>
              </a:lnSpc>
              <a:spcBef>
                <a:spcPts val="0"/>
              </a:spcBef>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8195" y="2057400"/>
            <a:ext cx="5241195" cy="3962400"/>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1034706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412113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lstStyle/>
          <a:p>
            <a:r>
              <a:rPr lang="en-US"/>
              <a:t>Click to edit Master title style</a:t>
            </a:r>
          </a:p>
        </p:txBody>
      </p:sp>
      <p:sp>
        <p:nvSpPr>
          <p:cNvPr id="6" name="Text Placeholder 8"/>
          <p:cNvSpPr>
            <a:spLocks noGrp="1"/>
          </p:cNvSpPr>
          <p:nvPr>
            <p:ph type="body" sz="quarter" idx="13" hasCustomPrompt="1"/>
          </p:nvPr>
        </p:nvSpPr>
        <p:spPr>
          <a:xfrm>
            <a:off x="609447" y="1219200"/>
            <a:ext cx="10969943" cy="304800"/>
          </a:xfrm>
          <a:prstGeom prst="rect">
            <a:avLst/>
          </a:prstGeom>
        </p:spPr>
        <p:txBody>
          <a:bodyPr/>
          <a:lstStyle>
            <a:lvl1pPr marL="0" indent="0">
              <a:lnSpc>
                <a:spcPct val="90000"/>
              </a:lnSpc>
              <a:spcBef>
                <a:spcPts val="0"/>
              </a:spcBef>
              <a:buNone/>
              <a:defRPr sz="1800">
                <a:solidFill>
                  <a:schemeClr val="tx1"/>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en-US" dirty="0"/>
              <a:t>Click to add subtitle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395620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1417606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609441" y="1371601"/>
            <a:ext cx="7922736" cy="4648199"/>
          </a:xfrm>
          <a:prstGeom prst="rect">
            <a:avLst/>
          </a:prstGeo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735331" y="1371601"/>
            <a:ext cx="2844059" cy="4648199"/>
          </a:xfrm>
          <a:prstGeom prst="rect">
            <a:avLst/>
          </a:prstGeom>
        </p:spPr>
        <p:txBody>
          <a:bodyPr/>
          <a:lstStyle>
            <a:lvl1pPr marL="0" indent="0">
              <a:lnSpc>
                <a:spcPct val="90000"/>
              </a:lnSpc>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289854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812800"/>
          </a:xfrm>
          <a:prstGeom prst="rect">
            <a:avLst/>
          </a:prstGeo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6" y="1371600"/>
            <a:ext cx="12188825" cy="3429000"/>
          </a:xfrm>
          <a:prstGeom prst="rect">
            <a:avLst/>
          </a:prstGeo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609447" y="4953000"/>
            <a:ext cx="10969943" cy="1066800"/>
          </a:xfrm>
          <a:prstGeom prst="rect">
            <a:avLst/>
          </a:prstGeo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31543996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theme" Target="../theme/theme2.xml"/><Relationship Id="rId14" Type="http://schemas.openxmlformats.org/officeDocument/2006/relationships/image" Target="../media/image1.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782731"/>
      </p:ext>
    </p:extLst>
  </p:cSld>
  <p:clrMap bg1="lt1" tx1="dk1" bg2="lt2" tx2="dk2" accent1="accent1" accent2="accent2" accent3="accent3" accent4="accent4" accent5="accent5" accent6="accent6" hlink="hlink" folHlink="folHlink"/>
  <p:sldLayoutIdLst>
    <p:sldLayoutId id="2147483688" r:id="rId1"/>
    <p:sldLayoutId id="2147483698" r:id="rId2"/>
    <p:sldLayoutId id="2147483690" r:id="rId3"/>
    <p:sldLayoutId id="2147483691" r:id="rId4"/>
    <p:sldLayoutId id="2147483692" r:id="rId5"/>
    <p:sldLayoutId id="2147483699" r:id="rId6"/>
    <p:sldLayoutId id="2147483693" r:id="rId7"/>
    <p:sldLayoutId id="2147483694" r:id="rId8"/>
    <p:sldLayoutId id="2147483695" r:id="rId9"/>
    <p:sldLayoutId id="2147483705" r:id="rId10"/>
    <p:sldLayoutId id="2147483706" r:id="rId11"/>
    <p:sldLayoutId id="2147483696" r:id="rId12"/>
    <p:sldLayoutId id="2147483697" r:id="rId13"/>
    <p:sldLayoutId id="2147483725" r:id="rId14"/>
    <p:sldLayoutId id="2147483726" r:id="rId15"/>
    <p:sldLayoutId id="2147483727" r:id="rId16"/>
  </p:sldLayoutIdLst>
  <p:hf hdr="0" dt="0"/>
  <p:txStyles>
    <p:title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9"/>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6173972"/>
            <a:ext cx="1515636" cy="638328"/>
          </a:xfrm>
          <a:prstGeom prst="rect">
            <a:avLst/>
          </a:prstGeom>
        </p:spPr>
      </p:pic>
    </p:spTree>
    <p:extLst>
      <p:ext uri="{BB962C8B-B14F-4D97-AF65-F5344CB8AC3E}">
        <p14:creationId xmlns:p14="http://schemas.microsoft.com/office/powerpoint/2010/main" val="3261524937"/>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9" r:id="rId10"/>
    <p:sldLayoutId id="2147483740" r:id="rId11"/>
    <p:sldLayoutId id="2147483743" r:id="rId12"/>
  </p:sldLayoutIdLst>
  <p:txStyles>
    <p:titleStyle>
      <a:lvl1pPr algn="ctr" defTabSz="1218895" rtl="0" eaLnBrk="1" latinLnBrk="0" hangingPunct="1">
        <a:spcBef>
          <a:spcPct val="0"/>
        </a:spcBef>
        <a:buNone/>
        <a:defRPr sz="4799" kern="1200">
          <a:solidFill>
            <a:schemeClr val="bg1"/>
          </a:solidFill>
          <a:latin typeface="+mj-lt"/>
          <a:ea typeface="+mj-ea"/>
          <a:cs typeface="+mj-cs"/>
        </a:defRPr>
      </a:lvl1pPr>
    </p:titleStyle>
    <p:bodyStyle>
      <a:lvl1pPr marL="457086" indent="-457086" algn="l" defTabSz="1218895" rtl="0" eaLnBrk="1" latinLnBrk="0" hangingPunct="1">
        <a:spcBef>
          <a:spcPct val="20000"/>
        </a:spcBef>
        <a:buFont typeface="Arial" pitchFamily="34" charset="0"/>
        <a:buChar char="•"/>
        <a:defRPr sz="3199" kern="1200">
          <a:solidFill>
            <a:schemeClr val="bg1"/>
          </a:solidFill>
          <a:latin typeface="+mn-lt"/>
          <a:ea typeface="+mn-ea"/>
          <a:cs typeface="+mn-cs"/>
        </a:defRPr>
      </a:lvl1pPr>
      <a:lvl2pPr marL="990352" indent="-380905" algn="l" defTabSz="1218895" rtl="0" eaLnBrk="1" latinLnBrk="0" hangingPunct="1">
        <a:spcBef>
          <a:spcPct val="20000"/>
        </a:spcBef>
        <a:buFont typeface="Arial"/>
        <a:buChar char="•"/>
        <a:defRPr sz="2399" kern="1200">
          <a:solidFill>
            <a:schemeClr val="bg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1866" kern="1200">
          <a:solidFill>
            <a:schemeClr val="bg1"/>
          </a:solidFill>
          <a:latin typeface="+mn-lt"/>
          <a:ea typeface="+mn-ea"/>
          <a:cs typeface="+mn-cs"/>
        </a:defRPr>
      </a:lvl3pPr>
      <a:lvl4pPr marL="2209248" indent="-380905" algn="l" defTabSz="1218895" rtl="0" eaLnBrk="1" latinLnBrk="0" hangingPunct="1">
        <a:spcBef>
          <a:spcPct val="20000"/>
        </a:spcBef>
        <a:buFont typeface="Arial"/>
        <a:buChar char="•"/>
        <a:defRPr sz="1866" kern="1200">
          <a:solidFill>
            <a:schemeClr val="bg1"/>
          </a:solidFill>
          <a:latin typeface="+mn-lt"/>
          <a:ea typeface="+mn-ea"/>
          <a:cs typeface="+mn-cs"/>
        </a:defRPr>
      </a:lvl4pPr>
      <a:lvl5pPr marL="2818695" indent="-380905" algn="l" defTabSz="1218895" rtl="0" eaLnBrk="1" latinLnBrk="0" hangingPunct="1">
        <a:spcBef>
          <a:spcPct val="20000"/>
        </a:spcBef>
        <a:buFont typeface="Arial"/>
        <a:buChar char="•"/>
        <a:defRPr sz="1866" kern="1200">
          <a:solidFill>
            <a:schemeClr val="bg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7"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diagramData" Target="../diagrams/data5.xml"/></Relationships>
</file>

<file path=ppt/slides/_rels/slide10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1.xml"/><Relationship Id="rId2" Type="http://schemas.openxmlformats.org/officeDocument/2006/relationships/image" Target="../media/image145.png"/></Relationships>
</file>

<file path=ppt/slides/_rels/slide106.xml.rels><?xml version="1.0" encoding="UTF-8" standalone="yes"?>
<Relationships xmlns="http://schemas.openxmlformats.org/package/2006/relationships"><Relationship Id="rId11" Type="http://schemas.openxmlformats.org/officeDocument/2006/relationships/hyperlink" Target="http://www.running-system.com/vsphere-6-esxtop-quick-overview-for-troubleshooting/" TargetMode="External"/><Relationship Id="rId12" Type="http://schemas.openxmlformats.org/officeDocument/2006/relationships/hyperlink" Target="https://www.vmware.com/support/pubs/vdr_pubs.html" TargetMode="External"/><Relationship Id="rId1" Type="http://schemas.openxmlformats.org/officeDocument/2006/relationships/slideLayout" Target="../slideLayouts/slideLayout14.xml"/><Relationship Id="rId2" Type="http://schemas.openxmlformats.org/officeDocument/2006/relationships/hyperlink" Target="http://www.vmware.com/solutions/business-critical-apps/" TargetMode="External"/><Relationship Id="rId3" Type="http://schemas.openxmlformats.org/officeDocument/2006/relationships/hyperlink" Target="http://blogs.vmware.com/apps" TargetMode="External"/><Relationship Id="rId4" Type="http://schemas.openxmlformats.org/officeDocument/2006/relationships/hyperlink" Target="https://www.vmware.com/support/pubs/vsphere-esxi-vcenter-server-6-pubs.html" TargetMode="External"/><Relationship Id="rId5" Type="http://schemas.openxmlformats.org/officeDocument/2006/relationships/hyperlink" Target="https://pubs.vmware.com/vsphere-65/index.jsp" TargetMode="External"/><Relationship Id="rId6" Type="http://schemas.openxmlformats.org/officeDocument/2006/relationships/hyperlink" Target="http://pubs.vmware.com/vsphere-65/topic/com.vmware.ICbase/PDF/vsphere-esxi-vcenter-server-65-setup-mscs.pdf" TargetMode="External"/><Relationship Id="rId7" Type="http://schemas.openxmlformats.org/officeDocument/2006/relationships/hyperlink" Target="https://www.vmware.com/pdf/vsphere6/r65/vsphere-65-configuration-maximums.pdf" TargetMode="External"/><Relationship Id="rId8" Type="http://schemas.openxmlformats.org/officeDocument/2006/relationships/hyperlink" Target="http://www.vmware.com/files/pdf/techpaper/VMW-Tuning-Latency-Sensitive-Workloads.pdf" TargetMode="External"/><Relationship Id="rId9" Type="http://schemas.openxmlformats.org/officeDocument/2006/relationships/hyperlink" Target="http://www.vmware.com/pdf/Perf_Best_Practices_vSphere5.1.pdf" TargetMode="External"/><Relationship Id="rId10" Type="http://schemas.openxmlformats.org/officeDocument/2006/relationships/hyperlink" Target="http://www.vmware.com/pdf/Perf_Best_Practices_vSphere5.5.pdf"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8.xml"/></Relationships>
</file>

<file path=ppt/slides/_rels/slide11.xml.rels><?xml version="1.0" encoding="UTF-8" standalone="yes"?>
<Relationships xmlns="http://schemas.openxmlformats.org/package/2006/relationships"><Relationship Id="rId11" Type="http://schemas.openxmlformats.org/officeDocument/2006/relationships/hyperlink" Target="http://www.tsanet.org/" TargetMode="External"/><Relationship Id="rId12"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hyperlink" Target="http://www.vmware.com/business-critical-apps/" TargetMode="External"/><Relationship Id="rId3" Type="http://schemas.openxmlformats.org/officeDocument/2006/relationships/hyperlink" Target="http://vmw.re/15MO7oL" TargetMode="External"/><Relationship Id="rId4" Type="http://schemas.openxmlformats.org/officeDocument/2006/relationships/hyperlink" Target="http://bit.ly/1uvVRkk" TargetMode="External"/><Relationship Id="rId5" Type="http://schemas.openxmlformats.org/officeDocument/2006/relationships/hyperlink" Target="http://bit.ly/1H1xYfu" TargetMode="External"/><Relationship Id="rId6" Type="http://schemas.openxmlformats.org/officeDocument/2006/relationships/hyperlink" Target="http://bit.ly/15MrBMy" TargetMode="External"/><Relationship Id="rId7" Type="http://schemas.openxmlformats.org/officeDocument/2006/relationships/hyperlink" Target="http://bit.ly/15DrLW3" TargetMode="External"/><Relationship Id="rId8" Type="http://schemas.openxmlformats.org/officeDocument/2006/relationships/hyperlink" Target="http://bit.ly/1Ctkd4T" TargetMode="External"/><Relationship Id="rId9" Type="http://schemas.openxmlformats.org/officeDocument/2006/relationships/hyperlink" Target="http://bit.ly/15NEiH4" TargetMode="External"/><Relationship Id="rId10" Type="http://schemas.openxmlformats.org/officeDocument/2006/relationships/hyperlink" Target="http://bit.ly/1wyohK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vmw.re/1x95NB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1.xml"/><Relationship Id="rId2"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jpg"/><Relationship Id="rId1" Type="http://schemas.openxmlformats.org/officeDocument/2006/relationships/slideLayout" Target="../slideLayouts/slideLayout27.xml"/><Relationship Id="rId2" Type="http://schemas.openxmlformats.org/officeDocument/2006/relationships/hyperlink" Target="https://blogs.vmware.com/apps" TargetMode="External"/><Relationship Id="rId3" Type="http://schemas.openxmlformats.org/officeDocument/2006/relationships/hyperlink" Target="http://www.dejify.com/" TargetMode="External"/><Relationship Id="rId4" Type="http://schemas.openxmlformats.org/officeDocument/2006/relationships/hyperlink" Target="http://bit.ly/2h3Rf53" TargetMode="External"/><Relationship Id="rId5" Type="http://schemas.openxmlformats.org/officeDocument/2006/relationships/image" Target="../media/image4.jp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hyperlink" Target="http://kb.vmware.com/kb/1189"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logs.vmware.com/apps/2016/01/completely-disable-time-synchronization-for-your-vm.html"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hyperlink" Target="http://support.microsoft.com/kb/2344941" TargetMode="External"/><Relationship Id="rId4" Type="http://schemas.openxmlformats.org/officeDocument/2006/relationships/hyperlink" Target="http://support.microsoft.com/kb/2550978" TargetMode="External"/><Relationship Id="rId5" Type="http://schemas.openxmlformats.org/officeDocument/2006/relationships/hyperlink" Target="https://support.microsoft.com/en-us/kb/3125574" TargetMode="External"/><Relationship Id="rId6" Type="http://schemas.openxmlformats.org/officeDocument/2006/relationships/image" Target="../media/image33.png"/><Relationship Id="rId1" Type="http://schemas.openxmlformats.org/officeDocument/2006/relationships/slideLayout" Target="../slideLayouts/slideLayout14.xml"/><Relationship Id="rId2" Type="http://schemas.openxmlformats.org/officeDocument/2006/relationships/hyperlink" Target="file:///C:/VMware/Personal/PEX/PEX-2015/kb.vmware.com/kb/102007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3.jp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1.jpeg"/><Relationship Id="rId5" Type="http://schemas.openxmlformats.org/officeDocument/2006/relationships/image" Target="../media/image43.jpe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hyperlink" Target="http://kb.vmware.com/selfservice/search.do?cmd=displayKC&amp;docType=kc&amp;docTypeID=DT_KB_1_1&amp;externalId=1267" TargetMode="External"/><Relationship Id="rId4" Type="http://schemas.openxmlformats.org/officeDocument/2006/relationships/hyperlink" Target="http://kb.vmware.com/selfservice/microsites/search.do?language=en_US&amp;cmd=displayKC&amp;externalId=1268" TargetMode="External"/><Relationship Id="rId5" Type="http://schemas.openxmlformats.org/officeDocument/2006/relationships/hyperlink" Target="http://kb.vmware.com/kb/1267" TargetMode="External"/><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kb.vmware.com/kb/2053145"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vmware.com/files/pdf/performance_char_vmfs_rdm.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vmware.com/files/pdf/techpaper/VMware-vSphere-CPU-Sched-Perf.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2.emf"/></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hyperlink" Target="http://bit.ly/1HQsOxL" TargetMode="External"/><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14.xml"/><Relationship Id="rId2" Type="http://schemas.openxmlformats.org/officeDocument/2006/relationships/hyperlink" Target="http://bit.ly/20DauD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27.xml"/><Relationship Id="rId2" Type="http://schemas.openxmlformats.org/officeDocument/2006/relationships/notesSlide" Target="../notesSlides/notesSlide21.xml"/></Relationships>
</file>

<file path=ppt/slides/_rels/slide57.xml.rels><?xml version="1.0" encoding="UTF-8" standalone="yes"?>
<Relationships xmlns="http://schemas.openxmlformats.org/package/2006/relationships"><Relationship Id="rId3" Type="http://schemas.openxmlformats.org/officeDocument/2006/relationships/image" Target="../media/image65.wmf"/><Relationship Id="rId4" Type="http://schemas.openxmlformats.org/officeDocument/2006/relationships/image" Target="../media/image6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67.png"/><Relationship Id="rId1" Type="http://schemas.openxmlformats.org/officeDocument/2006/relationships/slideLayout" Target="../slideLayouts/slideLayout27.xml"/><Relationship Id="rId2" Type="http://schemas.openxmlformats.org/officeDocument/2006/relationships/notesSlide" Target="../notesSlides/notesSlide22.xml"/></Relationships>
</file>

<file path=ppt/slides/_rels/slide58.xml.rels><?xml version="1.0" encoding="UTF-8" standalone="yes"?>
<Relationships xmlns="http://schemas.openxmlformats.org/package/2006/relationships"><Relationship Id="rId3" Type="http://schemas.openxmlformats.org/officeDocument/2006/relationships/image" Target="../media/image65.wmf"/><Relationship Id="rId4" Type="http://schemas.openxmlformats.org/officeDocument/2006/relationships/image" Target="../media/image66.png"/><Relationship Id="rId5" Type="http://schemas.openxmlformats.org/officeDocument/2006/relationships/image" Target="../media/image61.png"/><Relationship Id="rId6" Type="http://schemas.openxmlformats.org/officeDocument/2006/relationships/image" Target="../media/image60.png"/><Relationship Id="rId7" Type="http://schemas.openxmlformats.org/officeDocument/2006/relationships/image" Target="../media/image62.png"/><Relationship Id="rId8" Type="http://schemas.openxmlformats.org/officeDocument/2006/relationships/image" Target="../media/image68.png"/><Relationship Id="rId9" Type="http://schemas.openxmlformats.org/officeDocument/2006/relationships/image" Target="../media/image67.png"/><Relationship Id="rId1" Type="http://schemas.openxmlformats.org/officeDocument/2006/relationships/slideLayout" Target="../slideLayouts/slideLayout27.xml"/><Relationship Id="rId2" Type="http://schemas.openxmlformats.org/officeDocument/2006/relationships/notesSlide" Target="../notesSlides/notesSlide2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3.xml"/><Relationship Id="rId8" Type="http://schemas.openxmlformats.org/officeDocument/2006/relationships/diagramLayout" Target="../diagrams/layout3.xml"/><Relationship Id="rId9" Type="http://schemas.openxmlformats.org/officeDocument/2006/relationships/diagramQuickStyle" Target="../diagrams/quickStyle3.xml"/><Relationship Id="rId10" Type="http://schemas.openxmlformats.org/officeDocument/2006/relationships/diagramColors" Target="../diagrams/colors3.xml"/><Relationship Id="rId11"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diagramData" Target="../diagrams/data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61.xml.rels><?xml version="1.0" encoding="UTF-8" standalone="yes"?>
<Relationships xmlns="http://schemas.openxmlformats.org/package/2006/relationships"><Relationship Id="rId3" Type="http://schemas.openxmlformats.org/officeDocument/2006/relationships/hyperlink" Target="http://support.microsoft.com/kb/2344941" TargetMode="External"/><Relationship Id="rId4" Type="http://schemas.openxmlformats.org/officeDocument/2006/relationships/hyperlink" Target="http://support.microsoft.com/kb/2550978" TargetMode="External"/><Relationship Id="rId5" Type="http://schemas.openxmlformats.org/officeDocument/2006/relationships/image" Target="../media/image69.png"/><Relationship Id="rId1" Type="http://schemas.openxmlformats.org/officeDocument/2006/relationships/slideLayout" Target="../slideLayouts/slideLayout14.xml"/><Relationship Id="rId2" Type="http://schemas.openxmlformats.org/officeDocument/2006/relationships/hyperlink" Target="file:///C:/VMware/Personal/PEX/PEX-2015/kb.vmware.com/kb/1020078"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kb.vmware.com/kb/2061598" TargetMode="External"/><Relationship Id="rId4" Type="http://schemas.openxmlformats.org/officeDocument/2006/relationships/image" Target="../media/image70.gif"/><Relationship Id="rId5" Type="http://schemas.openxmlformats.org/officeDocument/2006/relationships/image" Target="../media/image71.png"/><Relationship Id="rId6" Type="http://schemas.openxmlformats.org/officeDocument/2006/relationships/image" Target="../media/image72.jpg"/><Relationship Id="rId1" Type="http://schemas.openxmlformats.org/officeDocument/2006/relationships/slideLayout" Target="../slideLayouts/slideLayout14.xml"/><Relationship Id="rId2" Type="http://schemas.openxmlformats.org/officeDocument/2006/relationships/hyperlink" Target="http://kb.vmware.com/kb/2008925"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18.xml"/><Relationship Id="rId2" Type="http://schemas.openxmlformats.org/officeDocument/2006/relationships/notesSlide" Target="../notesSlides/notesSlide26.xml"/></Relationships>
</file>

<file path=ppt/slides/_rels/slide64.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83.png"/><Relationship Id="rId14" Type="http://schemas.openxmlformats.org/officeDocument/2006/relationships/image" Target="../media/image84.png"/><Relationship Id="rId15" Type="http://schemas.openxmlformats.org/officeDocument/2006/relationships/image" Target="../media/image85.png"/><Relationship Id="rId16" Type="http://schemas.openxmlformats.org/officeDocument/2006/relationships/image" Target="../media/image86.png"/><Relationship Id="rId17"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75.gif"/><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80.png"/></Relationships>
</file>

<file path=ppt/slides/_rels/slide65.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image" Target="../media/image86.png"/><Relationship Id="rId16"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80.png"/><Relationship Id="rId10"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3.jpg"/></Relationships>
</file>

<file path=ppt/slides/_rels/slide68.xml.rels><?xml version="1.0" encoding="UTF-8" standalone="yes"?>
<Relationships xmlns="http://schemas.openxmlformats.org/package/2006/relationships"><Relationship Id="rId11" Type="http://schemas.openxmlformats.org/officeDocument/2006/relationships/image" Target="../media/image102.png"/><Relationship Id="rId12" Type="http://schemas.openxmlformats.org/officeDocument/2006/relationships/image" Target="../media/image103.jpeg"/><Relationship Id="rId13"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jpg"/><Relationship Id="rId10" Type="http://schemas.openxmlformats.org/officeDocument/2006/relationships/image" Target="../media/image101.png"/></Relationships>
</file>

<file path=ppt/slides/_rels/slide69.xml.rels><?xml version="1.0" encoding="UTF-8" standalone="yes"?>
<Relationships xmlns="http://schemas.openxmlformats.org/package/2006/relationships"><Relationship Id="rId11" Type="http://schemas.openxmlformats.org/officeDocument/2006/relationships/image" Target="../media/image112.png"/><Relationship Id="rId12" Type="http://schemas.openxmlformats.org/officeDocument/2006/relationships/image" Target="../media/image113.png"/><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5.png"/><Relationship Id="rId4" Type="http://schemas.openxmlformats.org/officeDocument/2006/relationships/image" Target="../media/image106.wmf"/><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111.png"/><Relationship Id="rId10"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wmf"/><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9.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2.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bit.ly/1nJRPs3"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48.png"/><Relationship Id="rId6" Type="http://schemas.openxmlformats.org/officeDocument/2006/relationships/image" Target="../media/image126.png"/><Relationship Id="rId7" Type="http://schemas.openxmlformats.org/officeDocument/2006/relationships/image" Target="../media/image127.png"/><Relationship Id="rId1" Type="http://schemas.openxmlformats.org/officeDocument/2006/relationships/slideLayout" Target="../slideLayouts/slideLayout5.xml"/><Relationship Id="rId2"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hyperlink" Target="http://www.running-system.com/vsphere-6-esxtop-quick-overview-for-troubleshooting/" TargetMode="External"/><Relationship Id="rId4" Type="http://schemas.openxmlformats.org/officeDocument/2006/relationships/image" Target="../media/image128.jpeg"/><Relationship Id="rId5"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131.png"/><Relationship Id="rId7"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hyperlink" Target="http://blogs.msdn.com/b/tvoellm/archive/2009/05/07/useful-io-profiles-for-simulating-various-workloads.aspx" TargetMode="External"/><Relationship Id="rId4" Type="http://schemas.openxmlformats.org/officeDocument/2006/relationships/image" Target="../media/image133.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138.png"/></Relationships>
</file>

<file path=ppt/slides/_rels/slide94.xml.rels><?xml version="1.0" encoding="UTF-8" standalone="yes"?>
<Relationships xmlns="http://schemas.openxmlformats.org/package/2006/relationships"><Relationship Id="rId3" Type="http://schemas.openxmlformats.org/officeDocument/2006/relationships/hyperlink" Target="https://gallery.technet.microsoft.com/DiskSpd-a-robust-storage-6cd2f223" TargetMode="External"/><Relationship Id="rId4" Type="http://schemas.openxmlformats.org/officeDocument/2006/relationships/hyperlink" Target="http://hfxte.ch/diskspd" TargetMode="External"/><Relationship Id="rId1" Type="http://schemas.openxmlformats.org/officeDocument/2006/relationships/slideLayout" Target="../slideLayouts/slideLayout14.xml"/><Relationship Id="rId2"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hyperlink" Target="http://labs.vmware.com/flings/io-analyzer" TargetMode="External"/><Relationship Id="rId4" Type="http://schemas.openxmlformats.org/officeDocument/2006/relationships/image" Target="../media/image140.png"/><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3" Type="http://schemas.openxmlformats.org/officeDocument/2006/relationships/hyperlink" Target="http://labs.vmware.com/flings/ioblazer" TargetMode="External"/><Relationship Id="rId4" Type="http://schemas.openxmlformats.org/officeDocument/2006/relationships/image" Target="../media/image141.png"/><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48.png"/><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4799" dirty="0"/>
              <a:t>Designing Your VMware Virtual Infrastructure for Optimal Performance, Resilience and Availability – </a:t>
            </a:r>
            <a:br>
              <a:rPr lang="en-US" sz="4799" dirty="0"/>
            </a:br>
            <a:r>
              <a:rPr lang="en-US" sz="4799" b="0" i="1" dirty="0"/>
              <a:t>Straight from the Source</a:t>
            </a:r>
          </a:p>
        </p:txBody>
      </p:sp>
      <p:sp>
        <p:nvSpPr>
          <p:cNvPr id="10" name="Text Placeholder 9"/>
          <p:cNvSpPr>
            <a:spLocks noGrp="1"/>
          </p:cNvSpPr>
          <p:nvPr>
            <p:ph type="body" sz="quarter" idx="10"/>
          </p:nvPr>
        </p:nvSpPr>
        <p:spPr>
          <a:xfrm>
            <a:off x="609441" y="3428603"/>
            <a:ext cx="10969943" cy="1846179"/>
          </a:xfrm>
        </p:spPr>
        <p:txBody>
          <a:bodyPr/>
          <a:lstStyle/>
          <a:p>
            <a:r>
              <a:rPr lang="en-US" dirty="0"/>
              <a:t>Deji Akomolafe – VMware</a:t>
            </a:r>
            <a:br>
              <a:rPr lang="en-US" dirty="0"/>
            </a:br>
            <a:r>
              <a:rPr lang="en-US" dirty="0"/>
              <a:t>David Klee – Heraflux Technologies</a:t>
            </a:r>
            <a:br>
              <a:rPr lang="en-US" dirty="0"/>
            </a:br>
            <a:r>
              <a:rPr lang="en-US" dirty="0"/>
              <a:t>Cody Chapman – Heraflux Technologies</a:t>
            </a:r>
          </a:p>
        </p:txBody>
      </p:sp>
    </p:spTree>
    <p:extLst>
      <p:ext uri="{BB962C8B-B14F-4D97-AF65-F5344CB8AC3E}">
        <p14:creationId xmlns:p14="http://schemas.microsoft.com/office/powerpoint/2010/main" val="3131272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rmAutofit/>
          </a:bodyPr>
          <a:lstStyle/>
          <a:p>
            <a:r>
              <a:rPr lang="en-US" dirty="0"/>
              <a:t>Common Objections to Virtualizing BCA</a:t>
            </a:r>
          </a:p>
        </p:txBody>
      </p:sp>
      <p:graphicFrame>
        <p:nvGraphicFramePr>
          <p:cNvPr id="11" name="Content Placeholder 10"/>
          <p:cNvGraphicFramePr>
            <a:graphicFrameLocks noGrp="1"/>
          </p:cNvGraphicFramePr>
          <p:nvPr>
            <p:ph idx="1"/>
            <p:extLst/>
          </p:nvPr>
        </p:nvGraphicFramePr>
        <p:xfrm>
          <a:off x="-685622" y="661122"/>
          <a:ext cx="8303637" cy="627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p:cNvPicPr>
            <a:picLocks noChangeAspect="1"/>
          </p:cNvPicPr>
          <p:nvPr/>
        </p:nvPicPr>
        <p:blipFill>
          <a:blip r:embed="rId7"/>
          <a:stretch>
            <a:fillRect/>
          </a:stretch>
        </p:blipFill>
        <p:spPr>
          <a:xfrm>
            <a:off x="6627675" y="1062003"/>
            <a:ext cx="5111551" cy="5185664"/>
          </a:xfrm>
          <a:prstGeom prst="rect">
            <a:avLst/>
          </a:prstGeom>
        </p:spPr>
      </p:pic>
    </p:spTree>
    <p:extLst>
      <p:ext uri="{BB962C8B-B14F-4D97-AF65-F5344CB8AC3E}">
        <p14:creationId xmlns:p14="http://schemas.microsoft.com/office/powerpoint/2010/main" val="302148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1">
                                            <p:graphicEl>
                                              <a:dgm id="{3D5126C8-C507-42D5-8211-21D13138A975}"/>
                                            </p:graphicEl>
                                          </p:spTgt>
                                        </p:tgtEl>
                                        <p:attrNameLst>
                                          <p:attrName>style.visibility</p:attrName>
                                        </p:attrNameLst>
                                      </p:cBhvr>
                                      <p:to>
                                        <p:strVal val="visible"/>
                                      </p:to>
                                    </p:set>
                                    <p:animEffect transition="in" filter="circle(out)">
                                      <p:cBhvr>
                                        <p:cTn id="12" dur="1000"/>
                                        <p:tgtEl>
                                          <p:spTgt spid="11">
                                            <p:graphicEl>
                                              <a:dgm id="{3D5126C8-C507-42D5-8211-21D13138A97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11">
                                            <p:graphicEl>
                                              <a:dgm id="{755CC151-F3E2-4A72-AC6E-EDB983DA23F9}"/>
                                            </p:graphicEl>
                                          </p:spTgt>
                                        </p:tgtEl>
                                        <p:attrNameLst>
                                          <p:attrName>style.visibility</p:attrName>
                                        </p:attrNameLst>
                                      </p:cBhvr>
                                      <p:to>
                                        <p:strVal val="visible"/>
                                      </p:to>
                                    </p:set>
                                    <p:animEffect transition="in" filter="circle(out)">
                                      <p:cBhvr>
                                        <p:cTn id="17" dur="1000"/>
                                        <p:tgtEl>
                                          <p:spTgt spid="11">
                                            <p:graphicEl>
                                              <a:dgm id="{755CC151-F3E2-4A72-AC6E-EDB983DA23F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grpId="0" nodeType="clickEffect">
                                  <p:stCondLst>
                                    <p:cond delay="0"/>
                                  </p:stCondLst>
                                  <p:childTnLst>
                                    <p:set>
                                      <p:cBhvr>
                                        <p:cTn id="21" dur="1" fill="hold">
                                          <p:stCondLst>
                                            <p:cond delay="0"/>
                                          </p:stCondLst>
                                        </p:cTn>
                                        <p:tgtEl>
                                          <p:spTgt spid="11">
                                            <p:graphicEl>
                                              <a:dgm id="{3362AB04-7AE5-43A2-BCE0-175F4FB38D3A}"/>
                                            </p:graphicEl>
                                          </p:spTgt>
                                        </p:tgtEl>
                                        <p:attrNameLst>
                                          <p:attrName>style.visibility</p:attrName>
                                        </p:attrNameLst>
                                      </p:cBhvr>
                                      <p:to>
                                        <p:strVal val="visible"/>
                                      </p:to>
                                    </p:set>
                                    <p:animEffect transition="in" filter="circle(out)">
                                      <p:cBhvr>
                                        <p:cTn id="22" dur="1000"/>
                                        <p:tgtEl>
                                          <p:spTgt spid="11">
                                            <p:graphicEl>
                                              <a:dgm id="{3362AB04-7AE5-43A2-BCE0-175F4FB38D3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grpId="0" nodeType="clickEffect">
                                  <p:stCondLst>
                                    <p:cond delay="0"/>
                                  </p:stCondLst>
                                  <p:childTnLst>
                                    <p:set>
                                      <p:cBhvr>
                                        <p:cTn id="26" dur="1" fill="hold">
                                          <p:stCondLst>
                                            <p:cond delay="0"/>
                                          </p:stCondLst>
                                        </p:cTn>
                                        <p:tgtEl>
                                          <p:spTgt spid="11">
                                            <p:graphicEl>
                                              <a:dgm id="{EEC6074D-6C7E-4E0B-BF76-062267B30C6E}"/>
                                            </p:graphicEl>
                                          </p:spTgt>
                                        </p:tgtEl>
                                        <p:attrNameLst>
                                          <p:attrName>style.visibility</p:attrName>
                                        </p:attrNameLst>
                                      </p:cBhvr>
                                      <p:to>
                                        <p:strVal val="visible"/>
                                      </p:to>
                                    </p:set>
                                    <p:animEffect transition="in" filter="circle(out)">
                                      <p:cBhvr>
                                        <p:cTn id="27" dur="1000"/>
                                        <p:tgtEl>
                                          <p:spTgt spid="11">
                                            <p:graphicEl>
                                              <a:dgm id="{EEC6074D-6C7E-4E0B-BF76-062267B30C6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11">
                                            <p:graphicEl>
                                              <a:dgm id="{91D21A54-0F26-423C-8612-6A266C83352B}"/>
                                            </p:graphicEl>
                                          </p:spTgt>
                                        </p:tgtEl>
                                        <p:attrNameLst>
                                          <p:attrName>style.visibility</p:attrName>
                                        </p:attrNameLst>
                                      </p:cBhvr>
                                      <p:to>
                                        <p:strVal val="visible"/>
                                      </p:to>
                                    </p:set>
                                    <p:animEffect transition="in" filter="circle(out)">
                                      <p:cBhvr>
                                        <p:cTn id="32" dur="1000"/>
                                        <p:tgtEl>
                                          <p:spTgt spid="11">
                                            <p:graphicEl>
                                              <a:dgm id="{91D21A54-0F26-423C-8612-6A266C83352B}"/>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grpId="0" nodeType="clickEffect">
                                  <p:stCondLst>
                                    <p:cond delay="0"/>
                                  </p:stCondLst>
                                  <p:childTnLst>
                                    <p:set>
                                      <p:cBhvr>
                                        <p:cTn id="36" dur="1" fill="hold">
                                          <p:stCondLst>
                                            <p:cond delay="0"/>
                                          </p:stCondLst>
                                        </p:cTn>
                                        <p:tgtEl>
                                          <p:spTgt spid="11">
                                            <p:graphicEl>
                                              <a:dgm id="{9D52AEBF-4F1A-4FE2-A3BA-B2EE49FA208C}"/>
                                            </p:graphicEl>
                                          </p:spTgt>
                                        </p:tgtEl>
                                        <p:attrNameLst>
                                          <p:attrName>style.visibility</p:attrName>
                                        </p:attrNameLst>
                                      </p:cBhvr>
                                      <p:to>
                                        <p:strVal val="visible"/>
                                      </p:to>
                                    </p:set>
                                    <p:animEffect transition="in" filter="circle(out)">
                                      <p:cBhvr>
                                        <p:cTn id="37" dur="1000"/>
                                        <p:tgtEl>
                                          <p:spTgt spid="11">
                                            <p:graphicEl>
                                              <a:dgm id="{9D52AEBF-4F1A-4FE2-A3BA-B2EE49FA20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190715" y="4096085"/>
            <a:ext cx="6934526" cy="2024254"/>
          </a:xfrm>
          <a:prstGeom prst="roundRect">
            <a:avLst/>
          </a:prstGeom>
          <a:solidFill>
            <a:schemeClr val="bg1"/>
          </a:solidFill>
          <a:ln w="50800">
            <a:solidFill>
              <a:schemeClr val="accent4"/>
            </a:solidFill>
            <a:round/>
            <a:headEnd/>
            <a:tailEnd/>
          </a:ln>
        </p:spPr>
        <p:txBody>
          <a:bodyPr wrap="none" lIns="0" tIns="0" rIns="0" bIns="0" rtlCol="0" anchor="ctr"/>
          <a:lstStyle/>
          <a:p>
            <a:pPr algn="ctr"/>
            <a:endParaRPr lang="en-US" dirty="0">
              <a:solidFill>
                <a:srgbClr val="FFFFFF"/>
              </a:solidFill>
            </a:endParaRPr>
          </a:p>
        </p:txBody>
      </p:sp>
      <p:sp>
        <p:nvSpPr>
          <p:cNvPr id="42" name="Rounded Rectangle 41"/>
          <p:cNvSpPr/>
          <p:nvPr/>
        </p:nvSpPr>
        <p:spPr bwMode="auto">
          <a:xfrm>
            <a:off x="2182813" y="1032933"/>
            <a:ext cx="3384911" cy="2095906"/>
          </a:xfrm>
          <a:prstGeom prst="roundRect">
            <a:avLst/>
          </a:prstGeom>
          <a:solidFill>
            <a:schemeClr val="bg1"/>
          </a:solidFill>
          <a:ln w="50800">
            <a:solidFill>
              <a:schemeClr val="accent3"/>
            </a:solidFill>
            <a:round/>
            <a:headEnd/>
            <a:tailEnd/>
          </a:ln>
        </p:spPr>
        <p:txBody>
          <a:bodyPr wrap="none" lIns="0" tIns="0" rIns="0" bIns="0"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dirty="0"/>
              <a:t>Use Case – Shared N to 1 Architecture</a:t>
            </a:r>
          </a:p>
        </p:txBody>
      </p:sp>
      <p:grpSp>
        <p:nvGrpSpPr>
          <p:cNvPr id="38" name="Group 37"/>
          <p:cNvGrpSpPr/>
          <p:nvPr/>
        </p:nvGrpSpPr>
        <p:grpSpPr>
          <a:xfrm>
            <a:off x="4155655" y="1264086"/>
            <a:ext cx="781050" cy="954088"/>
            <a:chOff x="1388533" y="4504267"/>
            <a:chExt cx="781050" cy="954088"/>
          </a:xfrm>
        </p:grpSpPr>
        <p:pic>
          <p:nvPicPr>
            <p:cNvPr id="22"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2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grpSp>
        <p:nvGrpSpPr>
          <p:cNvPr id="34" name="Group 33"/>
          <p:cNvGrpSpPr/>
          <p:nvPr/>
        </p:nvGrpSpPr>
        <p:grpSpPr>
          <a:xfrm>
            <a:off x="3627908" y="2299521"/>
            <a:ext cx="1839913" cy="650212"/>
            <a:chOff x="835555" y="3530600"/>
            <a:chExt cx="1839913" cy="650212"/>
          </a:xfrm>
        </p:grpSpPr>
        <p:pic>
          <p:nvPicPr>
            <p:cNvPr id="27" name="Picture 2" descr="C:\Users\testuser\AppData\Local\Temp\VMwareDnD\e084455a\ICON_VM_detailed_Q408.png"/>
            <p:cNvPicPr>
              <a:picLocks noChangeAspect="1" noChangeArrowheads="1"/>
            </p:cNvPicPr>
            <p:nvPr/>
          </p:nvPicPr>
          <p:blipFill>
            <a:blip r:embed="rId5"/>
            <a:srcRect/>
            <a:stretch>
              <a:fillRect/>
            </a:stretch>
          </p:blipFill>
          <p:spPr bwMode="auto">
            <a:xfrm>
              <a:off x="835555" y="3530600"/>
              <a:ext cx="561446" cy="650212"/>
            </a:xfrm>
            <a:prstGeom prst="rect">
              <a:avLst/>
            </a:prstGeom>
            <a:noFill/>
          </p:spPr>
        </p:pic>
        <p:pic>
          <p:nvPicPr>
            <p:cNvPr id="28" name="Picture 2" descr="C:\Users\testuser\AppData\Local\Temp\VMwareDnD\e084455a\ICON_VM_detailed_Q408.png"/>
            <p:cNvPicPr>
              <a:picLocks noChangeAspect="1" noChangeArrowheads="1"/>
            </p:cNvPicPr>
            <p:nvPr/>
          </p:nvPicPr>
          <p:blipFill>
            <a:blip r:embed="rId5"/>
            <a:srcRect/>
            <a:stretch>
              <a:fillRect/>
            </a:stretch>
          </p:blipFill>
          <p:spPr bwMode="auto">
            <a:xfrm>
              <a:off x="1474788" y="3530600"/>
              <a:ext cx="561446" cy="650212"/>
            </a:xfrm>
            <a:prstGeom prst="rect">
              <a:avLst/>
            </a:prstGeom>
            <a:noFill/>
          </p:spPr>
        </p:pic>
        <p:pic>
          <p:nvPicPr>
            <p:cNvPr id="29" name="Picture 2" descr="C:\Users\testuser\AppData\Local\Temp\VMwareDnD\e084455a\ICON_VM_detailed_Q408.png"/>
            <p:cNvPicPr>
              <a:picLocks noChangeAspect="1" noChangeArrowheads="1"/>
            </p:cNvPicPr>
            <p:nvPr/>
          </p:nvPicPr>
          <p:blipFill>
            <a:blip r:embed="rId5"/>
            <a:srcRect/>
            <a:stretch>
              <a:fillRect/>
            </a:stretch>
          </p:blipFill>
          <p:spPr bwMode="auto">
            <a:xfrm>
              <a:off x="2114022" y="3530600"/>
              <a:ext cx="561446" cy="650212"/>
            </a:xfrm>
            <a:prstGeom prst="rect">
              <a:avLst/>
            </a:prstGeom>
            <a:noFill/>
          </p:spPr>
        </p:pic>
      </p:grpSp>
      <p:grpSp>
        <p:nvGrpSpPr>
          <p:cNvPr id="33" name="Group 32"/>
          <p:cNvGrpSpPr/>
          <p:nvPr/>
        </p:nvGrpSpPr>
        <p:grpSpPr>
          <a:xfrm>
            <a:off x="3699828" y="4746946"/>
            <a:ext cx="1689856" cy="575733"/>
            <a:chOff x="2994556" y="3547533"/>
            <a:chExt cx="1689856" cy="575733"/>
          </a:xfrm>
        </p:grpSpPr>
        <p:pic>
          <p:nvPicPr>
            <p:cNvPr id="30" name="Picture 150" descr="ICON_VM_basic_label_Q308"/>
            <p:cNvPicPr>
              <a:picLocks noChangeAspect="1" noChangeArrowheads="1"/>
            </p:cNvPicPr>
            <p:nvPr/>
          </p:nvPicPr>
          <p:blipFill>
            <a:blip r:embed="rId6"/>
            <a:srcRect/>
            <a:stretch>
              <a:fillRect/>
            </a:stretch>
          </p:blipFill>
          <p:spPr bwMode="auto">
            <a:xfrm>
              <a:off x="2994556" y="3547533"/>
              <a:ext cx="496056" cy="575733"/>
            </a:xfrm>
            <a:prstGeom prst="rect">
              <a:avLst/>
            </a:prstGeom>
            <a:noFill/>
            <a:ln w="9525">
              <a:noFill/>
              <a:miter lim="800000"/>
              <a:headEnd/>
              <a:tailEnd/>
            </a:ln>
          </p:spPr>
        </p:pic>
        <p:pic>
          <p:nvPicPr>
            <p:cNvPr id="31" name="Picture 150" descr="ICON_VM_basic_label_Q308"/>
            <p:cNvPicPr>
              <a:picLocks noChangeAspect="1" noChangeArrowheads="1"/>
            </p:cNvPicPr>
            <p:nvPr/>
          </p:nvPicPr>
          <p:blipFill>
            <a:blip r:embed="rId6"/>
            <a:srcRect/>
            <a:stretch>
              <a:fillRect/>
            </a:stretch>
          </p:blipFill>
          <p:spPr bwMode="auto">
            <a:xfrm>
              <a:off x="3591456" y="3547533"/>
              <a:ext cx="496056" cy="575733"/>
            </a:xfrm>
            <a:prstGeom prst="rect">
              <a:avLst/>
            </a:prstGeom>
            <a:noFill/>
            <a:ln w="9525">
              <a:noFill/>
              <a:miter lim="800000"/>
              <a:headEnd/>
              <a:tailEnd/>
            </a:ln>
          </p:spPr>
        </p:pic>
        <p:pic>
          <p:nvPicPr>
            <p:cNvPr id="32" name="Picture 150" descr="ICON_VM_basic_label_Q308"/>
            <p:cNvPicPr>
              <a:picLocks noChangeAspect="1" noChangeArrowheads="1"/>
            </p:cNvPicPr>
            <p:nvPr/>
          </p:nvPicPr>
          <p:blipFill>
            <a:blip r:embed="rId6"/>
            <a:srcRect/>
            <a:stretch>
              <a:fillRect/>
            </a:stretch>
          </p:blipFill>
          <p:spPr bwMode="auto">
            <a:xfrm>
              <a:off x="4188356" y="3547533"/>
              <a:ext cx="496056" cy="575733"/>
            </a:xfrm>
            <a:prstGeom prst="rect">
              <a:avLst/>
            </a:prstGeom>
            <a:noFill/>
            <a:ln w="9525">
              <a:noFill/>
              <a:miter lim="800000"/>
              <a:headEnd/>
              <a:tailEnd/>
            </a:ln>
          </p:spPr>
        </p:pic>
      </p:grpSp>
      <p:grpSp>
        <p:nvGrpSpPr>
          <p:cNvPr id="39" name="Group 38"/>
          <p:cNvGrpSpPr/>
          <p:nvPr/>
        </p:nvGrpSpPr>
        <p:grpSpPr>
          <a:xfrm>
            <a:off x="4168477" y="5324071"/>
            <a:ext cx="781050" cy="788329"/>
            <a:chOff x="1388533" y="4504267"/>
            <a:chExt cx="781050" cy="954088"/>
          </a:xfrm>
        </p:grpSpPr>
        <p:pic>
          <p:nvPicPr>
            <p:cNvPr id="40"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4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sp>
        <p:nvSpPr>
          <p:cNvPr id="43" name="TextBox 42"/>
          <p:cNvSpPr txBox="1"/>
          <p:nvPr/>
        </p:nvSpPr>
        <p:spPr>
          <a:xfrm>
            <a:off x="2430153" y="1151020"/>
            <a:ext cx="1479892" cy="369332"/>
          </a:xfrm>
          <a:prstGeom prst="rect">
            <a:avLst/>
          </a:prstGeom>
          <a:noFill/>
        </p:spPr>
        <p:txBody>
          <a:bodyPr wrap="none" rtlCol="0">
            <a:spAutoFit/>
          </a:bodyPr>
          <a:lstStyle/>
          <a:p>
            <a:pPr algn="l"/>
            <a:r>
              <a:rPr lang="en-US" b="1" dirty="0">
                <a:solidFill>
                  <a:srgbClr val="333333"/>
                </a:solidFill>
              </a:rPr>
              <a:t>Customer A</a:t>
            </a:r>
          </a:p>
        </p:txBody>
      </p:sp>
      <p:sp>
        <p:nvSpPr>
          <p:cNvPr id="45" name="TextBox 44"/>
          <p:cNvSpPr txBox="1"/>
          <p:nvPr/>
        </p:nvSpPr>
        <p:spPr>
          <a:xfrm>
            <a:off x="2417235" y="4200917"/>
            <a:ext cx="1120820" cy="646331"/>
          </a:xfrm>
          <a:prstGeom prst="rect">
            <a:avLst/>
          </a:prstGeom>
          <a:noFill/>
        </p:spPr>
        <p:txBody>
          <a:bodyPr wrap="none" rtlCol="0">
            <a:spAutoFit/>
          </a:bodyPr>
          <a:lstStyle/>
          <a:p>
            <a:pPr algn="l"/>
            <a:r>
              <a:rPr lang="en-US" b="1" dirty="0">
                <a:solidFill>
                  <a:srgbClr val="333333"/>
                </a:solidFill>
              </a:rPr>
              <a:t>Provider</a:t>
            </a:r>
          </a:p>
          <a:p>
            <a:pPr algn="l"/>
            <a:r>
              <a:rPr lang="en-US" b="1" dirty="0">
                <a:solidFill>
                  <a:srgbClr val="333333"/>
                </a:solidFill>
              </a:rPr>
              <a:t>Cluster</a:t>
            </a:r>
          </a:p>
        </p:txBody>
      </p:sp>
      <p:grpSp>
        <p:nvGrpSpPr>
          <p:cNvPr id="55" name="Group 54"/>
          <p:cNvGrpSpPr/>
          <p:nvPr/>
        </p:nvGrpSpPr>
        <p:grpSpPr>
          <a:xfrm>
            <a:off x="2433892" y="4962405"/>
            <a:ext cx="980818" cy="1056968"/>
            <a:chOff x="2677623" y="2034071"/>
            <a:chExt cx="1374618" cy="1583404"/>
          </a:xfrm>
        </p:grpSpPr>
        <p:sp>
          <p:nvSpPr>
            <p:cNvPr id="56" name="Rounded Rectangle 55"/>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SRM-A</a:t>
              </a:r>
            </a:p>
          </p:txBody>
        </p:sp>
        <p:sp>
          <p:nvSpPr>
            <p:cNvPr id="57" name="Rounded Rectangle 56"/>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58" name="Rounded Rectangle 57"/>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65" name="Rounded Rectangle 64"/>
          <p:cNvSpPr/>
          <p:nvPr/>
        </p:nvSpPr>
        <p:spPr bwMode="auto">
          <a:xfrm flipH="1">
            <a:off x="3973974" y="4239072"/>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grpSp>
        <p:nvGrpSpPr>
          <p:cNvPr id="66" name="Group 65"/>
          <p:cNvGrpSpPr/>
          <p:nvPr/>
        </p:nvGrpSpPr>
        <p:grpSpPr>
          <a:xfrm>
            <a:off x="2418087" y="1666355"/>
            <a:ext cx="980818" cy="1056968"/>
            <a:chOff x="2677623" y="2034071"/>
            <a:chExt cx="1374618" cy="1583404"/>
          </a:xfrm>
        </p:grpSpPr>
        <p:sp>
          <p:nvSpPr>
            <p:cNvPr id="67" name="Rounded Rectangle 66"/>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SRM-A</a:t>
              </a:r>
            </a:p>
          </p:txBody>
        </p:sp>
        <p:sp>
          <p:nvSpPr>
            <p:cNvPr id="68" name="Rounded Rectangle 67"/>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69" name="Rounded Rectangle 68"/>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71" name="Rounded Rectangle 70"/>
          <p:cNvSpPr/>
          <p:nvPr/>
        </p:nvSpPr>
        <p:spPr bwMode="auto">
          <a:xfrm>
            <a:off x="5741348" y="1033938"/>
            <a:ext cx="3384911" cy="2095906"/>
          </a:xfrm>
          <a:prstGeom prst="roundRect">
            <a:avLst/>
          </a:prstGeom>
          <a:solidFill>
            <a:schemeClr val="bg1"/>
          </a:solidFill>
          <a:ln w="50800">
            <a:solidFill>
              <a:schemeClr val="accent5"/>
            </a:solidFill>
            <a:round/>
            <a:headEnd/>
            <a:tailEnd/>
          </a:ln>
        </p:spPr>
        <p:txBody>
          <a:bodyPr wrap="none" lIns="0" tIns="0" rIns="0" bIns="0" rtlCol="0" anchor="ctr"/>
          <a:lstStyle/>
          <a:p>
            <a:pPr algn="ctr"/>
            <a:endParaRPr lang="en-US" dirty="0">
              <a:solidFill>
                <a:srgbClr val="FFFFFF"/>
              </a:solidFill>
            </a:endParaRPr>
          </a:p>
        </p:txBody>
      </p:sp>
      <p:grpSp>
        <p:nvGrpSpPr>
          <p:cNvPr id="72" name="Group 71"/>
          <p:cNvGrpSpPr/>
          <p:nvPr/>
        </p:nvGrpSpPr>
        <p:grpSpPr>
          <a:xfrm>
            <a:off x="7714190" y="1265091"/>
            <a:ext cx="781050" cy="954088"/>
            <a:chOff x="1388533" y="4504267"/>
            <a:chExt cx="781050" cy="954088"/>
          </a:xfrm>
        </p:grpSpPr>
        <p:pic>
          <p:nvPicPr>
            <p:cNvPr id="73"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74"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grpSp>
        <p:nvGrpSpPr>
          <p:cNvPr id="75" name="Group 74"/>
          <p:cNvGrpSpPr/>
          <p:nvPr/>
        </p:nvGrpSpPr>
        <p:grpSpPr>
          <a:xfrm>
            <a:off x="7186443" y="2300526"/>
            <a:ext cx="1839913" cy="650212"/>
            <a:chOff x="835555" y="3530600"/>
            <a:chExt cx="1839913" cy="650212"/>
          </a:xfrm>
        </p:grpSpPr>
        <p:pic>
          <p:nvPicPr>
            <p:cNvPr id="76" name="Picture 2" descr="C:\Users\testuser\AppData\Local\Temp\VMwareDnD\e084455a\ICON_VM_detailed_Q408.png"/>
            <p:cNvPicPr>
              <a:picLocks noChangeAspect="1" noChangeArrowheads="1"/>
            </p:cNvPicPr>
            <p:nvPr/>
          </p:nvPicPr>
          <p:blipFill>
            <a:blip r:embed="rId5"/>
            <a:srcRect/>
            <a:stretch>
              <a:fillRect/>
            </a:stretch>
          </p:blipFill>
          <p:spPr bwMode="auto">
            <a:xfrm>
              <a:off x="835555" y="3530600"/>
              <a:ext cx="561446" cy="650212"/>
            </a:xfrm>
            <a:prstGeom prst="rect">
              <a:avLst/>
            </a:prstGeom>
            <a:noFill/>
          </p:spPr>
        </p:pic>
        <p:pic>
          <p:nvPicPr>
            <p:cNvPr id="77" name="Picture 2" descr="C:\Users\testuser\AppData\Local\Temp\VMwareDnD\e084455a\ICON_VM_detailed_Q408.png"/>
            <p:cNvPicPr>
              <a:picLocks noChangeAspect="1" noChangeArrowheads="1"/>
            </p:cNvPicPr>
            <p:nvPr/>
          </p:nvPicPr>
          <p:blipFill>
            <a:blip r:embed="rId5"/>
            <a:srcRect/>
            <a:stretch>
              <a:fillRect/>
            </a:stretch>
          </p:blipFill>
          <p:spPr bwMode="auto">
            <a:xfrm>
              <a:off x="1474788" y="3530600"/>
              <a:ext cx="561446" cy="650212"/>
            </a:xfrm>
            <a:prstGeom prst="rect">
              <a:avLst/>
            </a:prstGeom>
            <a:noFill/>
          </p:spPr>
        </p:pic>
        <p:pic>
          <p:nvPicPr>
            <p:cNvPr id="78" name="Picture 2" descr="C:\Users\testuser\AppData\Local\Temp\VMwareDnD\e084455a\ICON_VM_detailed_Q408.png"/>
            <p:cNvPicPr>
              <a:picLocks noChangeAspect="1" noChangeArrowheads="1"/>
            </p:cNvPicPr>
            <p:nvPr/>
          </p:nvPicPr>
          <p:blipFill>
            <a:blip r:embed="rId5"/>
            <a:srcRect/>
            <a:stretch>
              <a:fillRect/>
            </a:stretch>
          </p:blipFill>
          <p:spPr bwMode="auto">
            <a:xfrm>
              <a:off x="2114022" y="3530600"/>
              <a:ext cx="561446" cy="650212"/>
            </a:xfrm>
            <a:prstGeom prst="rect">
              <a:avLst/>
            </a:prstGeom>
            <a:noFill/>
          </p:spPr>
        </p:pic>
      </p:grpSp>
      <p:sp>
        <p:nvSpPr>
          <p:cNvPr id="79" name="TextBox 78"/>
          <p:cNvSpPr txBox="1"/>
          <p:nvPr/>
        </p:nvSpPr>
        <p:spPr>
          <a:xfrm>
            <a:off x="5988688" y="1152025"/>
            <a:ext cx="1479892" cy="369332"/>
          </a:xfrm>
          <a:prstGeom prst="rect">
            <a:avLst/>
          </a:prstGeom>
          <a:noFill/>
        </p:spPr>
        <p:txBody>
          <a:bodyPr wrap="none" rtlCol="0">
            <a:spAutoFit/>
          </a:bodyPr>
          <a:lstStyle/>
          <a:p>
            <a:pPr algn="l"/>
            <a:r>
              <a:rPr lang="en-US" b="1" dirty="0">
                <a:solidFill>
                  <a:srgbClr val="333333"/>
                </a:solidFill>
              </a:rPr>
              <a:t>Customer B</a:t>
            </a:r>
          </a:p>
        </p:txBody>
      </p:sp>
      <p:grpSp>
        <p:nvGrpSpPr>
          <p:cNvPr id="80" name="Group 79"/>
          <p:cNvGrpSpPr/>
          <p:nvPr/>
        </p:nvGrpSpPr>
        <p:grpSpPr>
          <a:xfrm>
            <a:off x="5976622" y="1667360"/>
            <a:ext cx="980818" cy="1056968"/>
            <a:chOff x="2677623" y="2034071"/>
            <a:chExt cx="1374618" cy="1583404"/>
          </a:xfrm>
        </p:grpSpPr>
        <p:sp>
          <p:nvSpPr>
            <p:cNvPr id="81" name="Rounded Rectangle 80"/>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SRM-B</a:t>
              </a:r>
            </a:p>
          </p:txBody>
        </p:sp>
        <p:sp>
          <p:nvSpPr>
            <p:cNvPr id="82" name="Rounded Rectangle 81"/>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83" name="Rounded Rectangle 82"/>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63" name="Rounded Rectangle 62"/>
          <p:cNvSpPr/>
          <p:nvPr/>
        </p:nvSpPr>
        <p:spPr bwMode="auto">
          <a:xfrm flipH="1">
            <a:off x="4126374" y="4391472"/>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64" name="Rounded Rectangle 63"/>
          <p:cNvSpPr/>
          <p:nvPr/>
        </p:nvSpPr>
        <p:spPr bwMode="auto">
          <a:xfrm flipH="1">
            <a:off x="4278774" y="4543872"/>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103" name="Down Arrow 102"/>
          <p:cNvSpPr/>
          <p:nvPr/>
        </p:nvSpPr>
        <p:spPr bwMode="auto">
          <a:xfrm>
            <a:off x="4257366" y="2937045"/>
            <a:ext cx="570258" cy="1285203"/>
          </a:xfrm>
          <a:prstGeom prst="downArrow">
            <a:avLst/>
          </a:prstGeom>
          <a:gradFill flip="none" rotWithShape="1">
            <a:gsLst>
              <a:gs pos="51000">
                <a:schemeClr val="bg2"/>
              </a:gs>
              <a:gs pos="100000">
                <a:srgbClr val="000000"/>
              </a:gs>
            </a:gsLst>
            <a:lin ang="16200000" scaled="0"/>
            <a:tileRect/>
          </a:gradFill>
          <a:ln w="19050">
            <a:solidFill>
              <a:schemeClr val="tx2"/>
            </a:solidFill>
            <a:round/>
            <a:headEnd/>
            <a:tailEnd/>
          </a:ln>
          <a:scene3d>
            <a:camera prst="orthographicFront"/>
            <a:lightRig rig="threePt" dir="t"/>
          </a:scene3d>
          <a:sp3d>
            <a:bevelT w="114300" prst="artDeco"/>
          </a:sp3d>
        </p:spPr>
        <p:txBody>
          <a:bodyPr/>
          <a:lstStyle/>
          <a:p>
            <a:endParaRPr lang="en-US" dirty="0"/>
          </a:p>
        </p:txBody>
      </p:sp>
      <p:sp>
        <p:nvSpPr>
          <p:cNvPr id="105" name="Rounded Rectangle 104"/>
          <p:cNvSpPr/>
          <p:nvPr/>
        </p:nvSpPr>
        <p:spPr bwMode="auto">
          <a:xfrm flipH="1">
            <a:off x="5387905" y="4223254"/>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108" name="Rounded Rectangle 107"/>
          <p:cNvSpPr/>
          <p:nvPr/>
        </p:nvSpPr>
        <p:spPr bwMode="auto">
          <a:xfrm flipH="1">
            <a:off x="5540305" y="4375654"/>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grpSp>
        <p:nvGrpSpPr>
          <p:cNvPr id="113" name="Group 112"/>
          <p:cNvGrpSpPr/>
          <p:nvPr/>
        </p:nvGrpSpPr>
        <p:grpSpPr>
          <a:xfrm>
            <a:off x="6871493" y="4739540"/>
            <a:ext cx="1689856" cy="575733"/>
            <a:chOff x="2994556" y="3547533"/>
            <a:chExt cx="1689856" cy="575733"/>
          </a:xfrm>
        </p:grpSpPr>
        <p:pic>
          <p:nvPicPr>
            <p:cNvPr id="114" name="Picture 150" descr="ICON_VM_basic_label_Q308"/>
            <p:cNvPicPr>
              <a:picLocks noChangeAspect="1" noChangeArrowheads="1"/>
            </p:cNvPicPr>
            <p:nvPr/>
          </p:nvPicPr>
          <p:blipFill>
            <a:blip r:embed="rId6"/>
            <a:srcRect/>
            <a:stretch>
              <a:fillRect/>
            </a:stretch>
          </p:blipFill>
          <p:spPr bwMode="auto">
            <a:xfrm>
              <a:off x="2994556" y="3547533"/>
              <a:ext cx="496056" cy="575733"/>
            </a:xfrm>
            <a:prstGeom prst="rect">
              <a:avLst/>
            </a:prstGeom>
            <a:noFill/>
            <a:ln w="9525">
              <a:noFill/>
              <a:miter lim="800000"/>
              <a:headEnd/>
              <a:tailEnd/>
            </a:ln>
          </p:spPr>
        </p:pic>
        <p:pic>
          <p:nvPicPr>
            <p:cNvPr id="115" name="Picture 150" descr="ICON_VM_basic_label_Q308"/>
            <p:cNvPicPr>
              <a:picLocks noChangeAspect="1" noChangeArrowheads="1"/>
            </p:cNvPicPr>
            <p:nvPr/>
          </p:nvPicPr>
          <p:blipFill>
            <a:blip r:embed="rId6"/>
            <a:srcRect/>
            <a:stretch>
              <a:fillRect/>
            </a:stretch>
          </p:blipFill>
          <p:spPr bwMode="auto">
            <a:xfrm>
              <a:off x="3591456" y="3547533"/>
              <a:ext cx="496056" cy="575733"/>
            </a:xfrm>
            <a:prstGeom prst="rect">
              <a:avLst/>
            </a:prstGeom>
            <a:noFill/>
            <a:ln w="9525">
              <a:noFill/>
              <a:miter lim="800000"/>
              <a:headEnd/>
              <a:tailEnd/>
            </a:ln>
          </p:spPr>
        </p:pic>
        <p:pic>
          <p:nvPicPr>
            <p:cNvPr id="116" name="Picture 150" descr="ICON_VM_basic_label_Q308"/>
            <p:cNvPicPr>
              <a:picLocks noChangeAspect="1" noChangeArrowheads="1"/>
            </p:cNvPicPr>
            <p:nvPr/>
          </p:nvPicPr>
          <p:blipFill>
            <a:blip r:embed="rId6"/>
            <a:srcRect/>
            <a:stretch>
              <a:fillRect/>
            </a:stretch>
          </p:blipFill>
          <p:spPr bwMode="auto">
            <a:xfrm>
              <a:off x="4188356" y="3547533"/>
              <a:ext cx="496056" cy="575733"/>
            </a:xfrm>
            <a:prstGeom prst="rect">
              <a:avLst/>
            </a:prstGeom>
            <a:noFill/>
            <a:ln w="9525">
              <a:noFill/>
              <a:miter lim="800000"/>
              <a:headEnd/>
              <a:tailEnd/>
            </a:ln>
          </p:spPr>
        </p:pic>
      </p:grpSp>
      <p:sp>
        <p:nvSpPr>
          <p:cNvPr id="109" name="Rounded Rectangle 108"/>
          <p:cNvSpPr/>
          <p:nvPr/>
        </p:nvSpPr>
        <p:spPr bwMode="auto">
          <a:xfrm flipH="1">
            <a:off x="5692705" y="4528054"/>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110" name="Rounded Rectangle 109"/>
          <p:cNvSpPr/>
          <p:nvPr/>
        </p:nvSpPr>
        <p:spPr bwMode="auto">
          <a:xfrm flipH="1">
            <a:off x="6775590" y="4214844"/>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122" name="Rounded Rectangle 121"/>
          <p:cNvSpPr/>
          <p:nvPr/>
        </p:nvSpPr>
        <p:spPr bwMode="auto">
          <a:xfrm flipH="1">
            <a:off x="5980981" y="5322464"/>
            <a:ext cx="970072" cy="325234"/>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SRM-B</a:t>
            </a:r>
          </a:p>
        </p:txBody>
      </p:sp>
      <p:sp>
        <p:nvSpPr>
          <p:cNvPr id="125" name="Curved Right Arrow 124"/>
          <p:cNvSpPr/>
          <p:nvPr/>
        </p:nvSpPr>
        <p:spPr bwMode="auto">
          <a:xfrm>
            <a:off x="1701205" y="2129914"/>
            <a:ext cx="705859" cy="3539003"/>
          </a:xfrm>
          <a:prstGeom prst="curvedRightArrow">
            <a:avLst/>
          </a:prstGeom>
          <a:solidFill>
            <a:schemeClr val="accent4"/>
          </a:solidFill>
          <a:ln w="19050">
            <a:solidFill>
              <a:schemeClr val="accent3"/>
            </a:solidFill>
            <a:round/>
            <a:headEnd/>
            <a:tailEnd/>
          </a:ln>
        </p:spPr>
        <p:txBody>
          <a:bodyPr wrap="none" lIns="0" tIns="0" rIns="0" bIns="0" rtlCol="0" anchor="ctr"/>
          <a:lstStyle/>
          <a:p>
            <a:pPr algn="ctr"/>
            <a:endParaRPr lang="en-US" dirty="0">
              <a:solidFill>
                <a:srgbClr val="FFFFFF"/>
              </a:solidFill>
            </a:endParaRPr>
          </a:p>
        </p:txBody>
      </p:sp>
      <p:sp>
        <p:nvSpPr>
          <p:cNvPr id="126" name="Curved Right Arrow 125"/>
          <p:cNvSpPr/>
          <p:nvPr/>
        </p:nvSpPr>
        <p:spPr bwMode="auto">
          <a:xfrm>
            <a:off x="5284971" y="2130919"/>
            <a:ext cx="705859" cy="3539003"/>
          </a:xfrm>
          <a:prstGeom prst="curvedRightArrow">
            <a:avLst/>
          </a:prstGeom>
          <a:solidFill>
            <a:schemeClr val="accent4"/>
          </a:solidFill>
          <a:ln w="19050">
            <a:solidFill>
              <a:schemeClr val="accent3"/>
            </a:solidFill>
            <a:round/>
            <a:headEnd/>
            <a:tailEnd/>
          </a:ln>
        </p:spPr>
        <p:txBody>
          <a:bodyPr wrap="none" lIns="0" tIns="0" rIns="0" bIns="0" rtlCol="0" anchor="ctr"/>
          <a:lstStyle/>
          <a:p>
            <a:pPr algn="ctr"/>
            <a:endParaRPr lang="en-US" dirty="0">
              <a:solidFill>
                <a:srgbClr val="FFFFFF"/>
              </a:solidFill>
            </a:endParaRPr>
          </a:p>
        </p:txBody>
      </p:sp>
      <p:grpSp>
        <p:nvGrpSpPr>
          <p:cNvPr id="59" name="Group 58"/>
          <p:cNvGrpSpPr/>
          <p:nvPr/>
        </p:nvGrpSpPr>
        <p:grpSpPr>
          <a:xfrm>
            <a:off x="4320877" y="5476471"/>
            <a:ext cx="781050" cy="788329"/>
            <a:chOff x="1388533" y="4504267"/>
            <a:chExt cx="781050" cy="954088"/>
          </a:xfrm>
        </p:grpSpPr>
        <p:pic>
          <p:nvPicPr>
            <p:cNvPr id="60"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6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grpSp>
        <p:nvGrpSpPr>
          <p:cNvPr id="62" name="Group 61"/>
          <p:cNvGrpSpPr/>
          <p:nvPr/>
        </p:nvGrpSpPr>
        <p:grpSpPr>
          <a:xfrm>
            <a:off x="4473277" y="5628871"/>
            <a:ext cx="781050" cy="788329"/>
            <a:chOff x="1388533" y="4504267"/>
            <a:chExt cx="781050" cy="954088"/>
          </a:xfrm>
        </p:grpSpPr>
        <p:pic>
          <p:nvPicPr>
            <p:cNvPr id="70"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84"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sp>
        <p:nvSpPr>
          <p:cNvPr id="104" name="Down Arrow 103"/>
          <p:cNvSpPr/>
          <p:nvPr/>
        </p:nvSpPr>
        <p:spPr bwMode="auto">
          <a:xfrm>
            <a:off x="7176725" y="2946461"/>
            <a:ext cx="570258" cy="1260763"/>
          </a:xfrm>
          <a:prstGeom prst="downArrow">
            <a:avLst/>
          </a:prstGeom>
          <a:gradFill flip="none" rotWithShape="1">
            <a:gsLst>
              <a:gs pos="51000">
                <a:schemeClr val="bg2"/>
              </a:gs>
              <a:gs pos="100000">
                <a:srgbClr val="000000"/>
              </a:gs>
            </a:gsLst>
            <a:lin ang="16200000" scaled="0"/>
            <a:tileRect/>
          </a:gradFill>
          <a:ln w="19050">
            <a:solidFill>
              <a:schemeClr val="tx2"/>
            </a:solidFill>
            <a:round/>
            <a:headEnd/>
            <a:tailEnd/>
          </a:ln>
          <a:scene3d>
            <a:camera prst="orthographicFront"/>
            <a:lightRig rig="threePt" dir="t"/>
          </a:scene3d>
          <a:sp3d>
            <a:bevelT w="114300" prst="artDeco"/>
          </a:sp3d>
        </p:spPr>
        <p:txBody>
          <a:bodyPr/>
          <a:lstStyle/>
          <a:p>
            <a:endParaRPr lang="en-US" dirty="0"/>
          </a:p>
        </p:txBody>
      </p:sp>
    </p:spTree>
    <p:extLst>
      <p:ext uri="{BB962C8B-B14F-4D97-AF65-F5344CB8AC3E}">
        <p14:creationId xmlns:p14="http://schemas.microsoft.com/office/powerpoint/2010/main" val="2915375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ounded Rectangle 88"/>
          <p:cNvSpPr/>
          <p:nvPr/>
        </p:nvSpPr>
        <p:spPr bwMode="auto">
          <a:xfrm>
            <a:off x="7523088" y="1416246"/>
            <a:ext cx="2526929" cy="4488009"/>
          </a:xfrm>
          <a:prstGeom prst="roundRect">
            <a:avLst/>
          </a:prstGeom>
          <a:solidFill>
            <a:schemeClr val="bg1"/>
          </a:solidFill>
          <a:ln w="50800">
            <a:solidFill>
              <a:schemeClr val="accent3"/>
            </a:solidFill>
            <a:prstDash val="sysDash"/>
            <a:round/>
            <a:headEnd/>
            <a:tailEnd/>
          </a:ln>
        </p:spPr>
        <p:txBody>
          <a:bodyPr wrap="none" lIns="0" tIns="0" rIns="0" bIns="0"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dirty="0"/>
              <a:t>Use Case - DR as a Service (DRaaS) N:1 provider model layout</a:t>
            </a:r>
          </a:p>
        </p:txBody>
      </p:sp>
      <p:sp>
        <p:nvSpPr>
          <p:cNvPr id="29" name="TextBox 28"/>
          <p:cNvSpPr txBox="1"/>
          <p:nvPr/>
        </p:nvSpPr>
        <p:spPr>
          <a:xfrm>
            <a:off x="7810337" y="1506471"/>
            <a:ext cx="1929434" cy="369332"/>
          </a:xfrm>
          <a:prstGeom prst="rect">
            <a:avLst/>
          </a:prstGeom>
          <a:noFill/>
        </p:spPr>
        <p:txBody>
          <a:bodyPr wrap="none" rtlCol="0">
            <a:spAutoFit/>
          </a:bodyPr>
          <a:lstStyle/>
          <a:p>
            <a:pPr algn="l"/>
            <a:r>
              <a:rPr lang="en-US" b="1" dirty="0">
                <a:solidFill>
                  <a:srgbClr val="333333"/>
                </a:solidFill>
              </a:rPr>
              <a:t>DRaaS Provider</a:t>
            </a:r>
          </a:p>
        </p:txBody>
      </p:sp>
      <p:sp>
        <p:nvSpPr>
          <p:cNvPr id="22" name="Rounded Rectangle 21"/>
          <p:cNvSpPr/>
          <p:nvPr/>
        </p:nvSpPr>
        <p:spPr bwMode="auto">
          <a:xfrm flipH="1">
            <a:off x="8127093" y="2563866"/>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23" name="Rounded Rectangle 22"/>
          <p:cNvSpPr/>
          <p:nvPr/>
        </p:nvSpPr>
        <p:spPr bwMode="auto">
          <a:xfrm flipH="1">
            <a:off x="8124867" y="2006382"/>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sp>
        <p:nvSpPr>
          <p:cNvPr id="47" name="Rounded Rectangle 46"/>
          <p:cNvSpPr/>
          <p:nvPr/>
        </p:nvSpPr>
        <p:spPr bwMode="auto">
          <a:xfrm flipH="1">
            <a:off x="8126369" y="3921340"/>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SRM-Cust1</a:t>
            </a:r>
          </a:p>
        </p:txBody>
      </p:sp>
      <p:sp>
        <p:nvSpPr>
          <p:cNvPr id="43" name="Rounded Rectangle 42"/>
          <p:cNvSpPr/>
          <p:nvPr/>
        </p:nvSpPr>
        <p:spPr bwMode="auto">
          <a:xfrm flipH="1">
            <a:off x="8126369" y="4483671"/>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SRM-Cust2</a:t>
            </a:r>
          </a:p>
        </p:txBody>
      </p:sp>
      <p:sp>
        <p:nvSpPr>
          <p:cNvPr id="44" name="Rounded Rectangle 43"/>
          <p:cNvSpPr/>
          <p:nvPr/>
        </p:nvSpPr>
        <p:spPr bwMode="auto">
          <a:xfrm flipH="1">
            <a:off x="8126369" y="5046002"/>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SRM-Cust3</a:t>
            </a:r>
          </a:p>
        </p:txBody>
      </p:sp>
      <p:sp>
        <p:nvSpPr>
          <p:cNvPr id="48" name="Rounded Rectangle 47"/>
          <p:cNvSpPr/>
          <p:nvPr/>
        </p:nvSpPr>
        <p:spPr bwMode="auto">
          <a:xfrm>
            <a:off x="8367153" y="3266248"/>
            <a:ext cx="135423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 Server</a:t>
            </a:r>
          </a:p>
        </p:txBody>
      </p:sp>
      <p:sp>
        <p:nvSpPr>
          <p:cNvPr id="45" name="Rounded Rectangle 44"/>
          <p:cNvSpPr/>
          <p:nvPr/>
        </p:nvSpPr>
        <p:spPr bwMode="auto">
          <a:xfrm>
            <a:off x="8253530" y="3191408"/>
            <a:ext cx="135423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 Server</a:t>
            </a:r>
          </a:p>
        </p:txBody>
      </p:sp>
      <p:sp>
        <p:nvSpPr>
          <p:cNvPr id="24" name="Rounded Rectangle 23"/>
          <p:cNvSpPr/>
          <p:nvPr/>
        </p:nvSpPr>
        <p:spPr bwMode="auto">
          <a:xfrm>
            <a:off x="8139906" y="3116568"/>
            <a:ext cx="135423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 Server</a:t>
            </a:r>
          </a:p>
        </p:txBody>
      </p:sp>
      <p:grpSp>
        <p:nvGrpSpPr>
          <p:cNvPr id="4" name="Group 3"/>
          <p:cNvGrpSpPr/>
          <p:nvPr/>
        </p:nvGrpSpPr>
        <p:grpSpPr>
          <a:xfrm>
            <a:off x="3154752" y="861878"/>
            <a:ext cx="1951686" cy="1640854"/>
            <a:chOff x="2707855" y="2776281"/>
            <a:chExt cx="1951686" cy="1640854"/>
          </a:xfrm>
        </p:grpSpPr>
        <p:sp>
          <p:nvSpPr>
            <p:cNvPr id="30" name="Rounded Rectangle 29"/>
            <p:cNvSpPr/>
            <p:nvPr/>
          </p:nvSpPr>
          <p:spPr bwMode="auto">
            <a:xfrm>
              <a:off x="2707855" y="2776281"/>
              <a:ext cx="1951686" cy="1640854"/>
            </a:xfrm>
            <a:prstGeom prst="roundRect">
              <a:avLst/>
            </a:prstGeom>
            <a:solidFill>
              <a:schemeClr val="bg1"/>
            </a:solidFill>
            <a:ln w="50800">
              <a:solidFill>
                <a:schemeClr val="accent1"/>
              </a:solidFill>
              <a:prstDash val="sysDash"/>
              <a:round/>
              <a:headEnd/>
              <a:tailEnd/>
            </a:ln>
          </p:spPr>
          <p:txBody>
            <a:bodyPr wrap="none" lIns="0" tIns="0" rIns="0" bIns="0" rtlCol="0" anchor="ctr"/>
            <a:lstStyle/>
            <a:p>
              <a:pPr algn="ctr"/>
              <a:endParaRPr lang="en-US" dirty="0">
                <a:solidFill>
                  <a:srgbClr val="FFFFFF"/>
                </a:solidFill>
              </a:endParaRPr>
            </a:p>
          </p:txBody>
        </p:sp>
        <p:sp>
          <p:nvSpPr>
            <p:cNvPr id="32" name="Rounded Rectangle 31"/>
            <p:cNvSpPr/>
            <p:nvPr/>
          </p:nvSpPr>
          <p:spPr bwMode="auto">
            <a:xfrm flipH="1">
              <a:off x="3088499" y="3936737"/>
              <a:ext cx="1451774" cy="293947"/>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400" b="1" dirty="0">
                  <a:solidFill>
                    <a:schemeClr val="bg1"/>
                  </a:solidFill>
                </a:rPr>
                <a:t>SRM-Cust1</a:t>
              </a:r>
            </a:p>
          </p:txBody>
        </p:sp>
        <p:sp>
          <p:nvSpPr>
            <p:cNvPr id="33" name="Rounded Rectangle 32"/>
            <p:cNvSpPr/>
            <p:nvPr/>
          </p:nvSpPr>
          <p:spPr bwMode="auto">
            <a:xfrm flipH="1">
              <a:off x="3080457" y="3269364"/>
              <a:ext cx="1467857" cy="291062"/>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VRMS</a:t>
              </a:r>
            </a:p>
          </p:txBody>
        </p:sp>
        <p:sp>
          <p:nvSpPr>
            <p:cNvPr id="34" name="Rounded Rectangle 33"/>
            <p:cNvSpPr/>
            <p:nvPr/>
          </p:nvSpPr>
          <p:spPr bwMode="auto">
            <a:xfrm flipH="1">
              <a:off x="3086896" y="2932792"/>
              <a:ext cx="1454979" cy="293947"/>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VC</a:t>
              </a:r>
              <a:endParaRPr lang="en-US" sz="1600" b="1" dirty="0">
                <a:solidFill>
                  <a:srgbClr val="FFFFFF"/>
                </a:solidFill>
              </a:endParaRPr>
            </a:p>
          </p:txBody>
        </p:sp>
      </p:grpSp>
      <p:sp>
        <p:nvSpPr>
          <p:cNvPr id="97" name="TextBox 96"/>
          <p:cNvSpPr txBox="1"/>
          <p:nvPr/>
        </p:nvSpPr>
        <p:spPr>
          <a:xfrm>
            <a:off x="1872305" y="1517948"/>
            <a:ext cx="890125" cy="369332"/>
          </a:xfrm>
          <a:prstGeom prst="rect">
            <a:avLst/>
          </a:prstGeom>
          <a:noFill/>
        </p:spPr>
        <p:txBody>
          <a:bodyPr wrap="none" rtlCol="0">
            <a:spAutoFit/>
          </a:bodyPr>
          <a:lstStyle/>
          <a:p>
            <a:pPr algn="l"/>
            <a:r>
              <a:rPr lang="en-US" b="1" dirty="0">
                <a:solidFill>
                  <a:srgbClr val="333333"/>
                </a:solidFill>
              </a:rPr>
              <a:t>Cust 1</a:t>
            </a:r>
          </a:p>
        </p:txBody>
      </p:sp>
      <p:grpSp>
        <p:nvGrpSpPr>
          <p:cNvPr id="98" name="Group 97"/>
          <p:cNvGrpSpPr/>
          <p:nvPr/>
        </p:nvGrpSpPr>
        <p:grpSpPr>
          <a:xfrm>
            <a:off x="3154752" y="2693726"/>
            <a:ext cx="1951686" cy="1640854"/>
            <a:chOff x="2707855" y="2776281"/>
            <a:chExt cx="1951686" cy="1640854"/>
          </a:xfrm>
        </p:grpSpPr>
        <p:sp>
          <p:nvSpPr>
            <p:cNvPr id="99" name="Rounded Rectangle 98"/>
            <p:cNvSpPr/>
            <p:nvPr/>
          </p:nvSpPr>
          <p:spPr bwMode="auto">
            <a:xfrm>
              <a:off x="2707855" y="2776281"/>
              <a:ext cx="1951686" cy="1640854"/>
            </a:xfrm>
            <a:prstGeom prst="roundRect">
              <a:avLst/>
            </a:prstGeom>
            <a:solidFill>
              <a:schemeClr val="bg1"/>
            </a:solidFill>
            <a:ln w="50800">
              <a:solidFill>
                <a:schemeClr val="accent4"/>
              </a:solidFill>
              <a:prstDash val="sysDash"/>
              <a:round/>
              <a:headEnd/>
              <a:tailEnd/>
            </a:ln>
          </p:spPr>
          <p:txBody>
            <a:bodyPr wrap="none" lIns="0" tIns="0" rIns="0" bIns="0" rtlCol="0" anchor="ctr"/>
            <a:lstStyle/>
            <a:p>
              <a:pPr algn="ctr"/>
              <a:endParaRPr lang="en-US" dirty="0">
                <a:solidFill>
                  <a:srgbClr val="FFFFFF"/>
                </a:solidFill>
              </a:endParaRPr>
            </a:p>
          </p:txBody>
        </p:sp>
        <p:sp>
          <p:nvSpPr>
            <p:cNvPr id="100" name="Rounded Rectangle 99"/>
            <p:cNvSpPr/>
            <p:nvPr/>
          </p:nvSpPr>
          <p:spPr bwMode="auto">
            <a:xfrm flipH="1">
              <a:off x="3088499" y="3936737"/>
              <a:ext cx="1451774" cy="293947"/>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400" b="1" dirty="0">
                  <a:solidFill>
                    <a:schemeClr val="bg1"/>
                  </a:solidFill>
                </a:rPr>
                <a:t>SRM-Cust2</a:t>
              </a:r>
            </a:p>
          </p:txBody>
        </p:sp>
        <p:sp>
          <p:nvSpPr>
            <p:cNvPr id="101" name="Rounded Rectangle 100"/>
            <p:cNvSpPr/>
            <p:nvPr/>
          </p:nvSpPr>
          <p:spPr bwMode="auto">
            <a:xfrm flipH="1">
              <a:off x="3080457" y="3269364"/>
              <a:ext cx="1467857" cy="291062"/>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VRMS</a:t>
              </a:r>
            </a:p>
          </p:txBody>
        </p:sp>
        <p:sp>
          <p:nvSpPr>
            <p:cNvPr id="102" name="Rounded Rectangle 101"/>
            <p:cNvSpPr/>
            <p:nvPr/>
          </p:nvSpPr>
          <p:spPr bwMode="auto">
            <a:xfrm flipH="1">
              <a:off x="3086896" y="2932792"/>
              <a:ext cx="1454979" cy="293947"/>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VC</a:t>
              </a:r>
              <a:endParaRPr lang="en-US" sz="1600" b="1" dirty="0">
                <a:solidFill>
                  <a:srgbClr val="FFFFFF"/>
                </a:solidFill>
              </a:endParaRPr>
            </a:p>
          </p:txBody>
        </p:sp>
      </p:grpSp>
      <p:grpSp>
        <p:nvGrpSpPr>
          <p:cNvPr id="104" name="Group 103"/>
          <p:cNvGrpSpPr/>
          <p:nvPr/>
        </p:nvGrpSpPr>
        <p:grpSpPr>
          <a:xfrm>
            <a:off x="3154752" y="4525574"/>
            <a:ext cx="1951686" cy="1640854"/>
            <a:chOff x="2707855" y="2776281"/>
            <a:chExt cx="1951686" cy="1640854"/>
          </a:xfrm>
        </p:grpSpPr>
        <p:sp>
          <p:nvSpPr>
            <p:cNvPr id="105" name="Rounded Rectangle 104"/>
            <p:cNvSpPr/>
            <p:nvPr/>
          </p:nvSpPr>
          <p:spPr bwMode="auto">
            <a:xfrm>
              <a:off x="2707855" y="2776281"/>
              <a:ext cx="1951686" cy="1640854"/>
            </a:xfrm>
            <a:prstGeom prst="roundRect">
              <a:avLst/>
            </a:prstGeom>
            <a:solidFill>
              <a:schemeClr val="bg1"/>
            </a:solidFill>
            <a:ln w="50800">
              <a:solidFill>
                <a:schemeClr val="accent5"/>
              </a:solidFill>
              <a:prstDash val="sysDash"/>
              <a:round/>
              <a:headEnd/>
              <a:tailEnd/>
            </a:ln>
          </p:spPr>
          <p:txBody>
            <a:bodyPr wrap="none" lIns="0" tIns="0" rIns="0" bIns="0" rtlCol="0" anchor="ctr"/>
            <a:lstStyle/>
            <a:p>
              <a:pPr algn="ctr"/>
              <a:endParaRPr lang="en-US" dirty="0">
                <a:solidFill>
                  <a:srgbClr val="FFFFFF"/>
                </a:solidFill>
              </a:endParaRPr>
            </a:p>
          </p:txBody>
        </p:sp>
        <p:sp>
          <p:nvSpPr>
            <p:cNvPr id="106" name="Rounded Rectangle 105"/>
            <p:cNvSpPr/>
            <p:nvPr/>
          </p:nvSpPr>
          <p:spPr bwMode="auto">
            <a:xfrm flipH="1">
              <a:off x="3088499" y="3936737"/>
              <a:ext cx="1451774" cy="293947"/>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400" b="1" dirty="0">
                  <a:solidFill>
                    <a:schemeClr val="bg1"/>
                  </a:solidFill>
                </a:rPr>
                <a:t>SRM-Cust3</a:t>
              </a:r>
            </a:p>
          </p:txBody>
        </p:sp>
        <p:sp>
          <p:nvSpPr>
            <p:cNvPr id="107" name="Rounded Rectangle 106"/>
            <p:cNvSpPr/>
            <p:nvPr/>
          </p:nvSpPr>
          <p:spPr bwMode="auto">
            <a:xfrm flipH="1">
              <a:off x="3080457" y="3269364"/>
              <a:ext cx="1467857" cy="291062"/>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VRMS</a:t>
              </a:r>
            </a:p>
          </p:txBody>
        </p:sp>
        <p:sp>
          <p:nvSpPr>
            <p:cNvPr id="108" name="Rounded Rectangle 107"/>
            <p:cNvSpPr/>
            <p:nvPr/>
          </p:nvSpPr>
          <p:spPr bwMode="auto">
            <a:xfrm flipH="1">
              <a:off x="3086896" y="2932792"/>
              <a:ext cx="1454979" cy="293947"/>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400" b="1" dirty="0">
                  <a:solidFill>
                    <a:srgbClr val="FFFFFF"/>
                  </a:solidFill>
                </a:rPr>
                <a:t>VC</a:t>
              </a:r>
              <a:endParaRPr lang="en-US" sz="1600" b="1" dirty="0">
                <a:solidFill>
                  <a:srgbClr val="FFFFFF"/>
                </a:solidFill>
              </a:endParaRPr>
            </a:p>
          </p:txBody>
        </p:sp>
      </p:grpSp>
      <p:sp>
        <p:nvSpPr>
          <p:cNvPr id="110" name="TextBox 109"/>
          <p:cNvSpPr txBox="1"/>
          <p:nvPr/>
        </p:nvSpPr>
        <p:spPr>
          <a:xfrm>
            <a:off x="1872305" y="3382481"/>
            <a:ext cx="890125" cy="369332"/>
          </a:xfrm>
          <a:prstGeom prst="rect">
            <a:avLst/>
          </a:prstGeom>
          <a:noFill/>
        </p:spPr>
        <p:txBody>
          <a:bodyPr wrap="none" rtlCol="0">
            <a:spAutoFit/>
          </a:bodyPr>
          <a:lstStyle/>
          <a:p>
            <a:pPr algn="l"/>
            <a:r>
              <a:rPr lang="en-US" b="1" dirty="0">
                <a:solidFill>
                  <a:srgbClr val="333333"/>
                </a:solidFill>
              </a:rPr>
              <a:t>Cust 2</a:t>
            </a:r>
          </a:p>
        </p:txBody>
      </p:sp>
      <p:sp>
        <p:nvSpPr>
          <p:cNvPr id="111" name="TextBox 110"/>
          <p:cNvSpPr txBox="1"/>
          <p:nvPr/>
        </p:nvSpPr>
        <p:spPr>
          <a:xfrm>
            <a:off x="1872305" y="5247014"/>
            <a:ext cx="890125" cy="369332"/>
          </a:xfrm>
          <a:prstGeom prst="rect">
            <a:avLst/>
          </a:prstGeom>
          <a:noFill/>
        </p:spPr>
        <p:txBody>
          <a:bodyPr wrap="none" rtlCol="0">
            <a:spAutoFit/>
          </a:bodyPr>
          <a:lstStyle/>
          <a:p>
            <a:pPr algn="l"/>
            <a:r>
              <a:rPr lang="en-US" b="1" dirty="0">
                <a:solidFill>
                  <a:srgbClr val="333333"/>
                </a:solidFill>
              </a:rPr>
              <a:t>Cust 3</a:t>
            </a:r>
          </a:p>
        </p:txBody>
      </p:sp>
      <p:cxnSp>
        <p:nvCxnSpPr>
          <p:cNvPr id="5" name="Curved Connector 4"/>
          <p:cNvCxnSpPr>
            <a:stCxn id="33" idx="1"/>
          </p:cNvCxnSpPr>
          <p:nvPr/>
        </p:nvCxnSpPr>
        <p:spPr bwMode="auto">
          <a:xfrm>
            <a:off x="4995212" y="1500492"/>
            <a:ext cx="3091645" cy="1132980"/>
          </a:xfrm>
          <a:prstGeom prst="curvedConnector3">
            <a:avLst/>
          </a:prstGeom>
          <a:solidFill>
            <a:srgbClr val="0095D3"/>
          </a:solidFill>
          <a:ln w="76200" cap="flat" cmpd="sng" algn="ctr">
            <a:solidFill>
              <a:schemeClr val="accent1"/>
            </a:solidFill>
            <a:prstDash val="sysDash"/>
            <a:round/>
            <a:headEnd type="arrow"/>
            <a:tailEnd type="arrow"/>
          </a:ln>
          <a:effectLst>
            <a:glow rad="101600">
              <a:schemeClr val="tx1">
                <a:alpha val="75000"/>
              </a:schemeClr>
            </a:glow>
          </a:effectLst>
        </p:spPr>
      </p:cxnSp>
      <p:cxnSp>
        <p:nvCxnSpPr>
          <p:cNvPr id="7" name="Curved Connector 6"/>
          <p:cNvCxnSpPr>
            <a:stCxn id="101" idx="1"/>
          </p:cNvCxnSpPr>
          <p:nvPr/>
        </p:nvCxnSpPr>
        <p:spPr bwMode="auto">
          <a:xfrm flipV="1">
            <a:off x="4995212" y="2838922"/>
            <a:ext cx="2960917" cy="493419"/>
          </a:xfrm>
          <a:prstGeom prst="curvedConnector3">
            <a:avLst/>
          </a:prstGeom>
          <a:solidFill>
            <a:srgbClr val="0095D3"/>
          </a:solidFill>
          <a:ln w="76200" cap="flat" cmpd="sng" algn="ctr">
            <a:solidFill>
              <a:schemeClr val="accent4"/>
            </a:solidFill>
            <a:prstDash val="sysDash"/>
            <a:round/>
            <a:headEnd type="arrow"/>
            <a:tailEnd type="arrow"/>
          </a:ln>
          <a:effectLst>
            <a:glow rad="101600">
              <a:schemeClr val="tx1">
                <a:alpha val="75000"/>
              </a:schemeClr>
            </a:glow>
          </a:effectLst>
        </p:spPr>
      </p:cxnSp>
      <p:cxnSp>
        <p:nvCxnSpPr>
          <p:cNvPr id="11" name="Curved Connector 10"/>
          <p:cNvCxnSpPr>
            <a:stCxn id="107" idx="1"/>
          </p:cNvCxnSpPr>
          <p:nvPr/>
        </p:nvCxnSpPr>
        <p:spPr bwMode="auto">
          <a:xfrm flipV="1">
            <a:off x="4995211" y="3053708"/>
            <a:ext cx="3128996" cy="2110480"/>
          </a:xfrm>
          <a:prstGeom prst="curvedConnector3">
            <a:avLst/>
          </a:prstGeom>
          <a:solidFill>
            <a:srgbClr val="0095D3"/>
          </a:solidFill>
          <a:ln w="76200" cap="flat" cmpd="sng" algn="ctr">
            <a:solidFill>
              <a:schemeClr val="accent5"/>
            </a:solidFill>
            <a:prstDash val="sysDash"/>
            <a:round/>
            <a:headEnd type="arrow"/>
            <a:tailEnd type="arrow"/>
          </a:ln>
          <a:effectLst>
            <a:glow rad="101600">
              <a:schemeClr val="tx1">
                <a:alpha val="75000"/>
              </a:schemeClr>
            </a:glow>
          </a:effectLst>
        </p:spPr>
      </p:cxnSp>
      <p:cxnSp>
        <p:nvCxnSpPr>
          <p:cNvPr id="46" name="Curved Connector 45"/>
          <p:cNvCxnSpPr>
            <a:stCxn id="32" idx="1"/>
            <a:endCxn id="47" idx="3"/>
          </p:cNvCxnSpPr>
          <p:nvPr/>
        </p:nvCxnSpPr>
        <p:spPr bwMode="auto">
          <a:xfrm>
            <a:off x="4987170" y="2169308"/>
            <a:ext cx="3139198" cy="1995642"/>
          </a:xfrm>
          <a:prstGeom prst="curvedConnector3">
            <a:avLst/>
          </a:prstGeom>
          <a:solidFill>
            <a:srgbClr val="0095D3"/>
          </a:solidFill>
          <a:ln w="76200" cap="flat" cmpd="sng" algn="ctr">
            <a:solidFill>
              <a:schemeClr val="accent1"/>
            </a:solidFill>
            <a:prstDash val="solid"/>
            <a:round/>
            <a:headEnd type="arrow"/>
            <a:tailEnd type="arrow"/>
          </a:ln>
          <a:effectLst>
            <a:glow rad="101600">
              <a:schemeClr val="tx1">
                <a:alpha val="75000"/>
              </a:schemeClr>
            </a:glow>
          </a:effectLst>
        </p:spPr>
      </p:cxnSp>
      <p:cxnSp>
        <p:nvCxnSpPr>
          <p:cNvPr id="49" name="Curved Connector 48"/>
          <p:cNvCxnSpPr>
            <a:stCxn id="100" idx="1"/>
            <a:endCxn id="43" idx="3"/>
          </p:cNvCxnSpPr>
          <p:nvPr/>
        </p:nvCxnSpPr>
        <p:spPr bwMode="auto">
          <a:xfrm>
            <a:off x="4987170" y="4001157"/>
            <a:ext cx="3139198" cy="726125"/>
          </a:xfrm>
          <a:prstGeom prst="curvedConnector3">
            <a:avLst/>
          </a:prstGeom>
          <a:solidFill>
            <a:srgbClr val="0095D3"/>
          </a:solidFill>
          <a:ln w="76200" cap="flat" cmpd="sng" algn="ctr">
            <a:solidFill>
              <a:schemeClr val="accent4"/>
            </a:solidFill>
            <a:prstDash val="solid"/>
            <a:round/>
            <a:headEnd type="arrow"/>
            <a:tailEnd type="arrow"/>
          </a:ln>
          <a:effectLst>
            <a:glow rad="101600">
              <a:schemeClr val="tx1">
                <a:alpha val="75000"/>
              </a:schemeClr>
            </a:glow>
          </a:effectLst>
        </p:spPr>
      </p:cxnSp>
      <p:cxnSp>
        <p:nvCxnSpPr>
          <p:cNvPr id="52" name="Curved Connector 51"/>
          <p:cNvCxnSpPr>
            <a:stCxn id="106" idx="1"/>
            <a:endCxn id="44" idx="3"/>
          </p:cNvCxnSpPr>
          <p:nvPr/>
        </p:nvCxnSpPr>
        <p:spPr bwMode="auto">
          <a:xfrm flipV="1">
            <a:off x="4987170" y="5289612"/>
            <a:ext cx="3139198" cy="543392"/>
          </a:xfrm>
          <a:prstGeom prst="curvedConnector3">
            <a:avLst/>
          </a:prstGeom>
          <a:solidFill>
            <a:srgbClr val="0095D3"/>
          </a:solidFill>
          <a:ln w="76200" cap="flat" cmpd="sng" algn="ctr">
            <a:solidFill>
              <a:schemeClr val="accent5"/>
            </a:solidFill>
            <a:prstDash val="solid"/>
            <a:round/>
            <a:headEnd type="arrow"/>
            <a:tailEnd type="arrow"/>
          </a:ln>
          <a:effectLst>
            <a:glow rad="101600">
              <a:schemeClr val="tx1">
                <a:alpha val="75000"/>
              </a:schemeClr>
            </a:glow>
          </a:effectLst>
        </p:spPr>
      </p:cxnSp>
    </p:spTree>
    <p:extLst>
      <p:ext uri="{BB962C8B-B14F-4D97-AF65-F5344CB8AC3E}">
        <p14:creationId xmlns:p14="http://schemas.microsoft.com/office/powerpoint/2010/main" val="25828242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Case – DR as a Service (DRaaS) provider model </a:t>
            </a:r>
          </a:p>
        </p:txBody>
      </p:sp>
      <p:sp>
        <p:nvSpPr>
          <p:cNvPr id="4" name="Rectangle 5"/>
          <p:cNvSpPr txBox="1">
            <a:spLocks noChangeArrowheads="1"/>
          </p:cNvSpPr>
          <p:nvPr/>
        </p:nvSpPr>
        <p:spPr>
          <a:xfrm>
            <a:off x="1874837" y="786384"/>
            <a:ext cx="8385048" cy="5010912"/>
          </a:xfrm>
          <a:prstGeom prst="rect">
            <a:avLst/>
          </a:prstGeom>
        </p:spPr>
        <p:txBody>
          <a:bodyPr/>
          <a:lstStyle>
            <a:lvl1pPr marL="233363" indent="-233363" algn="l" rtl="0" eaLnBrk="1" fontAlgn="base" hangingPunct="1">
              <a:lnSpc>
                <a:spcPts val="2400"/>
              </a:lnSpc>
              <a:spcBef>
                <a:spcPts val="1000"/>
              </a:spcBef>
              <a:spcAft>
                <a:spcPct val="0"/>
              </a:spcAft>
              <a:buClr>
                <a:schemeClr val="accent1">
                  <a:lumMod val="75000"/>
                </a:schemeClr>
              </a:buClr>
              <a:buSzPct val="115000"/>
              <a:buFont typeface="Wingdings" pitchFamily="2" charset="2"/>
              <a:buChar char="§"/>
              <a:defRPr sz="2000" b="1">
                <a:solidFill>
                  <a:srgbClr val="333333"/>
                </a:solidFill>
                <a:latin typeface="+mn-lt"/>
                <a:ea typeface="+mn-ea"/>
                <a:cs typeface="+mn-cs"/>
              </a:defRPr>
            </a:lvl1pPr>
            <a:lvl2pPr marL="400050" indent="-171450" algn="l" rtl="0" eaLnBrk="1" fontAlgn="base" hangingPunct="1">
              <a:lnSpc>
                <a:spcPts val="2200"/>
              </a:lnSpc>
              <a:spcBef>
                <a:spcPts val="800"/>
              </a:spcBef>
              <a:spcAft>
                <a:spcPct val="0"/>
              </a:spcAft>
              <a:buClr>
                <a:schemeClr val="accent1">
                  <a:lumMod val="75000"/>
                </a:schemeClr>
              </a:buClr>
              <a:buSzPct val="110000"/>
              <a:buFont typeface="Times" pitchFamily="18" charset="0"/>
              <a:buChar char="•"/>
              <a:defRPr>
                <a:solidFill>
                  <a:srgbClr val="333333"/>
                </a:solidFill>
                <a:latin typeface="+mn-lt"/>
                <a:ea typeface="+mn-ea"/>
              </a:defRPr>
            </a:lvl2pPr>
            <a:lvl3pPr marL="6286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3pPr>
            <a:lvl4pPr marL="91440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4pPr>
            <a:lvl5pPr marL="1200150" indent="-171450" algn="l" rtl="0" eaLnBrk="1" fontAlgn="base" hangingPunct="1">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5pPr>
            <a:lvl6pPr marL="16002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eaLnBrk="1" fontAlgn="base" hangingPunct="1">
              <a:spcBef>
                <a:spcPct val="0"/>
              </a:spcBef>
              <a:spcAft>
                <a:spcPct val="40000"/>
              </a:spcAft>
              <a:buClr>
                <a:schemeClr val="accent2"/>
              </a:buClr>
              <a:buFont typeface="Arial" charset="0"/>
              <a:buChar char="­"/>
              <a:defRPr sz="1600">
                <a:solidFill>
                  <a:schemeClr val="tx1"/>
                </a:solidFill>
                <a:latin typeface="+mn-lt"/>
                <a:ea typeface="+mn-ea"/>
              </a:defRPr>
            </a:lvl9pPr>
          </a:lstStyle>
          <a:p>
            <a:pPr>
              <a:buFont typeface="Arial" panose="020B0604020202020204" pitchFamily="34" charset="0"/>
              <a:buChar char="•"/>
            </a:pPr>
            <a:r>
              <a:rPr lang="en-US" dirty="0"/>
              <a:t>Minimum Component Requirements</a:t>
            </a:r>
          </a:p>
          <a:p>
            <a:pPr lvl="2"/>
            <a:r>
              <a:rPr lang="en-US" dirty="0"/>
              <a:t>Same as site-to-site requirements</a:t>
            </a:r>
          </a:p>
          <a:p>
            <a:pPr lvl="2"/>
            <a:r>
              <a:rPr lang="en-US" dirty="0"/>
              <a:t>Remote customer site SRM “pairs” installed using SRM shared site option</a:t>
            </a:r>
          </a:p>
          <a:p>
            <a:pPr lvl="2"/>
            <a:r>
              <a:rPr lang="en-US" dirty="0"/>
              <a:t>Remote customer site VRMS connection paired to recovery site VRMS as per default VRMS setup</a:t>
            </a:r>
          </a:p>
          <a:p>
            <a:pPr lvl="2"/>
            <a:r>
              <a:rPr lang="en-US" dirty="0"/>
              <a:t>Typically provider runs whole solution as a managed service</a:t>
            </a:r>
          </a:p>
          <a:p>
            <a:pPr lvl="2"/>
            <a:r>
              <a:rPr lang="en-US" dirty="0"/>
              <a:t>Provider usually own / administer all component VM’s (SRM servers etc.) to reduce security complexities (i.e. user accounts / credentials)</a:t>
            </a:r>
          </a:p>
          <a:p>
            <a:pPr lvl="2"/>
            <a:r>
              <a:rPr lang="en-US" dirty="0"/>
              <a:t>Current targeted N:1 limit is 10:1 meaning for each vCenter at the provider site there can be up to 10 inbound customers. To go beyond this scale out by adding additional clusters with own dedicated vCenter/VRMS/VR components</a:t>
            </a:r>
          </a:p>
          <a:p>
            <a:pPr lvl="2"/>
            <a:r>
              <a:rPr lang="en-US" dirty="0"/>
              <a:t>Up to 500 VMs can be protected by VR under a single framework</a:t>
            </a:r>
          </a:p>
          <a:p>
            <a:pPr>
              <a:buFont typeface="Arial" panose="020B0604020202020204" pitchFamily="34" charset="0"/>
              <a:buChar char="•"/>
            </a:pPr>
            <a:r>
              <a:rPr lang="en-US" dirty="0"/>
              <a:t>Host Requirements</a:t>
            </a:r>
          </a:p>
          <a:p>
            <a:pPr lvl="2"/>
            <a:r>
              <a:rPr lang="en-US" dirty="0"/>
              <a:t>Remote site VMs protected with vSphere Replication</a:t>
            </a:r>
          </a:p>
          <a:p>
            <a:pPr lvl="3"/>
            <a:r>
              <a:rPr lang="en-US" dirty="0"/>
              <a:t>You WILL need ESXi hosts to run those VMs on</a:t>
            </a:r>
          </a:p>
          <a:p>
            <a:pPr lvl="3"/>
            <a:r>
              <a:rPr lang="en-US" dirty="0"/>
              <a:t>Typically, provider will configure VR at customer site</a:t>
            </a:r>
          </a:p>
        </p:txBody>
      </p:sp>
    </p:spTree>
    <p:extLst>
      <p:ext uri="{BB962C8B-B14F-4D97-AF65-F5344CB8AC3E}">
        <p14:creationId xmlns:p14="http://schemas.microsoft.com/office/powerpoint/2010/main" val="26900859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 of Shared N to 1 architecture</a:t>
            </a:r>
          </a:p>
        </p:txBody>
      </p:sp>
      <p:sp>
        <p:nvSpPr>
          <p:cNvPr id="3" name="Content Placeholder 2"/>
          <p:cNvSpPr>
            <a:spLocks noGrp="1"/>
          </p:cNvSpPr>
          <p:nvPr>
            <p:ph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253844005"/>
              </p:ext>
            </p:extLst>
          </p:nvPr>
        </p:nvGraphicFramePr>
        <p:xfrm>
          <a:off x="609446" y="1440260"/>
          <a:ext cx="10969944" cy="4269660"/>
        </p:xfrm>
        <a:graphic>
          <a:graphicData uri="http://schemas.openxmlformats.org/drawingml/2006/table">
            <a:tbl>
              <a:tblPr firstRow="1" bandRow="1">
                <a:tableStyleId>{5C22544A-7EE6-4342-B048-85BDC9FD1C3A}</a:tableStyleId>
              </a:tblPr>
              <a:tblGrid>
                <a:gridCol w="5484972">
                  <a:extLst>
                    <a:ext uri="{9D8B030D-6E8A-4147-A177-3AD203B41FA5}">
                      <a16:colId xmlns:a16="http://schemas.microsoft.com/office/drawing/2014/main" xmlns="" val="20000"/>
                    </a:ext>
                  </a:extLst>
                </a:gridCol>
                <a:gridCol w="5484972">
                  <a:extLst>
                    <a:ext uri="{9D8B030D-6E8A-4147-A177-3AD203B41FA5}">
                      <a16:colId xmlns:a16="http://schemas.microsoft.com/office/drawing/2014/main" xmlns="" val="20001"/>
                    </a:ext>
                  </a:extLst>
                </a:gridCol>
              </a:tblGrid>
              <a:tr h="366472">
                <a:tc>
                  <a:txBody>
                    <a:bodyPr/>
                    <a:lstStyle/>
                    <a:p>
                      <a:r>
                        <a:rPr lang="en-US" dirty="0"/>
                        <a:t>Pros</a:t>
                      </a:r>
                    </a:p>
                  </a:txBody>
                  <a:tcPr/>
                </a:tc>
                <a:tc>
                  <a:txBody>
                    <a:bodyPr/>
                    <a:lstStyle/>
                    <a:p>
                      <a:r>
                        <a:rPr lang="en-US" dirty="0"/>
                        <a:t>Cons</a:t>
                      </a:r>
                    </a:p>
                  </a:txBody>
                  <a:tcPr/>
                </a:tc>
                <a:extLst>
                  <a:ext uri="{0D108BD9-81ED-4DB2-BD59-A6C34878D82A}">
                    <a16:rowId xmlns:a16="http://schemas.microsoft.com/office/drawing/2014/main" xmlns="" val="10000"/>
                  </a:ext>
                </a:extLst>
              </a:tr>
              <a:tr h="632541">
                <a:tc>
                  <a:txBody>
                    <a:bodyPr/>
                    <a:lstStyle/>
                    <a:p>
                      <a:r>
                        <a:rPr lang="en-US" dirty="0"/>
                        <a:t>Lower cost of</a:t>
                      </a:r>
                      <a:r>
                        <a:rPr lang="en-US" baseline="0" dirty="0"/>
                        <a:t> infrastructure</a:t>
                      </a:r>
                      <a:endParaRPr lang="en-US" dirty="0"/>
                    </a:p>
                  </a:txBody>
                  <a:tcPr/>
                </a:tc>
                <a:tc>
                  <a:txBody>
                    <a:bodyPr/>
                    <a:lstStyle/>
                    <a:p>
                      <a:r>
                        <a:rPr lang="en-US" dirty="0"/>
                        <a:t>Difficult coordinated upgrades</a:t>
                      </a:r>
                    </a:p>
                  </a:txBody>
                  <a:tcPr/>
                </a:tc>
                <a:extLst>
                  <a:ext uri="{0D108BD9-81ED-4DB2-BD59-A6C34878D82A}">
                    <a16:rowId xmlns:a16="http://schemas.microsoft.com/office/drawing/2014/main" xmlns="" val="10001"/>
                  </a:ext>
                </a:extLst>
              </a:tr>
              <a:tr h="632541">
                <a:tc>
                  <a:txBody>
                    <a:bodyPr/>
                    <a:lstStyle/>
                    <a:p>
                      <a:r>
                        <a:rPr lang="en-US" dirty="0"/>
                        <a:t>Ease of management</a:t>
                      </a:r>
                      <a:endParaRPr lang="en-US" baseline="0" dirty="0"/>
                    </a:p>
                  </a:txBody>
                  <a:tcPr/>
                </a:tc>
                <a:tc>
                  <a:txBody>
                    <a:bodyPr/>
                    <a:lstStyle/>
                    <a:p>
                      <a:r>
                        <a:rPr lang="en-US" dirty="0"/>
                        <a:t>Difficult to isolate customer environments</a:t>
                      </a:r>
                    </a:p>
                  </a:txBody>
                  <a:tcPr/>
                </a:tc>
                <a:extLst>
                  <a:ext uri="{0D108BD9-81ED-4DB2-BD59-A6C34878D82A}">
                    <a16:rowId xmlns:a16="http://schemas.microsoft.com/office/drawing/2014/main" xmlns="" val="10002"/>
                  </a:ext>
                </a:extLst>
              </a:tr>
              <a:tr h="632541">
                <a:tc>
                  <a:txBody>
                    <a:bodyPr/>
                    <a:lstStyle/>
                    <a:p>
                      <a:r>
                        <a:rPr lang="en-US" dirty="0"/>
                        <a:t>Ease</a:t>
                      </a:r>
                      <a:r>
                        <a:rPr lang="en-US" baseline="0" dirty="0"/>
                        <a:t> of scaling</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Cluster-wide</a:t>
                      </a:r>
                      <a:r>
                        <a:rPr lang="en-US" baseline="0" dirty="0"/>
                        <a:t> events affect every customer</a:t>
                      </a:r>
                      <a:endParaRPr lang="en-US" dirty="0"/>
                    </a:p>
                  </a:txBody>
                  <a:tcPr/>
                </a:tc>
                <a:extLst>
                  <a:ext uri="{0D108BD9-81ED-4DB2-BD59-A6C34878D82A}">
                    <a16:rowId xmlns:a16="http://schemas.microsoft.com/office/drawing/2014/main" xmlns="" val="10003"/>
                  </a:ext>
                </a:extLst>
              </a:tr>
              <a:tr h="632541">
                <a:tc>
                  <a:txBody>
                    <a:bodyPr/>
                    <a:lstStyle/>
                    <a:p>
                      <a:r>
                        <a:rPr lang="en-US" dirty="0"/>
                        <a:t>Central management of customer environments</a:t>
                      </a:r>
                    </a:p>
                  </a:txBody>
                  <a:tcPr/>
                </a:tc>
                <a:tc>
                  <a:txBody>
                    <a:bodyPr/>
                    <a:lstStyle/>
                    <a:p>
                      <a:r>
                        <a:rPr lang="en-US" dirty="0"/>
                        <a:t>More difficult to provide self-service</a:t>
                      </a:r>
                    </a:p>
                  </a:txBody>
                  <a:tcPr/>
                </a:tc>
                <a:extLst>
                  <a:ext uri="{0D108BD9-81ED-4DB2-BD59-A6C34878D82A}">
                    <a16:rowId xmlns:a16="http://schemas.microsoft.com/office/drawing/2014/main" xmlns="" val="10004"/>
                  </a:ext>
                </a:extLst>
              </a:tr>
              <a:tr h="640080">
                <a:tc>
                  <a:txBody>
                    <a:bodyPr/>
                    <a:lstStyle/>
                    <a:p>
                      <a:endParaRPr lang="en-US" dirty="0"/>
                    </a:p>
                  </a:txBody>
                  <a:tcPr/>
                </a:tc>
                <a:tc>
                  <a:txBody>
                    <a:bodyPr/>
                    <a:lstStyle/>
                    <a:p>
                      <a:r>
                        <a:rPr lang="en-US" dirty="0"/>
                        <a:t>Requires extensive</a:t>
                      </a:r>
                      <a:r>
                        <a:rPr lang="en-US" baseline="0" dirty="0"/>
                        <a:t> role and permission management </a:t>
                      </a:r>
                      <a:endParaRPr lang="en-US" dirty="0"/>
                    </a:p>
                  </a:txBody>
                  <a:tcPr/>
                </a:tc>
                <a:extLst>
                  <a:ext uri="{0D108BD9-81ED-4DB2-BD59-A6C34878D82A}">
                    <a16:rowId xmlns:a16="http://schemas.microsoft.com/office/drawing/2014/main" xmlns="" val="10005"/>
                  </a:ext>
                </a:extLst>
              </a:tr>
              <a:tr h="366472">
                <a:tc>
                  <a:txBody>
                    <a:bodyPr/>
                    <a:lstStyle/>
                    <a:p>
                      <a:endParaRPr lang="en-US" dirty="0"/>
                    </a:p>
                  </a:txBody>
                  <a:tcPr/>
                </a:tc>
                <a:tc>
                  <a:txBody>
                    <a:bodyPr/>
                    <a:lstStyle/>
                    <a:p>
                      <a:r>
                        <a:rPr lang="en-US" dirty="0"/>
                        <a:t>Scalability limits of 10:1</a:t>
                      </a:r>
                    </a:p>
                  </a:txBody>
                  <a:tcPr/>
                </a:tc>
                <a:extLst>
                  <a:ext uri="{0D108BD9-81ED-4DB2-BD59-A6C34878D82A}">
                    <a16:rowId xmlns:a16="http://schemas.microsoft.com/office/drawing/2014/main" xmlns="" val="10006"/>
                  </a:ext>
                </a:extLst>
              </a:tr>
              <a:tr h="366472">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7429419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2514600"/>
            <a:ext cx="10969943" cy="1143000"/>
          </a:xfrm>
        </p:spPr>
        <p:txBody>
          <a:bodyPr/>
          <a:lstStyle/>
          <a:p>
            <a:r>
              <a:rPr lang="en-US" dirty="0"/>
              <a:t>Resources</a:t>
            </a:r>
          </a:p>
        </p:txBody>
      </p:sp>
    </p:spTree>
    <p:extLst>
      <p:ext uri="{BB962C8B-B14F-4D97-AF65-F5344CB8AC3E}">
        <p14:creationId xmlns:p14="http://schemas.microsoft.com/office/powerpoint/2010/main" val="28879304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VMware Hands-on Labs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81788" y="2087876"/>
            <a:ext cx="3825248" cy="3215647"/>
          </a:xfrm>
        </p:spPr>
      </p:pic>
      <p:pic>
        <p:nvPicPr>
          <p:cNvPr id="5" name="Picture 4"/>
          <p:cNvPicPr>
            <a:picLocks noChangeAspect="1"/>
          </p:cNvPicPr>
          <p:nvPr/>
        </p:nvPicPr>
        <p:blipFill>
          <a:blip r:embed="rId3"/>
          <a:stretch>
            <a:fillRect/>
          </a:stretch>
        </p:blipFill>
        <p:spPr>
          <a:xfrm>
            <a:off x="379411" y="843285"/>
            <a:ext cx="11389724" cy="5171429"/>
          </a:xfrm>
          <a:prstGeom prst="rect">
            <a:avLst/>
          </a:prstGeom>
        </p:spPr>
      </p:pic>
      <p:pic>
        <p:nvPicPr>
          <p:cNvPr id="6" name="Picture 5"/>
          <p:cNvPicPr>
            <a:picLocks noChangeAspect="1"/>
          </p:cNvPicPr>
          <p:nvPr/>
        </p:nvPicPr>
        <p:blipFill>
          <a:blip r:embed="rId4"/>
          <a:stretch>
            <a:fillRect/>
          </a:stretch>
        </p:blipFill>
        <p:spPr>
          <a:xfrm>
            <a:off x="379412" y="848047"/>
            <a:ext cx="11389723" cy="5161905"/>
          </a:xfrm>
          <a:prstGeom prst="rect">
            <a:avLst/>
          </a:prstGeom>
        </p:spPr>
      </p:pic>
      <p:pic>
        <p:nvPicPr>
          <p:cNvPr id="7" name="Picture 6"/>
          <p:cNvPicPr>
            <a:picLocks noChangeAspect="1"/>
          </p:cNvPicPr>
          <p:nvPr/>
        </p:nvPicPr>
        <p:blipFill>
          <a:blip r:embed="rId4"/>
          <a:stretch>
            <a:fillRect/>
          </a:stretch>
        </p:blipFill>
        <p:spPr>
          <a:xfrm>
            <a:off x="379409" y="3785918"/>
            <a:ext cx="11389725" cy="2199952"/>
          </a:xfrm>
          <a:prstGeom prst="rect">
            <a:avLst/>
          </a:prstGeom>
        </p:spPr>
      </p:pic>
      <p:pic>
        <p:nvPicPr>
          <p:cNvPr id="8" name="Picture 7"/>
          <p:cNvPicPr>
            <a:picLocks noChangeAspect="1"/>
          </p:cNvPicPr>
          <p:nvPr/>
        </p:nvPicPr>
        <p:blipFill>
          <a:blip r:embed="rId3"/>
          <a:stretch>
            <a:fillRect/>
          </a:stretch>
        </p:blipFill>
        <p:spPr>
          <a:xfrm>
            <a:off x="379411" y="848045"/>
            <a:ext cx="7706673" cy="2204714"/>
          </a:xfrm>
          <a:prstGeom prst="rect">
            <a:avLst/>
          </a:prstGeom>
        </p:spPr>
      </p:pic>
      <p:sp>
        <p:nvSpPr>
          <p:cNvPr id="9" name="TextBox 8"/>
          <p:cNvSpPr txBox="1"/>
          <p:nvPr/>
        </p:nvSpPr>
        <p:spPr>
          <a:xfrm>
            <a:off x="912812" y="3125275"/>
            <a:ext cx="10591800" cy="584775"/>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dirty="0">
                <a:solidFill>
                  <a:schemeClr val="bg1"/>
                </a:solidFill>
              </a:rPr>
              <a:t>http://labs.hol.vmware.com/HOL/catalogs/catalog/131</a:t>
            </a:r>
          </a:p>
        </p:txBody>
      </p:sp>
    </p:spTree>
    <p:extLst>
      <p:ext uri="{BB962C8B-B14F-4D97-AF65-F5344CB8AC3E}">
        <p14:creationId xmlns:p14="http://schemas.microsoft.com/office/powerpoint/2010/main" val="29959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0"/>
                            </p:stCondLst>
                            <p:childTnLst>
                              <p:par>
                                <p:cTn id="19" presetID="22" presetClass="entr" presetSubtype="4"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42" presetClass="path" presetSubtype="0" accel="50000" decel="50000" fill="hold" nodeType="withEffect">
                                  <p:stCondLst>
                                    <p:cond delay="0"/>
                                  </p:stCondLst>
                                  <p:childTnLst>
                                    <p:animMotion origin="layout" path="M -3.43058E-6 0 L 0.30086 -0.2537 " pathEditMode="relative" rAng="0" ptsTypes="AA">
                                      <p:cBhvr>
                                        <p:cTn id="29" dur="2000" fill="hold"/>
                                        <p:tgtEl>
                                          <p:spTgt spid="4"/>
                                        </p:tgtEl>
                                        <p:attrNameLst>
                                          <p:attrName>ppt_x</p:attrName>
                                          <p:attrName>ppt_y</p:attrName>
                                        </p:attrNameLst>
                                      </p:cBhvr>
                                      <p:rCtr x="15043" y="-12685"/>
                                    </p:animMotion>
                                  </p:childTnLst>
                                </p:cTn>
                              </p:par>
                              <p:par>
                                <p:cTn id="30" presetID="6" presetClass="emph" presetSubtype="0" fill="hold" nodeType="withEffect">
                                  <p:stCondLst>
                                    <p:cond delay="0"/>
                                  </p:stCondLst>
                                  <p:childTnLst>
                                    <p:animScale>
                                      <p:cBhvr>
                                        <p:cTn id="31" dur="2000" fill="hold"/>
                                        <p:tgtEl>
                                          <p:spTgt spid="4"/>
                                        </p:tgtEl>
                                      </p:cBhvr>
                                      <p:by x="50000" y="50000"/>
                                    </p:animScale>
                                  </p:childTnLst>
                                </p:cTn>
                              </p:par>
                            </p:childTnLst>
                          </p:cTn>
                        </p:par>
                        <p:par>
                          <p:cTn id="32" fill="hold">
                            <p:stCondLst>
                              <p:cond delay="2000"/>
                            </p:stCondLst>
                            <p:childTnLst>
                              <p:par>
                                <p:cTn id="33" presetID="6" presetClass="entr" presetSubtype="32"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out)">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609447" y="330200"/>
            <a:ext cx="10969943" cy="584200"/>
          </a:xfrm>
        </p:spPr>
        <p:txBody>
          <a:bodyPr/>
          <a:lstStyle/>
          <a:p>
            <a:r>
              <a:rPr lang="en-US" dirty="0">
                <a:latin typeface="Arial" charset="0"/>
                <a:ea typeface="ＭＳ Ｐゴシック" charset="0"/>
              </a:rPr>
              <a:t>The Links are Free. Really</a:t>
            </a:r>
          </a:p>
        </p:txBody>
      </p:sp>
      <p:sp>
        <p:nvSpPr>
          <p:cNvPr id="189442" name="Text Placeholder 4"/>
          <p:cNvSpPr>
            <a:spLocks noGrp="1"/>
          </p:cNvSpPr>
          <p:nvPr>
            <p:ph type="body" sz="quarter" idx="13"/>
          </p:nvPr>
        </p:nvSpPr>
        <p:spPr>
          <a:xfrm>
            <a:off x="469778" y="1014414"/>
            <a:ext cx="11177322" cy="4776786"/>
          </a:xfrm>
        </p:spPr>
        <p:txBody>
          <a:bodyPr/>
          <a:lstStyle/>
          <a:p>
            <a:pPr>
              <a:buFont typeface="Arial" charset="0"/>
              <a:buChar char=" "/>
            </a:pPr>
            <a:r>
              <a:rPr lang="en-US" sz="1400" b="1" dirty="0">
                <a:latin typeface="Arial" charset="0"/>
                <a:ea typeface="ＭＳ Ｐゴシック" charset="0"/>
              </a:rPr>
              <a:t>Virtualizing Business Critical Applications</a:t>
            </a:r>
          </a:p>
          <a:p>
            <a:pPr lvl="1"/>
            <a:r>
              <a:rPr lang="en-US" sz="1400" dirty="0">
                <a:latin typeface="Arial" charset="0"/>
                <a:ea typeface="ＭＳ Ｐゴシック" charset="0"/>
                <a:hlinkClick r:id="rId2"/>
              </a:rPr>
              <a:t>http://www.vmware.com/solutions/business-critical-apps/</a:t>
            </a:r>
            <a:endParaRPr lang="en-US" sz="1400" dirty="0">
              <a:latin typeface="Arial" charset="0"/>
              <a:ea typeface="ＭＳ Ｐゴシック" charset="0"/>
            </a:endParaRPr>
          </a:p>
          <a:p>
            <a:pPr lvl="1"/>
            <a:r>
              <a:rPr lang="en-US" sz="1400" dirty="0">
                <a:latin typeface="Arial" charset="0"/>
                <a:ea typeface="ＭＳ Ｐゴシック" charset="0"/>
                <a:hlinkClick r:id="rId3"/>
              </a:rPr>
              <a:t>http://blogs.vmware.com/apps</a:t>
            </a:r>
            <a:endParaRPr lang="en-US" sz="1400" dirty="0">
              <a:latin typeface="Arial" charset="0"/>
              <a:ea typeface="ＭＳ Ｐゴシック" charset="0"/>
            </a:endParaRPr>
          </a:p>
          <a:p>
            <a:pPr>
              <a:buFont typeface="Arial" charset="0"/>
              <a:buChar char=" "/>
              <a:defRPr/>
            </a:pPr>
            <a:r>
              <a:rPr lang="en-US" sz="1400" b="1" dirty="0">
                <a:latin typeface="Arial" charset="0"/>
                <a:ea typeface="ＭＳ Ｐゴシック" charset="0"/>
              </a:rPr>
              <a:t>VMware vSphere 6.5 Document</a:t>
            </a:r>
          </a:p>
          <a:p>
            <a:pPr lvl="1">
              <a:defRPr/>
            </a:pPr>
            <a:r>
              <a:rPr lang="en-US" sz="1400" dirty="0">
                <a:latin typeface="Arial" charset="0"/>
                <a:ea typeface="ＭＳ Ｐゴシック" charset="0"/>
                <a:hlinkClick r:id="rId4"/>
              </a:rPr>
              <a:t>https://www.vmware.com/support/pubs/vsphere-esxi-vcenter-server-6-pubs.html</a:t>
            </a:r>
            <a:endParaRPr lang="en-US" sz="1400" dirty="0">
              <a:latin typeface="Arial" charset="0"/>
              <a:ea typeface="ＭＳ Ｐゴシック" charset="0"/>
            </a:endParaRPr>
          </a:p>
          <a:p>
            <a:pPr lvl="1">
              <a:defRPr/>
            </a:pPr>
            <a:r>
              <a:rPr lang="en-US" sz="1400" dirty="0">
                <a:latin typeface="Arial" charset="0"/>
                <a:ea typeface="ＭＳ Ｐゴシック" charset="0"/>
                <a:hlinkClick r:id="rId5"/>
              </a:rPr>
              <a:t>https://pubs.vmware.com/vsphere-65/index.jsp</a:t>
            </a:r>
            <a:endParaRPr lang="en-US" sz="1400" dirty="0">
              <a:latin typeface="Arial" charset="0"/>
              <a:ea typeface="ＭＳ Ｐゴシック" charset="0"/>
            </a:endParaRPr>
          </a:p>
          <a:p>
            <a:pPr lvl="1">
              <a:defRPr/>
            </a:pPr>
            <a:r>
              <a:rPr lang="en-US" sz="1400" dirty="0">
                <a:latin typeface="Arial" charset="0"/>
                <a:ea typeface="ＭＳ Ｐゴシック" charset="0"/>
                <a:hlinkClick r:id="rId6"/>
              </a:rPr>
              <a:t>http://pubs.vmware.com/vsphere-65/topic/com.vmware.ICbase/PDF/vsphere-esxi-vcenter-server-65-setup-mscs.pdf</a:t>
            </a:r>
            <a:endParaRPr lang="en-US" sz="1400" dirty="0">
              <a:latin typeface="Arial" charset="0"/>
              <a:ea typeface="ＭＳ Ｐゴシック" charset="0"/>
            </a:endParaRPr>
          </a:p>
          <a:p>
            <a:pPr>
              <a:buFont typeface="Arial" charset="0"/>
              <a:buChar char=" "/>
              <a:defRPr/>
            </a:pPr>
            <a:r>
              <a:rPr lang="en-US" sz="1400" b="1" dirty="0">
                <a:latin typeface="Arial" charset="0"/>
                <a:ea typeface="ＭＳ Ｐゴシック" charset="0"/>
              </a:rPr>
              <a:t>VMware</a:t>
            </a:r>
            <a:r>
              <a:rPr lang="en-CA" sz="1400" b="1" dirty="0">
                <a:latin typeface="Arial" charset="0"/>
                <a:ea typeface="ＭＳ Ｐゴシック" charset="0"/>
              </a:rPr>
              <a:t>’</a:t>
            </a:r>
            <a:r>
              <a:rPr lang="en-US" altLang="ja-JP" sz="1400" b="1" dirty="0">
                <a:latin typeface="Arial" charset="0"/>
                <a:ea typeface="ＭＳ Ｐゴシック" charset="0"/>
              </a:rPr>
              <a:t>s Performance – Technical Papers</a:t>
            </a:r>
          </a:p>
          <a:p>
            <a:pPr lvl="1">
              <a:defRPr/>
            </a:pPr>
            <a:r>
              <a:rPr lang="en-US" sz="1400" dirty="0">
                <a:latin typeface="Arial" charset="0"/>
                <a:ea typeface="ＭＳ Ｐゴシック" charset="0"/>
                <a:hlinkClick r:id="rId7"/>
              </a:rPr>
              <a:t>https://www.vmware.com/pdf/vsphere6/r65/vsphere-65-configuration-maximums.pdf</a:t>
            </a:r>
            <a:endParaRPr lang="en-US" sz="1400" dirty="0">
              <a:latin typeface="Arial" charset="0"/>
              <a:ea typeface="ＭＳ Ｐゴシック" charset="0"/>
            </a:endParaRPr>
          </a:p>
          <a:p>
            <a:pPr lvl="1">
              <a:defRPr/>
            </a:pPr>
            <a:r>
              <a:rPr lang="en-US" sz="1400" dirty="0">
                <a:latin typeface="Arial" charset="0"/>
                <a:ea typeface="ＭＳ Ｐゴシック" charset="0"/>
                <a:hlinkClick r:id="rId8"/>
              </a:rPr>
              <a:t>http://www.vmware.com/files/pdf/techpaper/VMW-Tuning-Latency-Sensitive-Workloads.pdf</a:t>
            </a:r>
            <a:endParaRPr lang="en-US" sz="1400" dirty="0">
              <a:latin typeface="Arial" charset="0"/>
              <a:ea typeface="ＭＳ Ｐゴシック" charset="0"/>
            </a:endParaRPr>
          </a:p>
          <a:p>
            <a:pPr lvl="1">
              <a:defRPr/>
            </a:pPr>
            <a:r>
              <a:rPr lang="en-US" sz="1400" dirty="0">
                <a:latin typeface="Arial" charset="0"/>
                <a:ea typeface="ＭＳ Ｐゴシック" charset="0"/>
                <a:hlinkClick r:id="rId9"/>
              </a:rPr>
              <a:t>http://pubs.vmware.com/vsphere-65/topic/com.vmware.ICbase/PDF/vsphere-esxi-vcenter-server-65-monitoring-performance-guide.pdf</a:t>
            </a:r>
          </a:p>
          <a:p>
            <a:pPr lvl="1">
              <a:defRPr/>
            </a:pPr>
            <a:r>
              <a:rPr lang="en-US" sz="1400" dirty="0">
                <a:latin typeface="Arial" charset="0"/>
                <a:ea typeface="ＭＳ Ｐゴシック" charset="0"/>
                <a:hlinkClick r:id="rId9"/>
              </a:rPr>
              <a:t>http://www.vmware.com/files/pdf/techpaper/VMware-PerfBest-Practices-vSphere6-0.pdf</a:t>
            </a:r>
          </a:p>
          <a:p>
            <a:pPr lvl="1">
              <a:defRPr/>
            </a:pPr>
            <a:r>
              <a:rPr lang="en-US" sz="1400" dirty="0">
                <a:latin typeface="Arial" charset="0"/>
                <a:ea typeface="ＭＳ Ｐゴシック" charset="0"/>
                <a:hlinkClick r:id="rId10"/>
              </a:rPr>
              <a:t>http://www.vmware.com/pdf/Perf_Best_Practices_vSphere5.5.pdf</a:t>
            </a:r>
            <a:endParaRPr lang="en-US" sz="1400" dirty="0">
              <a:latin typeface="Arial" charset="0"/>
              <a:ea typeface="ＭＳ Ｐゴシック" charset="0"/>
            </a:endParaRPr>
          </a:p>
          <a:p>
            <a:pPr lvl="1">
              <a:defRPr/>
            </a:pPr>
            <a:r>
              <a:rPr lang="en-US" sz="1400" dirty="0">
                <a:latin typeface="Arial" charset="0"/>
                <a:ea typeface="ＭＳ Ｐゴシック" charset="0"/>
                <a:hlinkClick r:id="rId11"/>
              </a:rPr>
              <a:t>http://www.running-system.com/vsphere-6-esxtop-quick-overview-for-troubleshooting/</a:t>
            </a:r>
            <a:r>
              <a:rPr lang="en-US" sz="1400" dirty="0">
                <a:latin typeface="Arial" charset="0"/>
                <a:ea typeface="ＭＳ Ｐゴシック" charset="0"/>
              </a:rPr>
              <a:t> - ESXTop Cheat Sheet</a:t>
            </a:r>
          </a:p>
          <a:p>
            <a:pPr lvl="1">
              <a:defRPr/>
            </a:pPr>
            <a:r>
              <a:rPr lang="en-US" sz="1400" dirty="0">
                <a:hlinkClick r:id="rId12"/>
              </a:rPr>
              <a:t>VMware vSphere Data Protection Documentation page</a:t>
            </a:r>
            <a:endParaRPr lang="en-US" sz="1400" dirty="0">
              <a:latin typeface="Arial" charset="0"/>
              <a:ea typeface="ＭＳ Ｐゴシック" charset="0"/>
            </a:endParaRPr>
          </a:p>
        </p:txBody>
      </p:sp>
    </p:spTree>
    <p:extLst>
      <p:ext uri="{BB962C8B-B14F-4D97-AF65-F5344CB8AC3E}">
        <p14:creationId xmlns:p14="http://schemas.microsoft.com/office/powerpoint/2010/main" val="41035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440" y="2006073"/>
            <a:ext cx="10969943" cy="2522733"/>
          </a:xfrm>
        </p:spPr>
        <p:txBody>
          <a:bodyPr>
            <a:noAutofit/>
          </a:bodyPr>
          <a:lstStyle/>
          <a:p>
            <a:r>
              <a:rPr lang="en-US" sz="4799" dirty="0"/>
              <a:t>Questions? #</a:t>
            </a:r>
            <a:r>
              <a:rPr lang="en-US" sz="4799" dirty="0" err="1"/>
              <a:t>rtfm</a:t>
            </a:r>
            <a:endParaRPr lang="en-US" sz="4799" b="0" i="1" dirty="0"/>
          </a:p>
        </p:txBody>
      </p:sp>
    </p:spTree>
    <p:extLst>
      <p:ext uri="{BB962C8B-B14F-4D97-AF65-F5344CB8AC3E}">
        <p14:creationId xmlns:p14="http://schemas.microsoft.com/office/powerpoint/2010/main" val="103164703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440" y="2006073"/>
            <a:ext cx="10969943" cy="2522733"/>
          </a:xfrm>
        </p:spPr>
        <p:txBody>
          <a:bodyPr>
            <a:noAutofit/>
          </a:bodyPr>
          <a:lstStyle/>
          <a:p>
            <a:r>
              <a:rPr lang="en-US" sz="4799" dirty="0"/>
              <a:t>Thanks for attending</a:t>
            </a:r>
            <a:endParaRPr lang="en-US" sz="4799" b="0" i="1" dirty="0"/>
          </a:p>
        </p:txBody>
      </p:sp>
    </p:spTree>
    <p:extLst>
      <p:ext uri="{BB962C8B-B14F-4D97-AF65-F5344CB8AC3E}">
        <p14:creationId xmlns:p14="http://schemas.microsoft.com/office/powerpoint/2010/main" val="2553717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Autofit/>
          </a:bodyPr>
          <a:lstStyle/>
          <a:p>
            <a:r>
              <a:rPr lang="en-US" sz="3200" dirty="0"/>
              <a:t>Common Objections to Virtualization - Vendor Support</a:t>
            </a:r>
          </a:p>
        </p:txBody>
      </p:sp>
      <p:sp>
        <p:nvSpPr>
          <p:cNvPr id="5" name="Content Placeholder 4"/>
          <p:cNvSpPr>
            <a:spLocks noGrp="1"/>
          </p:cNvSpPr>
          <p:nvPr>
            <p:ph idx="1"/>
          </p:nvPr>
        </p:nvSpPr>
        <p:spPr>
          <a:xfrm>
            <a:off x="610877" y="686514"/>
            <a:ext cx="10967086" cy="5713512"/>
          </a:xfrm>
        </p:spPr>
        <p:txBody>
          <a:bodyPr/>
          <a:lstStyle/>
          <a:p>
            <a:endParaRPr lang="en-US" b="1" dirty="0"/>
          </a:p>
          <a:p>
            <a:endParaRPr lang="en-US" b="1" dirty="0"/>
          </a:p>
          <a:p>
            <a:endParaRPr lang="en-US" b="1" dirty="0"/>
          </a:p>
        </p:txBody>
      </p:sp>
      <p:graphicFrame>
        <p:nvGraphicFramePr>
          <p:cNvPr id="6" name="Table 5"/>
          <p:cNvGraphicFramePr>
            <a:graphicFrameLocks noGrp="1"/>
          </p:cNvGraphicFramePr>
          <p:nvPr>
            <p:extLst/>
          </p:nvPr>
        </p:nvGraphicFramePr>
        <p:xfrm>
          <a:off x="837981" y="1001392"/>
          <a:ext cx="10208141" cy="3626904"/>
        </p:xfrm>
        <a:graphic>
          <a:graphicData uri="http://schemas.openxmlformats.org/drawingml/2006/table">
            <a:tbl>
              <a:tblPr firstRow="1" bandRow="1">
                <a:tableStyleId>{EB9631B5-78F2-41C9-869B-9F39066F8104}</a:tableStyleId>
              </a:tblPr>
              <a:tblGrid>
                <a:gridCol w="6856214">
                  <a:extLst>
                    <a:ext uri="{9D8B030D-6E8A-4147-A177-3AD203B41FA5}">
                      <a16:colId xmlns:a16="http://schemas.microsoft.com/office/drawing/2014/main" xmlns="" val="20000"/>
                    </a:ext>
                  </a:extLst>
                </a:gridCol>
                <a:gridCol w="3351927">
                  <a:extLst>
                    <a:ext uri="{9D8B030D-6E8A-4147-A177-3AD203B41FA5}">
                      <a16:colId xmlns:a16="http://schemas.microsoft.com/office/drawing/2014/main" xmlns="" val="20001"/>
                    </a:ext>
                  </a:extLst>
                </a:gridCol>
              </a:tblGrid>
              <a:tr h="380976">
                <a:tc>
                  <a:txBody>
                    <a:bodyPr/>
                    <a:lstStyle/>
                    <a:p>
                      <a:r>
                        <a:rPr lang="en-US" sz="1900" dirty="0"/>
                        <a:t>Vendor</a:t>
                      </a:r>
                    </a:p>
                  </a:txBody>
                  <a:tcPr marL="91416" marR="91416" marT="45708" marB="45708"/>
                </a:tc>
                <a:tc>
                  <a:txBody>
                    <a:bodyPr/>
                    <a:lstStyle/>
                    <a:p>
                      <a:r>
                        <a:rPr lang="en-US" sz="1900" dirty="0"/>
                        <a:t>Reference</a:t>
                      </a:r>
                    </a:p>
                  </a:txBody>
                  <a:tcPr marL="91416" marR="91416" marT="45708" marB="45708"/>
                </a:tc>
                <a:extLst>
                  <a:ext uri="{0D108BD9-81ED-4DB2-BD59-A6C34878D82A}">
                    <a16:rowId xmlns:a16="http://schemas.microsoft.com/office/drawing/2014/main" xmlns="" val="10000"/>
                  </a:ext>
                </a:extLst>
              </a:tr>
              <a:tr h="5790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Everything Business</a:t>
                      </a:r>
                      <a:r>
                        <a:rPr lang="en-US" sz="1600" b="0" baseline="0" dirty="0"/>
                        <a:t> Critical Applications on VMware vSphere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hlinkClick r:id="rId2"/>
                        </a:rPr>
                        <a:t>http://www.vmware.com/business-critical-apps/</a:t>
                      </a:r>
                      <a:r>
                        <a:rPr lang="en-US" sz="1600" b="0" dirty="0"/>
                        <a:t> </a:t>
                      </a: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hlinkClick r:id="rId3"/>
                        </a:rPr>
                        <a:t>http://vmw.re/15MO7oL</a:t>
                      </a:r>
                      <a:endParaRPr lang="en-US" sz="1900" b="1" dirty="0"/>
                    </a:p>
                  </a:txBody>
                  <a:tcPr marL="91416" marR="91416" marT="45708" marB="45708"/>
                </a:tc>
                <a:extLst>
                  <a:ext uri="{0D108BD9-81ED-4DB2-BD59-A6C34878D82A}">
                    <a16:rowId xmlns:a16="http://schemas.microsoft.com/office/drawing/2014/main" xmlns="" val="10001"/>
                  </a:ext>
                </a:extLst>
              </a:tr>
              <a:tr h="380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Microsoft Supports Virtualization of ALL its Critical Applications</a:t>
                      </a: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hlinkClick r:id="rId4"/>
                        </a:rPr>
                        <a:t>http://bit.ly/1uvVRkk</a:t>
                      </a:r>
                      <a:endParaRPr lang="en-US" sz="1900" b="1" dirty="0"/>
                    </a:p>
                  </a:txBody>
                  <a:tcPr marL="91416" marR="91416" marT="45708" marB="45708"/>
                </a:tc>
                <a:extLst>
                  <a:ext uri="{0D108BD9-81ED-4DB2-BD59-A6C34878D82A}">
                    <a16:rowId xmlns:a16="http://schemas.microsoft.com/office/drawing/2014/main" xmlns="" val="10002"/>
                  </a:ext>
                </a:extLst>
              </a:tr>
              <a:tr h="380976">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t>Exchange Server</a:t>
                      </a: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hlinkClick r:id="rId5"/>
                        </a:rPr>
                        <a:t>http://bit.ly/1H1xYfu</a:t>
                      </a:r>
                      <a:endParaRPr lang="en-US" sz="1900" b="1" dirty="0"/>
                    </a:p>
                  </a:txBody>
                  <a:tcPr marL="91416" marR="91416" marT="45708" marB="45708"/>
                </a:tc>
                <a:extLst>
                  <a:ext uri="{0D108BD9-81ED-4DB2-BD59-A6C34878D82A}">
                    <a16:rowId xmlns:a16="http://schemas.microsoft.com/office/drawing/2014/main" xmlns="" val="10003"/>
                  </a:ext>
                </a:extLst>
              </a:tr>
              <a:tr h="380976">
                <a:tc>
                  <a:txBody>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a:t>SQL Server</a:t>
                      </a:r>
                    </a:p>
                  </a:txBody>
                  <a:tcPr marL="91416" marR="91416" marT="45708" marB="4570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1" dirty="0">
                          <a:hlinkClick r:id="rId6"/>
                        </a:rPr>
                        <a:t>http://bit.ly/15MrBMy</a:t>
                      </a:r>
                      <a:endParaRPr lang="en-US" sz="1900" b="1" dirty="0"/>
                    </a:p>
                  </a:txBody>
                  <a:tcPr marL="91416" marR="91416" marT="45708" marB="45708"/>
                </a:tc>
                <a:extLst>
                  <a:ext uri="{0D108BD9-81ED-4DB2-BD59-A6C34878D82A}">
                    <a16:rowId xmlns:a16="http://schemas.microsoft.com/office/drawing/2014/main" xmlns="" val="10004"/>
                  </a:ext>
                </a:extLst>
              </a:tr>
              <a:tr h="3809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a:t>Oracle </a:t>
                      </a:r>
                      <a:r>
                        <a:rPr lang="en-US" sz="1600" b="0" dirty="0" err="1"/>
                        <a:t>mySupport</a:t>
                      </a:r>
                      <a:r>
                        <a:rPr lang="en-US" sz="1600" b="0" dirty="0"/>
                        <a:t> (</a:t>
                      </a:r>
                      <a:r>
                        <a:rPr lang="en-US" sz="1600" b="1" dirty="0"/>
                        <a:t>Note 249212.1</a:t>
                      </a:r>
                      <a:r>
                        <a:rPr lang="en-US" sz="1600" b="0" dirty="0"/>
                        <a:t>)</a:t>
                      </a:r>
                    </a:p>
                  </a:txBody>
                  <a:tcPr marL="91416" marR="91416" marT="45708" marB="45708"/>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900" b="1" dirty="0">
                          <a:hlinkClick r:id="rId7"/>
                        </a:rPr>
                        <a:t>http://bit.ly/15DrLW3</a:t>
                      </a:r>
                      <a:endParaRPr lang="en-US" sz="1900" b="1" dirty="0"/>
                    </a:p>
                  </a:txBody>
                  <a:tcPr marL="91416" marR="91416" marT="45708" marB="45708"/>
                </a:tc>
                <a:extLst>
                  <a:ext uri="{0D108BD9-81ED-4DB2-BD59-A6C34878D82A}">
                    <a16:rowId xmlns:a16="http://schemas.microsoft.com/office/drawing/2014/main" xmlns="" val="10005"/>
                  </a:ext>
                </a:extLst>
              </a:tr>
              <a:tr h="380976">
                <a:tc>
                  <a:txBody>
                    <a:bodyPr/>
                    <a:lstStyle/>
                    <a:p>
                      <a:r>
                        <a:rPr lang="en-US" sz="1600" b="0" dirty="0"/>
                        <a:t>SAP General Support Statement for Virtual Environments (</a:t>
                      </a:r>
                      <a:r>
                        <a:rPr lang="en-US" sz="1600" b="1" dirty="0"/>
                        <a:t>Note 1492000</a:t>
                      </a:r>
                      <a:r>
                        <a:rPr lang="en-US" sz="1600" b="0" dirty="0"/>
                        <a:t>)</a:t>
                      </a:r>
                    </a:p>
                  </a:txBody>
                  <a:tcPr marL="91416" marR="91416" marT="45708" marB="45708"/>
                </a:tc>
                <a:tc>
                  <a:txBody>
                    <a:bodyPr/>
                    <a:lstStyle/>
                    <a:p>
                      <a:r>
                        <a:rPr lang="en-US" sz="1900" b="1" dirty="0">
                          <a:hlinkClick r:id="rId8"/>
                        </a:rPr>
                        <a:t>http://bit.ly/1Ctkd4T</a:t>
                      </a:r>
                      <a:endParaRPr lang="en-US" sz="1900" b="1" dirty="0"/>
                    </a:p>
                  </a:txBody>
                  <a:tcPr marL="91416" marR="91416" marT="45708" marB="45708"/>
                </a:tc>
                <a:extLst>
                  <a:ext uri="{0D108BD9-81ED-4DB2-BD59-A6C34878D82A}">
                    <a16:rowId xmlns:a16="http://schemas.microsoft.com/office/drawing/2014/main" xmlns="" val="10006"/>
                  </a:ext>
                </a:extLst>
              </a:tr>
              <a:tr h="380976">
                <a:tc>
                  <a:txBody>
                    <a:bodyPr/>
                    <a:lstStyle/>
                    <a:p>
                      <a:pPr marL="742950" lvl="1" indent="-285750">
                        <a:buFont typeface="Arial" panose="020B0604020202020204" pitchFamily="34" charset="0"/>
                        <a:buChar char="•"/>
                      </a:pPr>
                      <a:r>
                        <a:rPr lang="en-US" sz="1600" b="0" dirty="0"/>
                        <a:t>SAP on VMware</a:t>
                      </a:r>
                    </a:p>
                  </a:txBody>
                  <a:tcPr marL="91416" marR="91416" marT="45708" marB="45708"/>
                </a:tc>
                <a:tc>
                  <a:txBody>
                    <a:bodyPr/>
                    <a:lstStyle/>
                    <a:p>
                      <a:r>
                        <a:rPr lang="en-US" sz="1900" b="1" dirty="0">
                          <a:hlinkClick r:id="rId9"/>
                        </a:rPr>
                        <a:t>http://bit.ly/15NEiH4</a:t>
                      </a:r>
                      <a:endParaRPr lang="en-US" sz="1900" b="1" dirty="0"/>
                    </a:p>
                  </a:txBody>
                  <a:tcPr marL="91416" marR="91416" marT="45708" marB="45708"/>
                </a:tc>
                <a:extLst>
                  <a:ext uri="{0D108BD9-81ED-4DB2-BD59-A6C34878D82A}">
                    <a16:rowId xmlns:a16="http://schemas.microsoft.com/office/drawing/2014/main" xmlns="" val="10007"/>
                  </a:ext>
                </a:extLst>
              </a:tr>
              <a:tr h="380976">
                <a:tc>
                  <a:txBody>
                    <a:bodyPr/>
                    <a:lstStyle/>
                    <a:p>
                      <a:pPr marL="742950" lvl="1" indent="-285750">
                        <a:buFont typeface="Arial" panose="020B0604020202020204" pitchFamily="34" charset="0"/>
                        <a:buChar char="•"/>
                      </a:pPr>
                      <a:r>
                        <a:rPr lang="en-US" sz="1600" b="0" dirty="0"/>
                        <a:t>SAP Notes Related to VMware</a:t>
                      </a:r>
                    </a:p>
                  </a:txBody>
                  <a:tcPr marL="91416" marR="91416" marT="45708" marB="45708"/>
                </a:tc>
                <a:tc>
                  <a:txBody>
                    <a:bodyPr/>
                    <a:lstStyle/>
                    <a:p>
                      <a:r>
                        <a:rPr lang="en-US" sz="1900" b="1" dirty="0">
                          <a:hlinkClick r:id="rId10"/>
                        </a:rPr>
                        <a:t>http://bit.ly/1wyohKe</a:t>
                      </a:r>
                      <a:endParaRPr lang="en-US" sz="1900" b="1" dirty="0"/>
                    </a:p>
                  </a:txBody>
                  <a:tcPr marL="91416" marR="91416" marT="45708" marB="45708"/>
                </a:tc>
                <a:extLst>
                  <a:ext uri="{0D108BD9-81ED-4DB2-BD59-A6C34878D82A}">
                    <a16:rowId xmlns:a16="http://schemas.microsoft.com/office/drawing/2014/main" xmlns="" val="10008"/>
                  </a:ext>
                </a:extLst>
              </a:tr>
            </a:tbl>
          </a:graphicData>
        </a:graphic>
      </p:graphicFrame>
      <p:pic>
        <p:nvPicPr>
          <p:cNvPr id="8" name="Picture 7">
            <a:hlinkClick r:id="rId11"/>
          </p:cNvPr>
          <p:cNvPicPr>
            <a:picLocks noChangeAspect="1"/>
          </p:cNvPicPr>
          <p:nvPr/>
        </p:nvPicPr>
        <p:blipFill>
          <a:blip r:embed="rId12"/>
          <a:stretch>
            <a:fillRect/>
          </a:stretch>
        </p:blipFill>
        <p:spPr>
          <a:xfrm>
            <a:off x="7389475" y="4952604"/>
            <a:ext cx="3686568" cy="706500"/>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9" name="TextBox 8"/>
          <p:cNvSpPr txBox="1"/>
          <p:nvPr/>
        </p:nvSpPr>
        <p:spPr>
          <a:xfrm>
            <a:off x="837981" y="4779365"/>
            <a:ext cx="6322953" cy="1011221"/>
          </a:xfrm>
          <a:prstGeom prst="rect">
            <a:avLst/>
          </a:prstGeom>
        </p:spPr>
        <p:style>
          <a:lnRef idx="0">
            <a:schemeClr val="accent6"/>
          </a:lnRef>
          <a:fillRef idx="3">
            <a:schemeClr val="accent6"/>
          </a:fillRef>
          <a:effectRef idx="3">
            <a:schemeClr val="accent6"/>
          </a:effectRef>
          <a:fontRef idx="minor">
            <a:schemeClr val="lt1"/>
          </a:fontRef>
        </p:style>
        <p:txBody>
          <a:bodyPr wrap="square" lIns="0" tIns="0" rIns="0" bIns="0" rtlCol="0">
            <a:noAutofit/>
          </a:bodyPr>
          <a:lstStyle/>
          <a:p>
            <a:pPr algn="ctr">
              <a:lnSpc>
                <a:spcPct val="90000"/>
              </a:lnSpc>
            </a:pPr>
            <a:r>
              <a:rPr lang="en-US" sz="3199" b="1" dirty="0"/>
              <a:t>For when you are in a jam</a:t>
            </a:r>
          </a:p>
          <a:p>
            <a:pPr algn="ctr">
              <a:lnSpc>
                <a:spcPct val="90000"/>
              </a:lnSpc>
            </a:pPr>
            <a:r>
              <a:rPr lang="en-US" sz="3199" b="1" dirty="0">
                <a:hlinkClick r:id="rId11"/>
              </a:rPr>
              <a:t>http://www.tsanet.org</a:t>
            </a:r>
            <a:endParaRPr lang="en-US" sz="3199" b="1" dirty="0"/>
          </a:p>
        </p:txBody>
      </p:sp>
    </p:spTree>
    <p:extLst>
      <p:ext uri="{BB962C8B-B14F-4D97-AF65-F5344CB8AC3E}">
        <p14:creationId xmlns:p14="http://schemas.microsoft.com/office/powerpoint/2010/main" val="19222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12" fill="hold" grpId="0" nodeType="withEffect">
                                  <p:stCondLst>
                                    <p:cond delay="2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20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618016" y="2116276"/>
            <a:ext cx="5269838" cy="89337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square" lIns="182784" tIns="274178" rIns="91392" bIns="0" rtlCol="0" anchor="t">
            <a:noAutofit/>
          </a:bodyPr>
          <a:lstStyle/>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p:txBody>
      </p:sp>
      <p:sp>
        <p:nvSpPr>
          <p:cNvPr id="2" name="Title 1"/>
          <p:cNvSpPr>
            <a:spLocks noGrp="1"/>
          </p:cNvSpPr>
          <p:nvPr>
            <p:ph type="title"/>
          </p:nvPr>
        </p:nvSpPr>
        <p:spPr/>
        <p:txBody>
          <a:bodyPr>
            <a:normAutofit/>
          </a:bodyPr>
          <a:lstStyle/>
          <a:p>
            <a:r>
              <a:rPr lang="en-US" dirty="0"/>
              <a:t>Common Objections to Virtualization - Security</a:t>
            </a:r>
          </a:p>
        </p:txBody>
      </p:sp>
      <p:sp>
        <p:nvSpPr>
          <p:cNvPr id="11" name="Text Placeholder 1"/>
          <p:cNvSpPr txBox="1">
            <a:spLocks/>
          </p:cNvSpPr>
          <p:nvPr/>
        </p:nvSpPr>
        <p:spPr bwMode="auto">
          <a:xfrm>
            <a:off x="1337202" y="5370619"/>
            <a:ext cx="3572832" cy="6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sz="1798" b="1" dirty="0">
                <a:ln/>
                <a:solidFill>
                  <a:schemeClr val="bg1"/>
                </a:solidFill>
              </a:rPr>
              <a:t>The fear of the “stolen vmdk”</a:t>
            </a:r>
          </a:p>
        </p:txBody>
      </p:sp>
      <p:sp>
        <p:nvSpPr>
          <p:cNvPr id="14" name="Rectangle 13"/>
          <p:cNvSpPr/>
          <p:nvPr/>
        </p:nvSpPr>
        <p:spPr bwMode="auto">
          <a:xfrm>
            <a:off x="618016" y="3167406"/>
            <a:ext cx="5269837" cy="812160"/>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wrap="square" lIns="182784" tIns="274178" rIns="91392" bIns="0" rtlCol="0" anchor="t">
            <a:noAutofit/>
          </a:bodyPr>
          <a:lstStyle/>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p:txBody>
      </p:sp>
      <p:sp>
        <p:nvSpPr>
          <p:cNvPr id="15" name="Text Placeholder 1"/>
          <p:cNvSpPr txBox="1">
            <a:spLocks/>
          </p:cNvSpPr>
          <p:nvPr/>
        </p:nvSpPr>
        <p:spPr bwMode="auto">
          <a:xfrm>
            <a:off x="745725" y="3376443"/>
            <a:ext cx="5024828" cy="3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sz="2399" b="1" dirty="0">
                <a:ln/>
                <a:solidFill>
                  <a:schemeClr val="bg1"/>
                </a:solidFill>
              </a:rPr>
              <a:t>Privilege Escalation</a:t>
            </a:r>
          </a:p>
        </p:txBody>
      </p:sp>
      <p:sp>
        <p:nvSpPr>
          <p:cNvPr id="16" name="AutoShape 18"/>
          <p:cNvSpPr>
            <a:spLocks noChangeArrowheads="1"/>
          </p:cNvSpPr>
          <p:nvPr/>
        </p:nvSpPr>
        <p:spPr bwMode="auto">
          <a:xfrm>
            <a:off x="6681039" y="3167291"/>
            <a:ext cx="5230601" cy="868065"/>
          </a:xfrm>
          <a:prstGeom prst="roundRect">
            <a:avLst/>
          </a:prstGeom>
          <a:noFill/>
          <a:ln w="19050">
            <a:noFill/>
            <a:round/>
            <a:headEnd/>
            <a:tailEnd/>
          </a:ln>
          <a:effectLst/>
        </p:spPr>
        <p:txBody>
          <a:bodyPr wrap="square" lIns="182784" tIns="0" rIns="182784" bIns="0" rtlCol="0" anchor="ctr"/>
          <a:lstStyle/>
          <a:p>
            <a:pPr algn="l"/>
            <a:r>
              <a:rPr lang="en-US" sz="1798" b="1" dirty="0">
                <a:ln/>
                <a:solidFill>
                  <a:srgbClr val="003D79"/>
                </a:solidFill>
              </a:rPr>
              <a:t>vCenter privileges do NOT elevate guest operating system or application privileges</a:t>
            </a:r>
          </a:p>
        </p:txBody>
      </p:sp>
      <p:sp>
        <p:nvSpPr>
          <p:cNvPr id="25" name="Isosceles Triangle 24"/>
          <p:cNvSpPr/>
          <p:nvPr/>
        </p:nvSpPr>
        <p:spPr bwMode="auto">
          <a:xfrm rot="5400000">
            <a:off x="5807560" y="1134358"/>
            <a:ext cx="938046" cy="685443"/>
          </a:xfrm>
          <a:prstGeom prst="triangle">
            <a:avLst/>
          </a:prstGeom>
          <a:ln>
            <a:headEnd/>
            <a:tailEnd/>
          </a:ln>
        </p:spPr>
        <p:style>
          <a:lnRef idx="3">
            <a:schemeClr val="lt1"/>
          </a:lnRef>
          <a:fillRef idx="1">
            <a:schemeClr val="accent2"/>
          </a:fillRef>
          <a:effectRef idx="1">
            <a:schemeClr val="accent2"/>
          </a:effectRef>
          <a:fontRef idx="minor">
            <a:schemeClr val="lt1"/>
          </a:fontRef>
        </p:style>
        <p:txBody>
          <a:bodyPr wrap="none" lIns="0" tIns="0" rIns="0" bIns="0" rtlCol="0" anchor="ctr"/>
          <a:lstStyle/>
          <a:p>
            <a:endParaRPr lang="en-US" sz="1600" dirty="0" err="1">
              <a:solidFill>
                <a:srgbClr val="FFFFFF"/>
              </a:solidFill>
            </a:endParaRPr>
          </a:p>
        </p:txBody>
      </p:sp>
      <p:sp>
        <p:nvSpPr>
          <p:cNvPr id="26" name="Rectangle 25"/>
          <p:cNvSpPr/>
          <p:nvPr/>
        </p:nvSpPr>
        <p:spPr bwMode="auto">
          <a:xfrm>
            <a:off x="618016" y="1027715"/>
            <a:ext cx="5269837" cy="893377"/>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lIns="182784" tIns="274178" rIns="91392" bIns="0" rtlCol="0" anchor="t">
            <a:noAutofit/>
          </a:bodyPr>
          <a:lstStyle/>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p:txBody>
      </p:sp>
      <p:sp>
        <p:nvSpPr>
          <p:cNvPr id="27" name="Text Placeholder 1"/>
          <p:cNvSpPr txBox="1">
            <a:spLocks/>
          </p:cNvSpPr>
          <p:nvPr/>
        </p:nvSpPr>
        <p:spPr bwMode="auto">
          <a:xfrm>
            <a:off x="745725" y="1273581"/>
            <a:ext cx="5024828" cy="42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0" hangingPunct="0">
              <a:lnSpc>
                <a:spcPts val="2398"/>
              </a:lnSpc>
              <a:spcBef>
                <a:spcPts val="300"/>
              </a:spcBef>
              <a:spcAft>
                <a:spcPct val="0"/>
              </a:spcAft>
              <a:buClr>
                <a:srgbClr val="246978"/>
              </a:buClr>
              <a:defRPr/>
            </a:pPr>
            <a:r>
              <a:rPr lang="en-US" sz="2400" b="1" kern="0" dirty="0">
                <a:solidFill>
                  <a:schemeClr val="bg1"/>
                </a:solidFill>
                <a:latin typeface="Arial"/>
                <a:ea typeface="MS PGothic" charset="-128"/>
              </a:rPr>
              <a:t>I heard about a TPS Security Bug</a:t>
            </a:r>
          </a:p>
        </p:txBody>
      </p:sp>
      <p:sp>
        <p:nvSpPr>
          <p:cNvPr id="28" name="AutoShape 18"/>
          <p:cNvSpPr>
            <a:spLocks noChangeArrowheads="1"/>
          </p:cNvSpPr>
          <p:nvPr/>
        </p:nvSpPr>
        <p:spPr bwMode="auto">
          <a:xfrm>
            <a:off x="6637633" y="1097696"/>
            <a:ext cx="4885107" cy="868065"/>
          </a:xfrm>
          <a:prstGeom prst="roundRect">
            <a:avLst/>
          </a:prstGeom>
          <a:noFill/>
          <a:ln w="19050">
            <a:noFill/>
            <a:round/>
            <a:headEnd/>
            <a:tailEnd/>
          </a:ln>
          <a:effectLst/>
        </p:spPr>
        <p:txBody>
          <a:bodyPr wrap="square" lIns="182784" tIns="0" rIns="182784" bIns="0" rtlCol="0" anchor="ctr"/>
          <a:lstStyle/>
          <a:p>
            <a:pPr algn="l"/>
            <a:endParaRPr lang="en-US" sz="1798" b="1" dirty="0">
              <a:ln/>
              <a:solidFill>
                <a:srgbClr val="003D79"/>
              </a:solidFill>
            </a:endParaRPr>
          </a:p>
          <a:p>
            <a:pPr algn="l"/>
            <a:endParaRPr lang="en-US" sz="1798" b="1" dirty="0">
              <a:ln/>
              <a:solidFill>
                <a:srgbClr val="003D79"/>
              </a:solidFill>
            </a:endParaRPr>
          </a:p>
          <a:p>
            <a:pPr algn="l"/>
            <a:r>
              <a:rPr lang="en-US" sz="1798" b="1" dirty="0">
                <a:ln/>
                <a:solidFill>
                  <a:srgbClr val="003D79"/>
                </a:solidFill>
              </a:rPr>
              <a:t>Yes, we did, too, and we quashed it – </a:t>
            </a:r>
            <a:r>
              <a:rPr lang="en-US" sz="1798" b="1" dirty="0">
                <a:ln/>
                <a:solidFill>
                  <a:srgbClr val="003D79"/>
                </a:solidFill>
                <a:hlinkClick r:id="rId3"/>
              </a:rPr>
              <a:t>http://vmw.re/1x95NBV</a:t>
            </a:r>
            <a:endParaRPr lang="en-US" sz="1798" b="1" dirty="0">
              <a:ln/>
              <a:solidFill>
                <a:srgbClr val="003D79"/>
              </a:solidFill>
            </a:endParaRPr>
          </a:p>
          <a:p>
            <a:r>
              <a:rPr lang="en-US" sz="1798" b="1" dirty="0">
                <a:ln/>
                <a:solidFill>
                  <a:srgbClr val="003D79"/>
                </a:solidFill>
              </a:rPr>
              <a:t> </a:t>
            </a:r>
          </a:p>
          <a:p>
            <a:pPr algn="l"/>
            <a:endParaRPr lang="en-US" sz="1798" b="1" dirty="0">
              <a:ln/>
              <a:solidFill>
                <a:srgbClr val="003D79"/>
              </a:solidFill>
            </a:endParaRPr>
          </a:p>
        </p:txBody>
      </p:sp>
      <p:sp>
        <p:nvSpPr>
          <p:cNvPr id="31" name="Text Placeholder 1"/>
          <p:cNvSpPr txBox="1">
            <a:spLocks/>
          </p:cNvSpPr>
          <p:nvPr/>
        </p:nvSpPr>
        <p:spPr bwMode="auto">
          <a:xfrm>
            <a:off x="641622" y="2209800"/>
            <a:ext cx="5128931" cy="68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marL="114238" indent="-114238" eaLnBrk="0" hangingPunct="0">
              <a:lnSpc>
                <a:spcPts val="2398"/>
              </a:lnSpc>
              <a:spcBef>
                <a:spcPts val="300"/>
              </a:spcBef>
              <a:spcAft>
                <a:spcPct val="0"/>
              </a:spcAft>
              <a:buClr>
                <a:srgbClr val="246978"/>
              </a:buClr>
              <a:buFont typeface="Arial" pitchFamily="34" charset="0"/>
              <a:buChar char=" "/>
              <a:defRPr/>
            </a:pPr>
            <a:r>
              <a:rPr lang="en-US" sz="2000" b="1" kern="0" dirty="0">
                <a:solidFill>
                  <a:schemeClr val="bg1"/>
                </a:solidFill>
                <a:latin typeface="Arial"/>
                <a:ea typeface="MS PGothic" charset="-128"/>
              </a:rPr>
              <a:t>I have a Regulatory Compliance Requirement for “Hard” Separation</a:t>
            </a:r>
          </a:p>
        </p:txBody>
      </p:sp>
      <p:sp>
        <p:nvSpPr>
          <p:cNvPr id="32" name="AutoShape 18"/>
          <p:cNvSpPr>
            <a:spLocks noChangeArrowheads="1"/>
          </p:cNvSpPr>
          <p:nvPr/>
        </p:nvSpPr>
        <p:spPr bwMode="auto">
          <a:xfrm>
            <a:off x="6627812" y="2149150"/>
            <a:ext cx="5204681" cy="868065"/>
          </a:xfrm>
          <a:prstGeom prst="roundRect">
            <a:avLst/>
          </a:prstGeom>
          <a:noFill/>
          <a:ln w="19050">
            <a:noFill/>
            <a:round/>
            <a:headEnd/>
            <a:tailEnd/>
          </a:ln>
          <a:effectLst/>
        </p:spPr>
        <p:txBody>
          <a:bodyPr wrap="square" lIns="182784" tIns="0" rIns="182784" bIns="0" rtlCol="0" anchor="ctr"/>
          <a:lstStyle/>
          <a:p>
            <a:pPr algn="l"/>
            <a:endParaRPr lang="en-US" sz="1798" b="1" dirty="0">
              <a:ln/>
              <a:solidFill>
                <a:srgbClr val="003D79"/>
              </a:solidFill>
            </a:endParaRPr>
          </a:p>
          <a:p>
            <a:pPr algn="l"/>
            <a:r>
              <a:rPr lang="en-US" sz="1798" b="1" dirty="0">
                <a:ln/>
                <a:solidFill>
                  <a:srgbClr val="003D79"/>
                </a:solidFill>
              </a:rPr>
              <a:t>Multi-tenancy and “fencing” allowed</a:t>
            </a:r>
          </a:p>
          <a:p>
            <a:pPr algn="l"/>
            <a:r>
              <a:rPr lang="en-US" sz="1798" b="1" dirty="0">
                <a:ln/>
                <a:solidFill>
                  <a:srgbClr val="003D79"/>
                </a:solidFill>
              </a:rPr>
              <a:t>Multi-tenancy is NOT a requirement</a:t>
            </a:r>
          </a:p>
          <a:p>
            <a:pPr algn="l"/>
            <a:endParaRPr lang="en-US" sz="1798" b="1" dirty="0">
              <a:ln/>
              <a:solidFill>
                <a:srgbClr val="003D79"/>
              </a:solidFill>
            </a:endParaRPr>
          </a:p>
        </p:txBody>
      </p:sp>
      <p:sp>
        <p:nvSpPr>
          <p:cNvPr id="34" name="Isosceles Triangle 33"/>
          <p:cNvSpPr/>
          <p:nvPr/>
        </p:nvSpPr>
        <p:spPr bwMode="auto">
          <a:xfrm rot="5400000">
            <a:off x="5826288" y="2224026"/>
            <a:ext cx="900939" cy="685443"/>
          </a:xfrm>
          <a:prstGeom prst="triangle">
            <a:avLst/>
          </a:prstGeom>
          <a:ln>
            <a:headEnd/>
            <a:tailEnd/>
          </a:ln>
        </p:spPr>
        <p:style>
          <a:lnRef idx="3">
            <a:schemeClr val="lt1"/>
          </a:lnRef>
          <a:fillRef idx="1">
            <a:schemeClr val="accent6"/>
          </a:fillRef>
          <a:effectRef idx="1">
            <a:schemeClr val="accent6"/>
          </a:effectRef>
          <a:fontRef idx="minor">
            <a:schemeClr val="lt1"/>
          </a:fontRef>
        </p:style>
        <p:txBody>
          <a:bodyPr wrap="none" lIns="0" tIns="0" rIns="0" bIns="0" rtlCol="0" anchor="ctr"/>
          <a:lstStyle/>
          <a:p>
            <a:endParaRPr lang="en-US" sz="1600" dirty="0" err="1">
              <a:solidFill>
                <a:srgbClr val="FFFFFF"/>
              </a:solidFill>
            </a:endParaRPr>
          </a:p>
        </p:txBody>
      </p:sp>
      <p:sp>
        <p:nvSpPr>
          <p:cNvPr id="36" name="Isosceles Triangle 35"/>
          <p:cNvSpPr/>
          <p:nvPr/>
        </p:nvSpPr>
        <p:spPr bwMode="auto">
          <a:xfrm rot="5400000">
            <a:off x="5851113" y="3215456"/>
            <a:ext cx="867954" cy="685443"/>
          </a:xfrm>
          <a:prstGeom prst="triangle">
            <a:avLst/>
          </a:prstGeom>
          <a:ln>
            <a:headEnd/>
            <a:tailEnd/>
          </a:ln>
        </p:spPr>
        <p:style>
          <a:lnRef idx="3">
            <a:schemeClr val="lt1"/>
          </a:lnRef>
          <a:fillRef idx="1">
            <a:schemeClr val="accent5"/>
          </a:fillRef>
          <a:effectRef idx="1">
            <a:schemeClr val="accent5"/>
          </a:effectRef>
          <a:fontRef idx="minor">
            <a:schemeClr val="lt1"/>
          </a:fontRef>
        </p:style>
        <p:txBody>
          <a:bodyPr wrap="none" lIns="0" tIns="0" rIns="0" bIns="0" rtlCol="0" anchor="ctr"/>
          <a:lstStyle/>
          <a:p>
            <a:endParaRPr lang="en-US" sz="1600" dirty="0" err="1">
              <a:solidFill>
                <a:srgbClr val="FFFFFF"/>
              </a:solidFill>
            </a:endParaRPr>
          </a:p>
        </p:txBody>
      </p:sp>
      <p:sp>
        <p:nvSpPr>
          <p:cNvPr id="20" name="Rectangle 19"/>
          <p:cNvSpPr/>
          <p:nvPr/>
        </p:nvSpPr>
        <p:spPr bwMode="auto">
          <a:xfrm>
            <a:off x="594934" y="5195605"/>
            <a:ext cx="5269838" cy="80006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wrap="square" lIns="182784" tIns="274178" rIns="91392" bIns="0" rtlCol="0" anchor="t">
            <a:noAutofit/>
          </a:bodyPr>
          <a:lstStyle/>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p:txBody>
      </p:sp>
      <p:sp>
        <p:nvSpPr>
          <p:cNvPr id="21" name="Text Placeholder 1"/>
          <p:cNvSpPr txBox="1">
            <a:spLocks/>
          </p:cNvSpPr>
          <p:nvPr/>
        </p:nvSpPr>
        <p:spPr bwMode="auto">
          <a:xfrm>
            <a:off x="722645" y="5386417"/>
            <a:ext cx="5029701" cy="47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r>
              <a:rPr lang="en-US" sz="2399" b="1" dirty="0">
                <a:ln/>
                <a:solidFill>
                  <a:schemeClr val="bg1"/>
                </a:solidFill>
              </a:rPr>
              <a:t>The fear of the “stolen vmdk”</a:t>
            </a:r>
          </a:p>
        </p:txBody>
      </p:sp>
      <p:sp>
        <p:nvSpPr>
          <p:cNvPr id="22" name="AutoShape 18"/>
          <p:cNvSpPr>
            <a:spLocks noChangeArrowheads="1"/>
          </p:cNvSpPr>
          <p:nvPr/>
        </p:nvSpPr>
        <p:spPr bwMode="auto">
          <a:xfrm>
            <a:off x="6618643" y="5194608"/>
            <a:ext cx="5190769" cy="868065"/>
          </a:xfrm>
          <a:prstGeom prst="roundRect">
            <a:avLst>
              <a:gd name="adj" fmla="val 0"/>
            </a:avLst>
          </a:prstGeom>
          <a:noFill/>
          <a:ln w="19050">
            <a:noFill/>
            <a:round/>
            <a:headEnd/>
            <a:tailEnd/>
          </a:ln>
          <a:effectLst/>
        </p:spPr>
        <p:txBody>
          <a:bodyPr wrap="square" lIns="182784" tIns="0" rIns="182784" bIns="0" rtlCol="0" anchor="ctr"/>
          <a:lstStyle/>
          <a:p>
            <a:endParaRPr lang="en-US" sz="1600" b="1" dirty="0">
              <a:ln/>
              <a:solidFill>
                <a:srgbClr val="003D79"/>
              </a:solidFill>
            </a:endParaRPr>
          </a:p>
          <a:p>
            <a:r>
              <a:rPr lang="en-US" b="1" dirty="0">
                <a:ln/>
                <a:solidFill>
                  <a:srgbClr val="003D79"/>
                </a:solidFill>
              </a:rPr>
              <a:t>How about the “stolen server”?</a:t>
            </a:r>
          </a:p>
          <a:p>
            <a:r>
              <a:rPr lang="en-US" b="1" dirty="0">
                <a:ln/>
                <a:solidFill>
                  <a:srgbClr val="003D79"/>
                </a:solidFill>
              </a:rPr>
              <a:t>Or “stolen/copied backup tape”?</a:t>
            </a:r>
          </a:p>
          <a:p>
            <a:r>
              <a:rPr lang="en-US" b="1" dirty="0">
                <a:ln/>
                <a:solidFill>
                  <a:srgbClr val="003D79"/>
                </a:solidFill>
              </a:rPr>
              <a:t>We have a solution in just a few slides…</a:t>
            </a:r>
          </a:p>
          <a:p>
            <a:endParaRPr lang="en-US" sz="1600" b="1" dirty="0">
              <a:ln/>
              <a:solidFill>
                <a:srgbClr val="003D79"/>
              </a:solidFill>
            </a:endParaRPr>
          </a:p>
        </p:txBody>
      </p:sp>
      <p:sp>
        <p:nvSpPr>
          <p:cNvPr id="24" name="Rectangle 23"/>
          <p:cNvSpPr/>
          <p:nvPr/>
        </p:nvSpPr>
        <p:spPr bwMode="auto">
          <a:xfrm>
            <a:off x="598356" y="4149366"/>
            <a:ext cx="5269838" cy="877048"/>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square" lIns="182784" tIns="274178" rIns="91392" bIns="0" rtlCol="0" anchor="t">
            <a:noAutofit/>
          </a:bodyPr>
          <a:lstStyle/>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a:p>
            <a:pPr marL="166597" indent="-166597">
              <a:lnSpc>
                <a:spcPts val="2398"/>
              </a:lnSpc>
              <a:buClr>
                <a:srgbClr val="0095D3">
                  <a:lumMod val="75000"/>
                </a:srgbClr>
              </a:buClr>
              <a:buFont typeface="Arial" pitchFamily="34" charset="0"/>
              <a:buChar char="•"/>
            </a:pPr>
            <a:endParaRPr lang="en-US" sz="1200" b="1" dirty="0">
              <a:solidFill>
                <a:schemeClr val="bg1"/>
              </a:solidFill>
            </a:endParaRPr>
          </a:p>
        </p:txBody>
      </p:sp>
      <p:sp>
        <p:nvSpPr>
          <p:cNvPr id="29" name="Text Placeholder 1"/>
          <p:cNvSpPr txBox="1">
            <a:spLocks/>
          </p:cNvSpPr>
          <p:nvPr/>
        </p:nvSpPr>
        <p:spPr bwMode="auto">
          <a:xfrm>
            <a:off x="674515" y="4294661"/>
            <a:ext cx="5096039" cy="65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eaLnBrk="0" hangingPunct="0">
              <a:lnSpc>
                <a:spcPts val="2398"/>
              </a:lnSpc>
              <a:spcBef>
                <a:spcPts val="300"/>
              </a:spcBef>
              <a:spcAft>
                <a:spcPct val="0"/>
              </a:spcAft>
              <a:buClr>
                <a:srgbClr val="246978"/>
              </a:buClr>
              <a:defRPr/>
            </a:pPr>
            <a:r>
              <a:rPr lang="en-US" sz="2399" b="1" kern="0" dirty="0">
                <a:solidFill>
                  <a:schemeClr val="bg1"/>
                </a:solidFill>
                <a:ea typeface="MS PGothic" charset="-128"/>
              </a:rPr>
              <a:t>Deviates from our build standards</a:t>
            </a:r>
          </a:p>
        </p:txBody>
      </p:sp>
      <p:sp>
        <p:nvSpPr>
          <p:cNvPr id="30" name="AutoShape 18"/>
          <p:cNvSpPr>
            <a:spLocks noChangeArrowheads="1"/>
          </p:cNvSpPr>
          <p:nvPr/>
        </p:nvSpPr>
        <p:spPr bwMode="auto">
          <a:xfrm>
            <a:off x="6681039" y="4225248"/>
            <a:ext cx="5155926" cy="868065"/>
          </a:xfrm>
          <a:prstGeom prst="roundRect">
            <a:avLst>
              <a:gd name="adj" fmla="val 0"/>
            </a:avLst>
          </a:prstGeom>
          <a:noFill/>
          <a:ln w="19050">
            <a:noFill/>
            <a:round/>
            <a:headEnd/>
            <a:tailEnd/>
          </a:ln>
          <a:effectLst/>
        </p:spPr>
        <p:txBody>
          <a:bodyPr wrap="square" lIns="182784" tIns="0" rIns="182784" bIns="0" rtlCol="0" anchor="ctr"/>
          <a:lstStyle/>
          <a:p>
            <a:endParaRPr lang="en-US" sz="1798" b="1" dirty="0">
              <a:ln/>
              <a:solidFill>
                <a:srgbClr val="003D79"/>
              </a:solidFill>
            </a:endParaRPr>
          </a:p>
          <a:p>
            <a:r>
              <a:rPr lang="en-US" b="1" dirty="0">
                <a:ln/>
                <a:solidFill>
                  <a:srgbClr val="003D79"/>
                </a:solidFill>
              </a:rPr>
              <a:t>Virtualization improves standardization</a:t>
            </a:r>
          </a:p>
          <a:p>
            <a:r>
              <a:rPr lang="en-US" b="1" dirty="0">
                <a:ln/>
                <a:solidFill>
                  <a:srgbClr val="003D79"/>
                </a:solidFill>
              </a:rPr>
              <a:t>Use templates for optimization</a:t>
            </a:r>
          </a:p>
          <a:p>
            <a:endParaRPr lang="en-US" sz="1798" b="1" dirty="0">
              <a:ln/>
              <a:solidFill>
                <a:srgbClr val="003D79"/>
              </a:solidFill>
            </a:endParaRPr>
          </a:p>
        </p:txBody>
      </p:sp>
      <p:sp>
        <p:nvSpPr>
          <p:cNvPr id="37" name="Isosceles Triangle 36"/>
          <p:cNvSpPr/>
          <p:nvPr/>
        </p:nvSpPr>
        <p:spPr bwMode="auto">
          <a:xfrm rot="5400000">
            <a:off x="5819701" y="5272856"/>
            <a:ext cx="867954" cy="685443"/>
          </a:xfrm>
          <a:prstGeom prst="triangle">
            <a:avLst/>
          </a:prstGeom>
          <a:ln>
            <a:headEnd/>
            <a:tailEnd/>
          </a:ln>
        </p:spPr>
        <p:style>
          <a:lnRef idx="3">
            <a:schemeClr val="lt1"/>
          </a:lnRef>
          <a:fillRef idx="1">
            <a:schemeClr val="accent3"/>
          </a:fillRef>
          <a:effectRef idx="1">
            <a:schemeClr val="accent3"/>
          </a:effectRef>
          <a:fontRef idx="minor">
            <a:schemeClr val="lt1"/>
          </a:fontRef>
        </p:style>
        <p:txBody>
          <a:bodyPr wrap="none" lIns="0" tIns="0" rIns="0" bIns="0" rtlCol="0" anchor="ctr"/>
          <a:lstStyle/>
          <a:p>
            <a:endParaRPr lang="en-US" sz="1600" dirty="0" err="1">
              <a:solidFill>
                <a:srgbClr val="FFFFFF"/>
              </a:solidFill>
            </a:endParaRPr>
          </a:p>
        </p:txBody>
      </p:sp>
      <p:sp>
        <p:nvSpPr>
          <p:cNvPr id="35" name="Isosceles Triangle 34"/>
          <p:cNvSpPr/>
          <p:nvPr/>
        </p:nvSpPr>
        <p:spPr bwMode="auto">
          <a:xfrm rot="5400000">
            <a:off x="5825488" y="4253993"/>
            <a:ext cx="867954" cy="685443"/>
          </a:xfrm>
          <a:prstGeom prst="triangle">
            <a:avLst/>
          </a:prstGeom>
          <a:solidFill>
            <a:srgbClr val="6DB33F"/>
          </a:solidFill>
          <a:ln>
            <a:headEnd/>
            <a:tailEnd/>
          </a:ln>
        </p:spPr>
        <p:style>
          <a:lnRef idx="3">
            <a:schemeClr val="lt1"/>
          </a:lnRef>
          <a:fillRef idx="1">
            <a:schemeClr val="accent5"/>
          </a:fillRef>
          <a:effectRef idx="1">
            <a:schemeClr val="accent5"/>
          </a:effectRef>
          <a:fontRef idx="minor">
            <a:schemeClr val="lt1"/>
          </a:fontRef>
        </p:style>
        <p:txBody>
          <a:bodyPr wrap="none" lIns="0" tIns="0" rIns="0" bIns="0" rtlCol="0" anchor="ctr"/>
          <a:lstStyle/>
          <a:p>
            <a:endParaRPr lang="en-US" sz="1600" dirty="0" err="1">
              <a:solidFill>
                <a:srgbClr val="FFFFFF"/>
              </a:solidFill>
            </a:endParaRPr>
          </a:p>
        </p:txBody>
      </p:sp>
    </p:spTree>
    <p:extLst>
      <p:ext uri="{BB962C8B-B14F-4D97-AF65-F5344CB8AC3E}">
        <p14:creationId xmlns:p14="http://schemas.microsoft.com/office/powerpoint/2010/main" val="98442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left)">
                                      <p:cBhvr>
                                        <p:cTn id="49" dur="500"/>
                                        <p:tgtEl>
                                          <p:spTgt spid="36"/>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left)">
                                      <p:cBhvr>
                                        <p:cTn id="58" dur="500"/>
                                        <p:tgtEl>
                                          <p:spTgt spid="2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left)">
                                      <p:cBhvr>
                                        <p:cTn id="61" dur="500"/>
                                        <p:tgtEl>
                                          <p:spTgt spid="29"/>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500"/>
                                        <p:tgtEl>
                                          <p:spTgt spid="35"/>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par>
                          <p:cTn id="82" fill="hold">
                            <p:stCondLst>
                              <p:cond delay="1000"/>
                            </p:stCondLst>
                            <p:childTnLst>
                              <p:par>
                                <p:cTn id="83" presetID="22" presetClass="entr" presetSubtype="8" fill="hold" grpId="0" nodeType="after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wipe(left)">
                                      <p:cBhvr>
                                        <p:cTn id="8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 grpId="0"/>
      <p:bldP spid="14" grpId="0" animBg="1"/>
      <p:bldP spid="15" grpId="0"/>
      <p:bldP spid="16" grpId="0"/>
      <p:bldP spid="25" grpId="0" animBg="1"/>
      <p:bldP spid="26" grpId="0" animBg="1"/>
      <p:bldP spid="27" grpId="0"/>
      <p:bldP spid="28" grpId="0"/>
      <p:bldP spid="31" grpId="0"/>
      <p:bldP spid="32" grpId="0"/>
      <p:bldP spid="34" grpId="0" animBg="1"/>
      <p:bldP spid="36" grpId="0" animBg="1"/>
      <p:bldP spid="20" grpId="0" animBg="1"/>
      <p:bldP spid="21" grpId="0"/>
      <p:bldP spid="22" grpId="0"/>
      <p:bldP spid="24" grpId="0" animBg="1"/>
      <p:bldP spid="29" grpId="0"/>
      <p:bldP spid="30" grpId="0"/>
      <p:bldP spid="37" grpId="0" animBg="1"/>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101600"/>
            <a:ext cx="9066365" cy="584200"/>
          </a:xfrm>
        </p:spPr>
        <p:txBody>
          <a:bodyPr>
            <a:normAutofit/>
          </a:bodyPr>
          <a:lstStyle/>
          <a:p>
            <a:r>
              <a:rPr lang="en-US" dirty="0"/>
              <a:t>Stolen VMDK? Meet VM Encryption</a:t>
            </a:r>
          </a:p>
        </p:txBody>
      </p:sp>
      <p:sp>
        <p:nvSpPr>
          <p:cNvPr id="30" name="AutoShape 18"/>
          <p:cNvSpPr>
            <a:spLocks noChangeArrowheads="1"/>
          </p:cNvSpPr>
          <p:nvPr/>
        </p:nvSpPr>
        <p:spPr bwMode="auto">
          <a:xfrm>
            <a:off x="609447" y="762000"/>
            <a:ext cx="8761565" cy="609600"/>
          </a:xfrm>
          <a:prstGeom prst="roundRect">
            <a:avLst>
              <a:gd name="adj" fmla="val 0"/>
            </a:avLst>
          </a:prstGeom>
          <a:ln>
            <a:headEnd/>
            <a:tailEnd/>
          </a:ln>
        </p:spPr>
        <p:style>
          <a:lnRef idx="2">
            <a:schemeClr val="accent3"/>
          </a:lnRef>
          <a:fillRef idx="1">
            <a:schemeClr val="lt1"/>
          </a:fillRef>
          <a:effectRef idx="0">
            <a:schemeClr val="accent3"/>
          </a:effectRef>
          <a:fontRef idx="minor">
            <a:schemeClr val="dk1"/>
          </a:fontRef>
        </p:style>
        <p:txBody>
          <a:bodyPr wrap="square" lIns="182784" tIns="0" rIns="182784"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003D79"/>
                </a:solidFill>
                <a:effectLst/>
                <a:uLnTx/>
                <a:uFillTx/>
                <a:latin typeface="Arial"/>
                <a:ea typeface="+mn-ea"/>
                <a:cs typeface="+mn-cs"/>
              </a:rPr>
              <a:t>The “Dye Pack” of Enterprise Virtualization</a:t>
            </a:r>
          </a:p>
        </p:txBody>
      </p:sp>
      <p:pic>
        <p:nvPicPr>
          <p:cNvPr id="1026" name="Picture 2" descr="Image result for &quot;raising Arizona&quot; dye pack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9612" y="165510"/>
            <a:ext cx="2438400" cy="1206090"/>
          </a:xfrm>
          <a:prstGeom prst="rect">
            <a:avLst/>
          </a:prstGeom>
          <a:noFill/>
          <a:extLst>
            <a:ext uri="{909E8E84-426E-40DD-AFC4-6F175D3DCCD1}">
              <a14:hiddenFill xmlns:a14="http://schemas.microsoft.com/office/drawing/2010/main">
                <a:solidFill>
                  <a:srgbClr val="FFFFFF"/>
                </a:solidFill>
              </a14:hiddenFill>
            </a:ext>
          </a:extLst>
        </p:spPr>
      </p:pic>
      <p:sp>
        <p:nvSpPr>
          <p:cNvPr id="39" name="AutoShape 18"/>
          <p:cNvSpPr>
            <a:spLocks noChangeArrowheads="1"/>
          </p:cNvSpPr>
          <p:nvPr/>
        </p:nvSpPr>
        <p:spPr bwMode="auto">
          <a:xfrm>
            <a:off x="6031372" y="4731745"/>
            <a:ext cx="6019800" cy="503471"/>
          </a:xfrm>
          <a:prstGeom prst="roundRect">
            <a:avLst>
              <a:gd name="adj" fmla="val 0"/>
            </a:avLst>
          </a:prstGeom>
          <a:ln>
            <a:headEnd/>
            <a:tailEnd/>
          </a:ln>
        </p:spPr>
        <p:style>
          <a:lnRef idx="3">
            <a:schemeClr val="lt1"/>
          </a:lnRef>
          <a:fillRef idx="1">
            <a:schemeClr val="accent6"/>
          </a:fillRef>
          <a:effectRef idx="1">
            <a:schemeClr val="accent6"/>
          </a:effectRef>
          <a:fontRef idx="minor">
            <a:schemeClr val="lt1"/>
          </a:fontRef>
        </p:style>
        <p:txBody>
          <a:bodyPr wrap="square" lIns="182784" tIns="0" rIns="182784"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solidFill>
                  <a:srgbClr val="FF0000"/>
                </a:solidFill>
                <a:effectLst/>
                <a:uLnTx/>
                <a:uFillTx/>
                <a:latin typeface="Arial"/>
                <a:ea typeface="+mn-ea"/>
                <a:cs typeface="+mn-cs"/>
              </a:rPr>
              <a:t>*</a:t>
            </a:r>
            <a:r>
              <a:rPr kumimoji="0" lang="en-US" sz="2000" b="1" i="0" u="none" strike="noStrike" kern="1200" cap="none" spc="0" normalizeH="0" baseline="0" noProof="0" dirty="0">
                <a:ln/>
                <a:solidFill>
                  <a:prstClr val="white"/>
                </a:solidFill>
                <a:effectLst/>
                <a:uLnTx/>
                <a:uFillTx/>
                <a:latin typeface="Arial"/>
                <a:ea typeface="+mn-ea"/>
                <a:cs typeface="+mn-cs"/>
              </a:rPr>
              <a:t> </a:t>
            </a:r>
            <a:r>
              <a:rPr kumimoji="0" lang="en-US" sz="1600" b="1" i="0" u="none" strike="noStrike" kern="1200" cap="none" spc="0" normalizeH="0" baseline="0" noProof="0" dirty="0">
                <a:ln/>
                <a:solidFill>
                  <a:prstClr val="white"/>
                </a:solidFill>
                <a:effectLst/>
                <a:uLnTx/>
                <a:uFillTx/>
                <a:latin typeface="Arial"/>
                <a:ea typeface="+mn-ea"/>
                <a:cs typeface="+mn-cs"/>
              </a:rPr>
              <a:t>AES-NI Capable Server Hardware Improves Performance</a:t>
            </a:r>
            <a:endParaRPr kumimoji="0" lang="en-US" sz="2000" b="1" i="0" u="none" strike="noStrike" kern="1200" cap="none" spc="0" normalizeH="0" baseline="0" noProof="0" dirty="0">
              <a:ln/>
              <a:solidFill>
                <a:prstClr val="white"/>
              </a:solidFill>
              <a:effectLst/>
              <a:uLnTx/>
              <a:uFillTx/>
              <a:latin typeface="Arial"/>
              <a:ea typeface="+mn-ea"/>
              <a:cs typeface="+mn-cs"/>
            </a:endParaRPr>
          </a:p>
        </p:txBody>
      </p:sp>
      <p:sp>
        <p:nvSpPr>
          <p:cNvPr id="4" name="TextBox 3"/>
          <p:cNvSpPr txBox="1"/>
          <p:nvPr/>
        </p:nvSpPr>
        <p:spPr>
          <a:xfrm>
            <a:off x="6170612" y="1935481"/>
            <a:ext cx="5713565" cy="3048000"/>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Introduced in vSphere 6.5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Secures Data in a VM’s VMDK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Uses vSphere APIs for I/O filtering (VAIO)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VM Possesses Decryption Key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vCenter Serves as Broker/Facilitator Only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Data Meaningless to Unauthorized Entities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solidFill>
                  <a:srgbClr val="000000"/>
                </a:solidFill>
                <a:effectLst/>
                <a:uLnTx/>
                <a:uFillTx/>
                <a:latin typeface="Arial"/>
                <a:ea typeface="+mn-ea"/>
                <a:cs typeface="+mn-cs"/>
              </a:rPr>
              <a:t>No SPECIAL Hardware Required </a:t>
            </a:r>
            <a:r>
              <a:rPr kumimoji="0" lang="en-US" sz="2000" b="1" i="0" u="none" strike="noStrike" kern="1200" cap="none" spc="0" normalizeH="0" baseline="0" noProof="0" dirty="0">
                <a:ln/>
                <a:solidFill>
                  <a:srgbClr val="FF0000"/>
                </a:solidFill>
                <a:effectLst/>
                <a:uLnTx/>
                <a:uFillTx/>
                <a:latin typeface="Arial"/>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0" name="Picture 39"/>
          <p:cNvPicPr>
            <a:picLocks noChangeAspect="1"/>
          </p:cNvPicPr>
          <p:nvPr/>
        </p:nvPicPr>
        <p:blipFill>
          <a:blip r:embed="rId4"/>
          <a:stretch>
            <a:fillRect/>
          </a:stretch>
        </p:blipFill>
        <p:spPr>
          <a:xfrm>
            <a:off x="609447" y="1600200"/>
            <a:ext cx="5147229" cy="4495248"/>
          </a:xfrm>
          <a:prstGeom prst="rect">
            <a:avLst/>
          </a:prstGeom>
        </p:spPr>
      </p:pic>
    </p:spTree>
    <p:extLst>
      <p:ext uri="{BB962C8B-B14F-4D97-AF65-F5344CB8AC3E}">
        <p14:creationId xmlns:p14="http://schemas.microsoft.com/office/powerpoint/2010/main" val="99830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childTnLst>
                          </p:cTn>
                        </p:par>
                        <p:par>
                          <p:cTn id="43" fill="hold">
                            <p:stCondLst>
                              <p:cond delay="0"/>
                            </p:stCondLst>
                            <p:childTnLst>
                              <p:par>
                                <p:cTn id="44" presetID="22" presetClass="entr" presetSubtype="8"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660400"/>
          </a:xfrm>
        </p:spPr>
        <p:txBody>
          <a:bodyPr>
            <a:normAutofit/>
          </a:bodyPr>
          <a:lstStyle/>
          <a:p>
            <a:r>
              <a:rPr lang="en-US" dirty="0"/>
              <a:t>VM Encryption – How it Works</a:t>
            </a:r>
          </a:p>
        </p:txBody>
      </p:sp>
      <p:pic>
        <p:nvPicPr>
          <p:cNvPr id="4" name="Content Placeholder 3"/>
          <p:cNvPicPr>
            <a:picLocks noGrp="1" noChangeAspect="1"/>
          </p:cNvPicPr>
          <p:nvPr>
            <p:ph idx="1"/>
          </p:nvPr>
        </p:nvPicPr>
        <p:blipFill>
          <a:blip r:embed="rId3"/>
          <a:stretch>
            <a:fillRect/>
          </a:stretch>
        </p:blipFill>
        <p:spPr>
          <a:xfrm>
            <a:off x="609447" y="1143000"/>
            <a:ext cx="4570565" cy="4648200"/>
          </a:xfrm>
          <a:prstGeom prst="rect">
            <a:avLst/>
          </a:prstGeom>
        </p:spPr>
      </p:pic>
      <p:sp>
        <p:nvSpPr>
          <p:cNvPr id="5" name="TextBox 4"/>
          <p:cNvSpPr txBox="1"/>
          <p:nvPr/>
        </p:nvSpPr>
        <p:spPr>
          <a:xfrm>
            <a:off x="5180012" y="990600"/>
            <a:ext cx="6477000" cy="5410200"/>
          </a:xfrm>
          <a:prstGeom prst="rect">
            <a:avLst/>
          </a:prstGeom>
          <a:noFill/>
        </p:spPr>
        <p:txBody>
          <a:bodyPr wrap="square" lIns="0" tIns="0" rIns="0" bIns="0" rtlCol="0">
            <a:noAutofit/>
          </a:bodyPr>
          <a:lstStyle/>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Customer-Supplied Key Management Server (KMS)</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Customer-owned and Operated</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Centralized Repository for Crypto Keys</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No Special Requirement – KMIP 1.1-compliant</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KMS Clusters can be created</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For Redundancy and Availability</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vCenter is Manually Enrolled in KMS</a:t>
            </a:r>
          </a:p>
          <a:p>
            <a:pPr marL="742950" marR="0" lvl="1" indent="-2857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Establishing Trust</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vCenter Obtains Crypto KEKs from KMS</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Distributes KEKs to ESXi</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ESXi Uses KEK to Generate DEK</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Used for Encrypting/Decrypting VM Files</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Encrypted DEKs Stored in VM Config Files</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717074"/>
                </a:solidFill>
                <a:effectLst/>
                <a:uLnTx/>
                <a:uFillTx/>
                <a:latin typeface="Arial"/>
                <a:ea typeface="+mn-ea"/>
                <a:cs typeface="+mn-cs"/>
              </a:rPr>
              <a:t>KEK for VMs Resides in </a:t>
            </a:r>
            <a:r>
              <a:rPr kumimoji="0" lang="en-US" sz="1600" b="0" i="0" u="none" strike="noStrike" kern="1200" cap="none" spc="0" normalizeH="0" baseline="0" noProof="0" dirty="0" err="1">
                <a:ln>
                  <a:noFill/>
                </a:ln>
                <a:solidFill>
                  <a:srgbClr val="717074"/>
                </a:solidFill>
                <a:effectLst/>
                <a:uLnTx/>
                <a:uFillTx/>
                <a:latin typeface="Arial"/>
                <a:ea typeface="+mn-ea"/>
                <a:cs typeface="+mn-cs"/>
              </a:rPr>
              <a:t>ESXi’s</a:t>
            </a:r>
            <a:r>
              <a:rPr kumimoji="0" lang="en-US" sz="1600" b="0" i="0" u="none" strike="noStrike" kern="1200" cap="none" spc="0" normalizeH="0" baseline="0" noProof="0" dirty="0">
                <a:ln>
                  <a:noFill/>
                </a:ln>
                <a:solidFill>
                  <a:srgbClr val="717074"/>
                </a:solidFill>
                <a:effectLst/>
                <a:uLnTx/>
                <a:uFillTx/>
                <a:latin typeface="Arial"/>
                <a:ea typeface="+mn-ea"/>
                <a:cs typeface="+mn-cs"/>
              </a:rPr>
              <a:t> Memory</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IF ESXi Powered-Cycled (or Otherwise Unavailable), vCenter </a:t>
            </a:r>
            <a:r>
              <a:rPr kumimoji="0" lang="en-US" sz="2000" b="1" i="0" u="sng" strike="noStrike" kern="1200" cap="none" spc="0" normalizeH="0" baseline="0" noProof="0" dirty="0">
                <a:ln>
                  <a:noFill/>
                </a:ln>
                <a:solidFill>
                  <a:srgbClr val="FF0000"/>
                </a:solidFill>
                <a:effectLst/>
                <a:uLnTx/>
                <a:uFillTx/>
                <a:latin typeface="Arial"/>
                <a:ea typeface="+mn-ea"/>
                <a:cs typeface="+mn-cs"/>
              </a:rPr>
              <a:t>Must Request</a:t>
            </a:r>
            <a:r>
              <a:rPr kumimoji="0" lang="en-US" sz="2000" b="0" i="0" u="none" strike="noStrike" kern="1200" cap="none" spc="0" normalizeH="0" baseline="0" noProof="0" dirty="0">
                <a:ln>
                  <a:noFill/>
                </a:ln>
                <a:solidFill>
                  <a:srgbClr val="717074"/>
                </a:solidFill>
                <a:effectLst/>
                <a:uLnTx/>
                <a:uFillTx/>
                <a:latin typeface="Arial"/>
                <a:ea typeface="+mn-ea"/>
                <a:cs typeface="+mn-cs"/>
              </a:rPr>
              <a:t> New KEK for Host</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717074"/>
                </a:solidFill>
                <a:effectLst/>
                <a:uLnTx/>
                <a:uFillTx/>
                <a:latin typeface="Arial"/>
                <a:ea typeface="+mn-ea"/>
                <a:cs typeface="+mn-cs"/>
              </a:rPr>
              <a:t>If Encrypted VM Unregistered, vCenter </a:t>
            </a:r>
            <a:r>
              <a:rPr kumimoji="0" lang="en-US" sz="2000" b="1" i="0" u="sng" strike="noStrike" kern="1200" cap="none" spc="0" normalizeH="0" baseline="0" noProof="0" dirty="0">
                <a:ln>
                  <a:noFill/>
                </a:ln>
                <a:solidFill>
                  <a:srgbClr val="FF0000"/>
                </a:solidFill>
                <a:effectLst/>
                <a:uLnTx/>
                <a:uFillTx/>
                <a:latin typeface="Arial"/>
                <a:ea typeface="+mn-ea"/>
                <a:cs typeface="+mn-cs"/>
              </a:rPr>
              <a:t>Must Request</a:t>
            </a:r>
            <a:r>
              <a:rPr kumimoji="0" lang="en-US" sz="2000" b="0" i="0" u="none" strike="noStrike" kern="1200" cap="none" spc="0" normalizeH="0" baseline="0" noProof="0" dirty="0">
                <a:ln>
                  <a:noFill/>
                </a:ln>
                <a:solidFill>
                  <a:srgbClr val="717074"/>
                </a:solidFill>
                <a:effectLst/>
                <a:uLnTx/>
                <a:uFillTx/>
                <a:latin typeface="Arial"/>
                <a:ea typeface="+mn-ea"/>
                <a:cs typeface="+mn-cs"/>
              </a:rPr>
              <a:t> KEK During Re-Registration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717074"/>
              </a:solidFill>
              <a:effectLst/>
              <a:uLnTx/>
              <a:uFillTx/>
              <a:latin typeface="Arial"/>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17074"/>
                </a:solidFill>
                <a:effectLst/>
                <a:uLnTx/>
                <a:uFillTx/>
                <a:latin typeface="Arial"/>
                <a:ea typeface="+mn-ea"/>
                <a:cs typeface="+mn-cs"/>
              </a:rPr>
              <a:t>VM Unable to Power-On if </a:t>
            </a:r>
            <a:r>
              <a:rPr kumimoji="0" lang="en-US" sz="2400" b="1" i="0" u="sng" strike="noStrike" kern="1200" cap="none" spc="0" normalizeH="0" baseline="0" noProof="0" dirty="0">
                <a:ln>
                  <a:noFill/>
                </a:ln>
                <a:solidFill>
                  <a:srgbClr val="FF0000"/>
                </a:solidFill>
                <a:effectLst/>
                <a:uLnTx/>
                <a:uFillTx/>
                <a:latin typeface="Arial"/>
                <a:ea typeface="+mn-ea"/>
                <a:cs typeface="+mn-cs"/>
              </a:rPr>
              <a:t>Request Fails</a:t>
            </a:r>
          </a:p>
        </p:txBody>
      </p:sp>
    </p:spTree>
    <p:extLst>
      <p:ext uri="{BB962C8B-B14F-4D97-AF65-F5344CB8AC3E}">
        <p14:creationId xmlns:p14="http://schemas.microsoft.com/office/powerpoint/2010/main" val="83514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wipe(up)">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500"/>
                                        <p:tgtEl>
                                          <p:spTgt spid="5">
                                            <p:txEl>
                                              <p:pRg st="4" end="4"/>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wipe(up)">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up)">
                                      <p:cBhvr>
                                        <p:cTn id="31" dur="500"/>
                                        <p:tgtEl>
                                          <p:spTgt spid="5">
                                            <p:txEl>
                                              <p:pRg st="6" end="6"/>
                                            </p:txEl>
                                          </p:spTgt>
                                        </p:tgtEl>
                                      </p:cBhvr>
                                    </p:animEffect>
                                  </p:childTnLst>
                                </p:cTn>
                              </p:par>
                              <p:par>
                                <p:cTn id="32" presetID="22" presetClass="entr" presetSubtype="1" fill="hold"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wipe(up)">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up)">
                                      <p:cBhvr>
                                        <p:cTn id="39" dur="500"/>
                                        <p:tgtEl>
                                          <p:spTgt spid="5">
                                            <p:txEl>
                                              <p:pRg st="8" end="8"/>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wipe(up)">
                                      <p:cBhvr>
                                        <p:cTn id="42" dur="500"/>
                                        <p:tgtEl>
                                          <p:spTgt spid="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wipe(up)">
                                      <p:cBhvr>
                                        <p:cTn id="47" dur="500"/>
                                        <p:tgtEl>
                                          <p:spTgt spid="5">
                                            <p:txEl>
                                              <p:pRg st="10" end="10"/>
                                            </p:txEl>
                                          </p:spTgt>
                                        </p:tgtEl>
                                      </p:cBhvr>
                                    </p:animEffect>
                                  </p:childTnLst>
                                </p:cTn>
                              </p:par>
                              <p:par>
                                <p:cTn id="48" presetID="22" presetClass="entr" presetSubtype="1" fill="hold" nodeType="withEffect">
                                  <p:stCondLst>
                                    <p:cond delay="0"/>
                                  </p:stCondLst>
                                  <p:childTnLst>
                                    <p:set>
                                      <p:cBhvr>
                                        <p:cTn id="49" dur="1" fill="hold">
                                          <p:stCondLst>
                                            <p:cond delay="0"/>
                                          </p:stCondLst>
                                        </p:cTn>
                                        <p:tgtEl>
                                          <p:spTgt spid="5">
                                            <p:txEl>
                                              <p:pRg st="11" end="11"/>
                                            </p:txEl>
                                          </p:spTgt>
                                        </p:tgtEl>
                                        <p:attrNameLst>
                                          <p:attrName>style.visibility</p:attrName>
                                        </p:attrNameLst>
                                      </p:cBhvr>
                                      <p:to>
                                        <p:strVal val="visible"/>
                                      </p:to>
                                    </p:set>
                                    <p:animEffect transition="in" filter="wipe(up)">
                                      <p:cBhvr>
                                        <p:cTn id="50" dur="500"/>
                                        <p:tgtEl>
                                          <p:spTgt spid="5">
                                            <p:txEl>
                                              <p:pRg st="11" end="11"/>
                                            </p:txEl>
                                          </p:spTgt>
                                        </p:tgtEl>
                                      </p:cBhvr>
                                    </p:animEffect>
                                  </p:childTnLst>
                                </p:cTn>
                              </p:par>
                              <p:par>
                                <p:cTn id="51" presetID="22" presetClass="entr" presetSubtype="1" fill="hold" nodeType="with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animEffect transition="in" filter="wipe(up)">
                                      <p:cBhvr>
                                        <p:cTn id="53" dur="500"/>
                                        <p:tgtEl>
                                          <p:spTgt spid="5">
                                            <p:txEl>
                                              <p:pRg st="12" end="12"/>
                                            </p:txEl>
                                          </p:spTgt>
                                        </p:tgtEl>
                                      </p:cBhvr>
                                    </p:animEffect>
                                  </p:childTnLst>
                                </p:cTn>
                              </p:par>
                              <p:par>
                                <p:cTn id="54" presetID="22" presetClass="entr" presetSubtype="1" fill="hold" nodeType="withEffect">
                                  <p:stCondLst>
                                    <p:cond delay="0"/>
                                  </p:stCondLst>
                                  <p:childTnLst>
                                    <p:set>
                                      <p:cBhvr>
                                        <p:cTn id="55" dur="1" fill="hold">
                                          <p:stCondLst>
                                            <p:cond delay="0"/>
                                          </p:stCondLst>
                                        </p:cTn>
                                        <p:tgtEl>
                                          <p:spTgt spid="5">
                                            <p:txEl>
                                              <p:pRg st="13" end="13"/>
                                            </p:txEl>
                                          </p:spTgt>
                                        </p:tgtEl>
                                        <p:attrNameLst>
                                          <p:attrName>style.visibility</p:attrName>
                                        </p:attrNameLst>
                                      </p:cBhvr>
                                      <p:to>
                                        <p:strVal val="visible"/>
                                      </p:to>
                                    </p:set>
                                    <p:animEffect transition="in" filter="wipe(up)">
                                      <p:cBhvr>
                                        <p:cTn id="56" dur="500"/>
                                        <p:tgtEl>
                                          <p:spTgt spid="5">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animEffect transition="in" filter="wipe(up)">
                                      <p:cBhvr>
                                        <p:cTn id="61" dur="500"/>
                                        <p:tgtEl>
                                          <p:spTgt spid="5">
                                            <p:txEl>
                                              <p:pRg st="14" end="1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5">
                                            <p:txEl>
                                              <p:pRg st="15" end="15"/>
                                            </p:txEl>
                                          </p:spTgt>
                                        </p:tgtEl>
                                        <p:attrNameLst>
                                          <p:attrName>style.visibility</p:attrName>
                                        </p:attrNameLst>
                                      </p:cBhvr>
                                      <p:to>
                                        <p:strVal val="visible"/>
                                      </p:to>
                                    </p:set>
                                    <p:animEffect transition="in" filter="wipe(up)">
                                      <p:cBhvr>
                                        <p:cTn id="66" dur="500"/>
                                        <p:tgtEl>
                                          <p:spTgt spid="5">
                                            <p:txEl>
                                              <p:pRg st="15" end="1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5">
                                            <p:txEl>
                                              <p:pRg st="17" end="17"/>
                                            </p:txEl>
                                          </p:spTgt>
                                        </p:tgtEl>
                                        <p:attrNameLst>
                                          <p:attrName>style.visibility</p:attrName>
                                        </p:attrNameLst>
                                      </p:cBhvr>
                                      <p:to>
                                        <p:strVal val="visible"/>
                                      </p:to>
                                    </p:set>
                                    <p:animEffect transition="in" filter="wipe(up)">
                                      <p:cBhvr>
                                        <p:cTn id="71"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Autofit/>
          </a:bodyPr>
          <a:lstStyle/>
          <a:p>
            <a:r>
              <a:rPr lang="en-US" dirty="0"/>
              <a:t>Common Objections to Virtualization - Knowledge / Education</a:t>
            </a:r>
          </a:p>
        </p:txBody>
      </p:sp>
      <p:sp>
        <p:nvSpPr>
          <p:cNvPr id="5" name="Content Placeholder 4"/>
          <p:cNvSpPr>
            <a:spLocks noGrp="1"/>
          </p:cNvSpPr>
          <p:nvPr>
            <p:ph idx="1"/>
          </p:nvPr>
        </p:nvSpPr>
        <p:spPr>
          <a:xfrm>
            <a:off x="610877" y="686514"/>
            <a:ext cx="10967086" cy="5713512"/>
          </a:xfrm>
        </p:spPr>
        <p:txBody>
          <a:bodyPr/>
          <a:lstStyle/>
          <a:p>
            <a:pPr marL="0" indent="0">
              <a:buNone/>
            </a:pPr>
            <a:r>
              <a:rPr lang="en-US" b="1" dirty="0"/>
              <a:t>The Fear of Change…. Leads to inertia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850" y="1375493"/>
            <a:ext cx="8487127" cy="4872908"/>
          </a:xfrm>
          <a:prstGeom prst="rect">
            <a:avLst/>
          </a:prstGeom>
        </p:spPr>
      </p:pic>
      <p:pic>
        <p:nvPicPr>
          <p:cNvPr id="2" name="Picture 1"/>
          <p:cNvPicPr>
            <a:picLocks noChangeAspect="1"/>
          </p:cNvPicPr>
          <p:nvPr/>
        </p:nvPicPr>
        <p:blipFill>
          <a:blip r:embed="rId3"/>
          <a:stretch>
            <a:fillRect/>
          </a:stretch>
        </p:blipFill>
        <p:spPr>
          <a:xfrm>
            <a:off x="1752145" y="1387822"/>
            <a:ext cx="8585830" cy="4860578"/>
          </a:xfrm>
          <a:prstGeom prst="rect">
            <a:avLst/>
          </a:prstGeom>
        </p:spPr>
      </p:pic>
    </p:spTree>
    <p:extLst>
      <p:ext uri="{BB962C8B-B14F-4D97-AF65-F5344CB8AC3E}">
        <p14:creationId xmlns:p14="http://schemas.microsoft.com/office/powerpoint/2010/main" val="22165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971800"/>
            <a:ext cx="10969943" cy="1143000"/>
          </a:xfrm>
        </p:spPr>
        <p:txBody>
          <a:bodyPr>
            <a:noAutofit/>
          </a:bodyPr>
          <a:lstStyle/>
          <a:p>
            <a:pPr algn="ctr"/>
            <a:r>
              <a:rPr lang="en-US" sz="4800" dirty="0"/>
              <a:t>Virtualizing Applications for Performance and Scale</a:t>
            </a:r>
          </a:p>
        </p:txBody>
      </p:sp>
    </p:spTree>
    <p:extLst>
      <p:ext uri="{BB962C8B-B14F-4D97-AF65-F5344CB8AC3E}">
        <p14:creationId xmlns:p14="http://schemas.microsoft.com/office/powerpoint/2010/main" val="41844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109973596"/>
              </p:ext>
            </p:extLst>
          </p:nvPr>
        </p:nvGraphicFramePr>
        <p:xfrm>
          <a:off x="1214073" y="1072549"/>
          <a:ext cx="9755871" cy="5099651"/>
        </p:xfrm>
        <a:graphic>
          <a:graphicData uri="http://schemas.openxmlformats.org/drawingml/2006/table">
            <a:tbl>
              <a:tblPr>
                <a:tableStyleId>{08FB837D-C827-4EFA-A057-4D05807E0F7C}</a:tableStyleId>
              </a:tblPr>
              <a:tblGrid>
                <a:gridCol w="6561470">
                  <a:extLst>
                    <a:ext uri="{9D8B030D-6E8A-4147-A177-3AD203B41FA5}">
                      <a16:colId xmlns:a16="http://schemas.microsoft.com/office/drawing/2014/main" xmlns="" val="20000"/>
                    </a:ext>
                  </a:extLst>
                </a:gridCol>
                <a:gridCol w="1640367">
                  <a:extLst>
                    <a:ext uri="{9D8B030D-6E8A-4147-A177-3AD203B41FA5}">
                      <a16:colId xmlns:a16="http://schemas.microsoft.com/office/drawing/2014/main" xmlns="" val="20002"/>
                    </a:ext>
                  </a:extLst>
                </a:gridCol>
                <a:gridCol w="1554034">
                  <a:extLst>
                    <a:ext uri="{9D8B030D-6E8A-4147-A177-3AD203B41FA5}">
                      <a16:colId xmlns:a16="http://schemas.microsoft.com/office/drawing/2014/main" xmlns="" val="1888238329"/>
                    </a:ext>
                  </a:extLst>
                </a:gridCol>
              </a:tblGrid>
              <a:tr h="314323">
                <a:tc>
                  <a:txBody>
                    <a:bodyPr/>
                    <a:lstStyle/>
                    <a:p>
                      <a:pPr algn="l" fontAlgn="t"/>
                      <a:r>
                        <a:rPr lang="en-US" sz="2000" b="1" u="none" strike="noStrike" dirty="0">
                          <a:effectLst/>
                        </a:rPr>
                        <a:t>Configuration Item</a:t>
                      </a:r>
                      <a:endParaRPr lang="en-US" sz="2000" b="1" i="0" u="none" strike="noStrike" dirty="0">
                        <a:effectLst/>
                        <a:latin typeface="Arial" panose="020B0604020202020204" pitchFamily="34" charset="0"/>
                      </a:endParaRPr>
                    </a:p>
                  </a:txBody>
                  <a:tcPr marL="9523" marR="9523" marT="9523" marB="0"/>
                </a:tc>
                <a:tc>
                  <a:txBody>
                    <a:bodyPr/>
                    <a:lstStyle/>
                    <a:p>
                      <a:pPr algn="ctr" fontAlgn="t"/>
                      <a:r>
                        <a:rPr lang="en-US" sz="2000" b="1" u="none" strike="noStrike" dirty="0">
                          <a:effectLst/>
                        </a:rPr>
                        <a:t>ESXi 6.0</a:t>
                      </a:r>
                      <a:endParaRPr lang="en-US" sz="2000" b="1"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2000" b="1" u="none" strike="noStrike" dirty="0">
                          <a:effectLst/>
                        </a:rPr>
                        <a:t>ESXi 6.5</a:t>
                      </a:r>
                      <a:endParaRPr lang="en-US" sz="2000" b="1"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0"/>
                  </a:ext>
                </a:extLst>
              </a:tr>
              <a:tr h="299083">
                <a:tc>
                  <a:txBody>
                    <a:bodyPr/>
                    <a:lstStyle/>
                    <a:p>
                      <a:pPr algn="l" fontAlgn="t"/>
                      <a:r>
                        <a:rPr lang="en-US" sz="1900" b="0" u="none" strike="noStrike" dirty="0">
                          <a:effectLst/>
                        </a:rPr>
                        <a:t>Virtual CPUs per virtual machine (Virtual SMP)</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128</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128</a:t>
                      </a:r>
                      <a:endParaRPr lang="en-US" sz="1900" b="1" i="0" u="none" strike="noStrike" dirty="0">
                        <a:solidFill>
                          <a:srgbClr val="FF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1"/>
                  </a:ext>
                </a:extLst>
              </a:tr>
              <a:tr h="299083">
                <a:tc>
                  <a:txBody>
                    <a:bodyPr/>
                    <a:lstStyle/>
                    <a:p>
                      <a:pPr algn="l" fontAlgn="t"/>
                      <a:r>
                        <a:rPr lang="en-US" sz="1900" b="0" u="none" strike="noStrike" dirty="0">
                          <a:effectLst/>
                        </a:rPr>
                        <a:t>RAM per virtual machine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4TB</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6TB</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2"/>
                  </a:ext>
                </a:extLst>
              </a:tr>
              <a:tr h="299083">
                <a:tc>
                  <a:txBody>
                    <a:bodyPr/>
                    <a:lstStyle/>
                    <a:p>
                      <a:pPr algn="l" fontAlgn="t"/>
                      <a:r>
                        <a:rPr lang="en-US" sz="1900" b="0" u="none" strike="noStrike" dirty="0">
                          <a:effectLst/>
                        </a:rPr>
                        <a:t>Virtual machine </a:t>
                      </a:r>
                      <a:r>
                        <a:rPr lang="en-US" sz="1900" b="0" u="none" strike="noStrike" dirty="0" err="1">
                          <a:effectLst/>
                        </a:rPr>
                        <a:t>swapfile</a:t>
                      </a:r>
                      <a:r>
                        <a:rPr lang="en-US" sz="1900" b="0" u="none" strike="noStrike" dirty="0">
                          <a:effectLst/>
                        </a:rPr>
                        <a:t> size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4TB</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6TB</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3"/>
                  </a:ext>
                </a:extLst>
              </a:tr>
              <a:tr h="299083">
                <a:tc>
                  <a:txBody>
                    <a:bodyPr/>
                    <a:lstStyle/>
                    <a:p>
                      <a:pPr algn="l" fontAlgn="t"/>
                      <a:r>
                        <a:rPr lang="en-US" sz="1900" b="0" u="none" strike="noStrike" dirty="0">
                          <a:effectLst/>
                        </a:rPr>
                        <a:t>Logical CPUs per 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a:effectLst/>
                        </a:rPr>
                        <a:t>480</a:t>
                      </a:r>
                      <a:endParaRPr lang="en-US" sz="1900" b="0" i="0" u="none" strike="noStrike">
                        <a:solidFill>
                          <a:srgbClr val="000000"/>
                        </a:solidFill>
                        <a:effectLst/>
                        <a:latin typeface="Arial" panose="020B0604020202020204" pitchFamily="34" charset="0"/>
                      </a:endParaRPr>
                    </a:p>
                  </a:txBody>
                  <a:tcPr marL="9523" marR="9523" marT="9523" marB="0"/>
                </a:tc>
                <a:tc>
                  <a:txBody>
                    <a:bodyPr/>
                    <a:lstStyle/>
                    <a:p>
                      <a:pPr algn="ctr" fontAlgn="t"/>
                      <a:r>
                        <a:rPr lang="en-US" sz="1900" dirty="0"/>
                        <a:t>576</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7"/>
                  </a:ext>
                </a:extLst>
              </a:tr>
              <a:tr h="299083">
                <a:tc>
                  <a:txBody>
                    <a:bodyPr/>
                    <a:lstStyle/>
                    <a:p>
                      <a:pPr algn="l" fontAlgn="t"/>
                      <a:r>
                        <a:rPr lang="en-US" sz="1900" b="0" i="0" u="none" strike="noStrike" dirty="0">
                          <a:solidFill>
                            <a:schemeClr val="bg1">
                              <a:lumMod val="50000"/>
                            </a:schemeClr>
                          </a:solidFill>
                          <a:effectLst/>
                          <a:latin typeface="+mn-lt"/>
                        </a:rPr>
                        <a:t>Virtual CPUs per host</a:t>
                      </a:r>
                    </a:p>
                  </a:txBody>
                  <a:tcPr marL="9523" marR="9523" marT="9523" marB="0"/>
                </a:tc>
                <a:tc>
                  <a:txBody>
                    <a:bodyPr/>
                    <a:lstStyle/>
                    <a:p>
                      <a:pPr algn="ctr" fontAlgn="t"/>
                      <a:r>
                        <a:rPr lang="en-US" sz="1900" b="0" i="0" u="none" strike="noStrike" dirty="0">
                          <a:solidFill>
                            <a:schemeClr val="bg1">
                              <a:lumMod val="50000"/>
                            </a:schemeClr>
                          </a:solidFill>
                          <a:effectLst/>
                          <a:latin typeface="+mn-lt"/>
                        </a:rPr>
                        <a:t>4096</a:t>
                      </a:r>
                    </a:p>
                  </a:txBody>
                  <a:tcPr marL="9523" marR="9523" marT="9523" marB="0"/>
                </a:tc>
                <a:tc>
                  <a:txBody>
                    <a:bodyPr/>
                    <a:lstStyle/>
                    <a:p>
                      <a:pPr algn="ctr" fontAlgn="t"/>
                      <a:r>
                        <a:rPr lang="en-US" sz="1900" b="0" i="0" u="none" strike="noStrike" dirty="0">
                          <a:solidFill>
                            <a:schemeClr val="bg1">
                              <a:lumMod val="50000"/>
                            </a:schemeClr>
                          </a:solidFill>
                          <a:effectLst/>
                          <a:latin typeface="+mn-lt"/>
                        </a:rPr>
                        <a:t>4096</a:t>
                      </a:r>
                    </a:p>
                  </a:txBody>
                  <a:tcPr marL="9523" marR="9523" marT="9523" marB="0"/>
                </a:tc>
                <a:extLst>
                  <a:ext uri="{0D108BD9-81ED-4DB2-BD59-A6C34878D82A}">
                    <a16:rowId xmlns:a16="http://schemas.microsoft.com/office/drawing/2014/main" xmlns="" val="1822109198"/>
                  </a:ext>
                </a:extLst>
              </a:tr>
              <a:tr h="299083">
                <a:tc>
                  <a:txBody>
                    <a:bodyPr/>
                    <a:lstStyle/>
                    <a:p>
                      <a:pPr algn="l" fontAlgn="t"/>
                      <a:r>
                        <a:rPr lang="en-US" sz="1900" b="0" u="none" strike="noStrike" dirty="0">
                          <a:effectLst/>
                        </a:rPr>
                        <a:t>Virtual machines per 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1024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1024</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8"/>
                  </a:ext>
                </a:extLst>
              </a:tr>
              <a:tr h="299083">
                <a:tc>
                  <a:txBody>
                    <a:bodyPr/>
                    <a:lstStyle/>
                    <a:p>
                      <a:pPr algn="l" fontAlgn="t"/>
                      <a:r>
                        <a:rPr lang="en-US" sz="1900" b="0" u="none" strike="noStrike" dirty="0">
                          <a:effectLst/>
                        </a:rPr>
                        <a:t>Virtual CPUs per core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32</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32</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09"/>
                  </a:ext>
                </a:extLst>
              </a:tr>
              <a:tr h="299083">
                <a:tc>
                  <a:txBody>
                    <a:bodyPr/>
                    <a:lstStyle/>
                    <a:p>
                      <a:pPr algn="l" fontAlgn="t"/>
                      <a:r>
                        <a:rPr lang="en-US" sz="1900" b="0" u="none" strike="noStrike" dirty="0">
                          <a:effectLst/>
                        </a:rPr>
                        <a:t>Virtual CPUs per FT virtual machine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i="0" u="none" strike="noStrike" dirty="0">
                          <a:solidFill>
                            <a:schemeClr val="dk1"/>
                          </a:solidFill>
                          <a:effectLst/>
                          <a:latin typeface="+mn-lt"/>
                        </a:rPr>
                        <a:t>4</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10"/>
                  </a:ext>
                </a:extLst>
              </a:tr>
              <a:tr h="299083">
                <a:tc>
                  <a:txBody>
                    <a:bodyPr/>
                    <a:lstStyle/>
                    <a:p>
                      <a:pPr algn="l" fontAlgn="t"/>
                      <a:r>
                        <a:rPr lang="en-US" sz="1900" b="0" u="none" strike="noStrike" dirty="0">
                          <a:effectLst/>
                        </a:rPr>
                        <a:t>FT Virtual machines per 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i="0" u="none" strike="noStrike" dirty="0">
                          <a:solidFill>
                            <a:schemeClr val="dk1"/>
                          </a:solidFill>
                          <a:effectLst/>
                          <a:latin typeface="+mn-lt"/>
                        </a:rPr>
                        <a:t>4</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11"/>
                  </a:ext>
                </a:extLst>
              </a:tr>
              <a:tr h="299083">
                <a:tc>
                  <a:txBody>
                    <a:bodyPr/>
                    <a:lstStyle/>
                    <a:p>
                      <a:pPr algn="l" fontAlgn="t"/>
                      <a:r>
                        <a:rPr lang="en-US" sz="1900" b="0" u="none" strike="noStrike" dirty="0">
                          <a:effectLst/>
                        </a:rPr>
                        <a:t>RAM per 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4TB</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6TB</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12"/>
                  </a:ext>
                </a:extLst>
              </a:tr>
              <a:tr h="299083">
                <a:tc>
                  <a:txBody>
                    <a:bodyPr/>
                    <a:lstStyle/>
                    <a:p>
                      <a:pPr algn="l" fontAlgn="t"/>
                      <a:r>
                        <a:rPr lang="en-US" sz="1900" b="0" u="none" strike="noStrike" dirty="0">
                          <a:effectLst/>
                        </a:rPr>
                        <a:t>Hosts per cluster</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64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kumimoji="0" lang="en-US" sz="1900" b="0" i="0" u="none" strike="noStrike" kern="1200" cap="none" spc="0" normalizeH="0" baseline="0" noProof="0" dirty="0">
                          <a:ln>
                            <a:noFill/>
                          </a:ln>
                          <a:solidFill>
                            <a:srgbClr val="717074"/>
                          </a:solidFill>
                          <a:effectLst/>
                          <a:uLnTx/>
                          <a:uFillTx/>
                          <a:latin typeface="+mn-lt"/>
                          <a:ea typeface="+mn-ea"/>
                          <a:cs typeface="+mn-cs"/>
                        </a:rPr>
                        <a:t>64</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13"/>
                  </a:ext>
                </a:extLst>
              </a:tr>
              <a:tr h="299083">
                <a:tc>
                  <a:txBody>
                    <a:bodyPr/>
                    <a:lstStyle/>
                    <a:p>
                      <a:pPr algn="l" fontAlgn="t"/>
                      <a:r>
                        <a:rPr lang="en-US" sz="1900" b="0" u="none" strike="noStrike" dirty="0">
                          <a:effectLst/>
                        </a:rPr>
                        <a:t>Virtual</a:t>
                      </a:r>
                      <a:r>
                        <a:rPr lang="en-US" sz="1900" b="0" u="none" strike="noStrike" baseline="0" dirty="0">
                          <a:effectLst/>
                        </a:rPr>
                        <a:t> Machines</a:t>
                      </a:r>
                      <a:r>
                        <a:rPr lang="en-US" sz="1900" b="0" u="none" strike="noStrike" dirty="0">
                          <a:effectLst/>
                        </a:rPr>
                        <a:t> per cluster</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8000</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kumimoji="0" lang="en-US" sz="1900" b="0" i="0" u="none" strike="noStrike" kern="1200" cap="none" spc="0" normalizeH="0" baseline="0" noProof="0" dirty="0">
                          <a:ln>
                            <a:noFill/>
                          </a:ln>
                          <a:solidFill>
                            <a:srgbClr val="717074"/>
                          </a:solidFill>
                          <a:effectLst/>
                          <a:uLnTx/>
                          <a:uFillTx/>
                          <a:latin typeface="+mn-lt"/>
                          <a:ea typeface="+mn-ea"/>
                          <a:cs typeface="+mn-cs"/>
                        </a:rPr>
                        <a:t>8000</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10014"/>
                  </a:ext>
                </a:extLst>
              </a:tr>
              <a:tr h="29908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LUNs per cluster/host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254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512</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875745688"/>
                  </a:ext>
                </a:extLst>
              </a:tr>
              <a:tr h="29908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Paths per cluster/host</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1024</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2048</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3533915794"/>
                  </a:ext>
                </a:extLst>
              </a:tr>
              <a:tr h="29908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LUN / VMDK Size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kumimoji="0" lang="en-US" sz="1900" b="0" i="0" u="none" strike="noStrike" kern="1200" cap="none" spc="0" normalizeH="0" baseline="0" noProof="0" dirty="0">
                          <a:ln>
                            <a:noFill/>
                          </a:ln>
                          <a:solidFill>
                            <a:srgbClr val="717074"/>
                          </a:solidFill>
                          <a:effectLst/>
                          <a:uLnTx/>
                          <a:uFillTx/>
                          <a:latin typeface="+mn-lt"/>
                          <a:ea typeface="+mn-ea"/>
                          <a:cs typeface="+mn-cs"/>
                        </a:rPr>
                        <a:t>62 TB</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kumimoji="0" lang="en-US" sz="1900" b="0" i="0" u="none" strike="noStrike" kern="1200" cap="none" spc="0" normalizeH="0" baseline="0" noProof="0" dirty="0">
                          <a:ln>
                            <a:noFill/>
                          </a:ln>
                          <a:solidFill>
                            <a:srgbClr val="717074"/>
                          </a:solidFill>
                          <a:effectLst/>
                          <a:uLnTx/>
                          <a:uFillTx/>
                          <a:latin typeface="+mn-lt"/>
                          <a:ea typeface="+mn-ea"/>
                          <a:cs typeface="+mn-cs"/>
                        </a:rPr>
                        <a:t>62 TB</a:t>
                      </a:r>
                    </a:p>
                  </a:txBody>
                  <a:tcPr marL="9523" marR="9523" marT="9523" marB="0"/>
                </a:tc>
                <a:extLst>
                  <a:ext uri="{0D108BD9-81ED-4DB2-BD59-A6C34878D82A}">
                    <a16:rowId xmlns:a16="http://schemas.microsoft.com/office/drawing/2014/main" xmlns="" val="2038061285"/>
                  </a:ext>
                </a:extLst>
              </a:tr>
              <a:tr h="299083">
                <a:tc>
                  <a:txBody>
                    <a:bodyPr/>
                    <a:lstStyle/>
                    <a:p>
                      <a:pPr algn="l" fontAlgn="t"/>
                      <a:r>
                        <a:rPr lang="en-US" sz="1900" b="0" u="none" strike="noStrike" dirty="0">
                          <a:effectLst/>
                        </a:rPr>
                        <a:t>Virtual NICs per virtual machine</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algn="ctr" fontAlgn="t"/>
                      <a:r>
                        <a:rPr lang="en-US" sz="1900" b="0" u="none" strike="noStrike" dirty="0">
                          <a:effectLst/>
                        </a:rPr>
                        <a:t>10</a:t>
                      </a:r>
                      <a:endParaRPr lang="en-US" sz="1900" b="0" i="0" u="none" strike="noStrike" dirty="0">
                        <a:solidFill>
                          <a:srgbClr val="000000"/>
                        </a:solidFill>
                        <a:effectLst/>
                        <a:latin typeface="Arial" panose="020B0604020202020204" pitchFamily="34" charset="0"/>
                      </a:endParaRPr>
                    </a:p>
                  </a:txBody>
                  <a:tcPr marL="9523" marR="9523" marT="9523" marB="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900" b="0" u="none" strike="noStrike" dirty="0">
                          <a:effectLst/>
                        </a:rPr>
                        <a:t>10</a:t>
                      </a:r>
                      <a:endParaRPr lang="en-US" sz="1900" b="0" i="0" u="none" strike="noStrike" dirty="0">
                        <a:solidFill>
                          <a:srgbClr val="000000"/>
                        </a:solidFill>
                        <a:effectLst/>
                        <a:latin typeface="Arial" panose="020B0604020202020204" pitchFamily="34" charset="0"/>
                      </a:endParaRPr>
                    </a:p>
                  </a:txBody>
                  <a:tcPr marL="9523" marR="9523" marT="9523" marB="0"/>
                </a:tc>
                <a:extLst>
                  <a:ext uri="{0D108BD9-81ED-4DB2-BD59-A6C34878D82A}">
                    <a16:rowId xmlns:a16="http://schemas.microsoft.com/office/drawing/2014/main" xmlns="" val="2635182405"/>
                  </a:ext>
                </a:extLst>
              </a:tr>
            </a:tbl>
          </a:graphicData>
        </a:graphic>
      </p:graphicFrame>
      <p:sp>
        <p:nvSpPr>
          <p:cNvPr id="7" name="Title 3"/>
          <p:cNvSpPr>
            <a:spLocks noGrp="1"/>
          </p:cNvSpPr>
          <p:nvPr>
            <p:ph type="title"/>
          </p:nvPr>
        </p:nvSpPr>
        <p:spPr>
          <a:xfrm>
            <a:off x="1066521" y="152400"/>
            <a:ext cx="9903423" cy="685621"/>
          </a:xfrm>
        </p:spPr>
        <p:txBody>
          <a:bodyPr>
            <a:normAutofit/>
          </a:bodyPr>
          <a:lstStyle/>
          <a:p>
            <a:r>
              <a:rPr lang="en-US" dirty="0"/>
              <a:t>Can vSphere handle the load?</a:t>
            </a:r>
            <a:endParaRPr lang="en-US" dirty="0">
              <a:solidFill>
                <a:schemeClr val="tx1"/>
              </a:solidFill>
            </a:endParaRPr>
          </a:p>
        </p:txBody>
      </p:sp>
    </p:spTree>
    <p:extLst>
      <p:ext uri="{BB962C8B-B14F-4D97-AF65-F5344CB8AC3E}">
        <p14:creationId xmlns:p14="http://schemas.microsoft.com/office/powerpoint/2010/main" val="7121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750" y="77073"/>
            <a:ext cx="10512862" cy="507868"/>
          </a:xfrm>
        </p:spPr>
        <p:txBody>
          <a:bodyPr>
            <a:normAutofit/>
          </a:bodyPr>
          <a:lstStyle/>
          <a:p>
            <a:r>
              <a:rPr lang="en-US" dirty="0"/>
              <a:t>Ensuring Application Performance on vSphere </a:t>
            </a:r>
          </a:p>
        </p:txBody>
      </p:sp>
      <p:graphicFrame>
        <p:nvGraphicFramePr>
          <p:cNvPr id="5" name="Content Placeholder 3"/>
          <p:cNvGraphicFramePr>
            <a:graphicFrameLocks/>
          </p:cNvGraphicFramePr>
          <p:nvPr>
            <p:extLst>
              <p:ext uri="{D42A27DB-BD31-4B8C-83A1-F6EECF244321}">
                <p14:modId xmlns:p14="http://schemas.microsoft.com/office/powerpoint/2010/main" val="2387183172"/>
              </p:ext>
            </p:extLst>
          </p:nvPr>
        </p:nvGraphicFramePr>
        <p:xfrm>
          <a:off x="505751" y="785067"/>
          <a:ext cx="10969157" cy="522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197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graphicEl>
                                              <a:dgm id="{A99F4556-58DB-449F-A046-410192D91CD2}"/>
                                            </p:graphicEl>
                                          </p:spTgt>
                                        </p:tgtEl>
                                        <p:attrNameLst>
                                          <p:attrName>style.visibility</p:attrName>
                                        </p:attrNameLst>
                                      </p:cBhvr>
                                      <p:to>
                                        <p:strVal val="visible"/>
                                      </p:to>
                                    </p:set>
                                    <p:animEffect transition="in" filter="wipe(left)">
                                      <p:cBhvr>
                                        <p:cTn id="7" dur="500"/>
                                        <p:tgtEl>
                                          <p:spTgt spid="5">
                                            <p:graphicEl>
                                              <a:dgm id="{A99F4556-58DB-449F-A046-410192D91CD2}"/>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FCF2C482-E776-49FF-8DB0-5427258AA5DD}"/>
                                            </p:graphicEl>
                                          </p:spTgt>
                                        </p:tgtEl>
                                        <p:attrNameLst>
                                          <p:attrName>style.visibility</p:attrName>
                                        </p:attrNameLst>
                                      </p:cBhvr>
                                      <p:to>
                                        <p:strVal val="visible"/>
                                      </p:to>
                                    </p:set>
                                    <p:animEffect transition="in" filter="wipe(left)">
                                      <p:cBhvr>
                                        <p:cTn id="12" dur="500"/>
                                        <p:tgtEl>
                                          <p:spTgt spid="5">
                                            <p:graphicEl>
                                              <a:dgm id="{FCF2C482-E776-49FF-8DB0-5427258AA5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dgm id="{E6E0A0BD-E2A6-42FD-951C-9D52CA45B370}"/>
                                            </p:graphicEl>
                                          </p:spTgt>
                                        </p:tgtEl>
                                        <p:attrNameLst>
                                          <p:attrName>style.visibility</p:attrName>
                                        </p:attrNameLst>
                                      </p:cBhvr>
                                      <p:to>
                                        <p:strVal val="visible"/>
                                      </p:to>
                                    </p:set>
                                    <p:animEffect transition="in" filter="wipe(left)">
                                      <p:cBhvr>
                                        <p:cTn id="17" dur="500"/>
                                        <p:tgtEl>
                                          <p:spTgt spid="5">
                                            <p:graphicEl>
                                              <a:dgm id="{E6E0A0BD-E2A6-42FD-951C-9D52CA45B37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dgm id="{A88A4BE4-A20D-4C2A-8513-671FBE6BF5B9}"/>
                                            </p:graphicEl>
                                          </p:spTgt>
                                        </p:tgtEl>
                                        <p:attrNameLst>
                                          <p:attrName>style.visibility</p:attrName>
                                        </p:attrNameLst>
                                      </p:cBhvr>
                                      <p:to>
                                        <p:strVal val="visible"/>
                                      </p:to>
                                    </p:set>
                                    <p:animEffect transition="in" filter="wipe(left)">
                                      <p:cBhvr>
                                        <p:cTn id="22" dur="500"/>
                                        <p:tgtEl>
                                          <p:spTgt spid="5">
                                            <p:graphicEl>
                                              <a:dgm id="{A88A4BE4-A20D-4C2A-8513-671FBE6BF5B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dgm id="{7B80CBA2-1F80-4621-B20F-6604ABE2190B}"/>
                                            </p:graphicEl>
                                          </p:spTgt>
                                        </p:tgtEl>
                                        <p:attrNameLst>
                                          <p:attrName>style.visibility</p:attrName>
                                        </p:attrNameLst>
                                      </p:cBhvr>
                                      <p:to>
                                        <p:strVal val="visible"/>
                                      </p:to>
                                    </p:set>
                                    <p:animEffect transition="in" filter="wipe(left)">
                                      <p:cBhvr>
                                        <p:cTn id="27" dur="500"/>
                                        <p:tgtEl>
                                          <p:spTgt spid="5">
                                            <p:graphicEl>
                                              <a:dgm id="{7B80CBA2-1F80-4621-B20F-6604ABE2190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70" y="77073"/>
            <a:ext cx="10967086" cy="431688"/>
          </a:xfrm>
        </p:spPr>
        <p:txBody>
          <a:bodyPr>
            <a:normAutofit fontScale="90000"/>
          </a:bodyPr>
          <a:lstStyle/>
          <a:p>
            <a:r>
              <a:rPr lang="en-US" dirty="0"/>
              <a:t>Designing to Requirements – Know the Constraints</a:t>
            </a:r>
          </a:p>
        </p:txBody>
      </p:sp>
      <p:sp>
        <p:nvSpPr>
          <p:cNvPr id="3" name="Picture Placeholder 2"/>
          <p:cNvSpPr>
            <a:spLocks noGrp="1"/>
          </p:cNvSpPr>
          <p:nvPr>
            <p:ph type="pic" idx="1"/>
          </p:nvPr>
        </p:nvSpPr>
        <p:spPr>
          <a:xfrm>
            <a:off x="1587" y="838875"/>
            <a:ext cx="3960336" cy="3428107"/>
          </a:xfrm>
        </p:spPr>
      </p:sp>
      <p:sp>
        <p:nvSpPr>
          <p:cNvPr id="4" name="Text Placeholder 3"/>
          <p:cNvSpPr>
            <a:spLocks noGrp="1"/>
          </p:cNvSpPr>
          <p:nvPr>
            <p:ph type="body" sz="half" idx="2"/>
          </p:nvPr>
        </p:nvSpPr>
        <p:spPr>
          <a:xfrm>
            <a:off x="305694" y="4419342"/>
            <a:ext cx="3351054" cy="380901"/>
          </a:xfrm>
        </p:spPr>
        <p:style>
          <a:lnRef idx="0">
            <a:schemeClr val="accent5"/>
          </a:lnRef>
          <a:fillRef idx="3">
            <a:schemeClr val="accent5"/>
          </a:fillRef>
          <a:effectRef idx="3">
            <a:schemeClr val="accent5"/>
          </a:effectRef>
          <a:fontRef idx="minor">
            <a:schemeClr val="lt1"/>
          </a:fontRef>
        </p:style>
        <p:txBody>
          <a:bodyPr>
            <a:normAutofit/>
          </a:bodyPr>
          <a:lstStyle/>
          <a:p>
            <a:r>
              <a:rPr lang="en-US" sz="2000" dirty="0"/>
              <a:t>Performance and Scale</a:t>
            </a:r>
          </a:p>
        </p:txBody>
      </p:sp>
      <p:sp>
        <p:nvSpPr>
          <p:cNvPr id="5" name="Picture Placeholder 4"/>
          <p:cNvSpPr>
            <a:spLocks noGrp="1"/>
          </p:cNvSpPr>
          <p:nvPr>
            <p:ph type="pic" idx="13"/>
          </p:nvPr>
        </p:nvSpPr>
        <p:spPr>
          <a:xfrm>
            <a:off x="4114245" y="838875"/>
            <a:ext cx="3960336" cy="3428107"/>
          </a:xfrm>
        </p:spPr>
      </p:sp>
      <p:sp>
        <p:nvSpPr>
          <p:cNvPr id="12" name="Text Placeholder 3"/>
          <p:cNvSpPr txBox="1">
            <a:spLocks/>
          </p:cNvSpPr>
          <p:nvPr/>
        </p:nvSpPr>
        <p:spPr>
          <a:xfrm>
            <a:off x="4373473" y="4419342"/>
            <a:ext cx="3351054" cy="380901"/>
          </a:xfrm>
          <a:prstGeom prst="rect">
            <a:avLst/>
          </a:prstGeom>
        </p:spPr>
        <p:style>
          <a:lnRef idx="0">
            <a:schemeClr val="accent5"/>
          </a:lnRef>
          <a:fillRef idx="3">
            <a:schemeClr val="accent5"/>
          </a:fillRef>
          <a:effectRef idx="3">
            <a:schemeClr val="accent5"/>
          </a:effectRef>
          <a:fontRef idx="minor">
            <a:schemeClr val="lt1"/>
          </a:fontRef>
        </p:style>
        <p:txBody>
          <a:bodyPr vert="horz" lIns="0" tIns="0" rIns="0" bIns="0" rtlCol="0">
            <a:noAutofit/>
          </a:bodyPr>
          <a:lstStyle>
            <a:lvl1pPr marL="0" indent="0" algn="l" defTabSz="914400" rtl="0" eaLnBrk="1" latinLnBrk="0" hangingPunct="1">
              <a:lnSpc>
                <a:spcPct val="90000"/>
              </a:lnSpc>
              <a:spcBef>
                <a:spcPts val="0"/>
              </a:spcBef>
              <a:buClr>
                <a:schemeClr val="tx1">
                  <a:lumMod val="60000"/>
                  <a:lumOff val="40000"/>
                </a:schemeClr>
              </a:buClr>
              <a:buSzPct val="90000"/>
              <a:buFont typeface="Arial" panose="020B0604020202020204" pitchFamily="34" charset="0"/>
              <a:buNone/>
              <a:defRPr sz="1800" kern="1200">
                <a:solidFill>
                  <a:schemeClr val="tx1"/>
                </a:solidFill>
                <a:latin typeface="+mn-lt"/>
                <a:ea typeface="+mn-ea"/>
                <a:cs typeface="+mn-cs"/>
              </a:defRPr>
            </a:lvl1pPr>
            <a:lvl2pPr marL="0" indent="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2pPr>
            <a:lvl3pPr marL="0" indent="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3pPr>
            <a:lvl4pPr marL="0" indent="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4pPr>
            <a:lvl5pPr marL="0" indent="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5pPr>
            <a:lvl6pPr marL="0" indent="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None/>
              <a:defRPr sz="1800" kern="1200">
                <a:solidFill>
                  <a:schemeClr val="accent4"/>
                </a:solidFill>
                <a:latin typeface="+mn-lt"/>
                <a:ea typeface="+mn-ea"/>
                <a:cs typeface="+mn-cs"/>
              </a:defRPr>
            </a:lvl6pPr>
            <a:lvl7pPr marL="0" indent="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7pPr>
            <a:lvl8pPr marL="0" indent="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None/>
              <a:defRPr sz="1800" kern="1200">
                <a:solidFill>
                  <a:schemeClr val="accent4"/>
                </a:solidFill>
                <a:latin typeface="+mn-lt"/>
                <a:ea typeface="+mn-ea"/>
                <a:cs typeface="+mn-cs"/>
              </a:defRPr>
            </a:lvl8pPr>
            <a:lvl9pPr marL="0" indent="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None/>
              <a:defRPr sz="1800" kern="1200">
                <a:solidFill>
                  <a:schemeClr val="accent4"/>
                </a:solidFill>
                <a:latin typeface="+mn-lt"/>
                <a:ea typeface="+mn-ea"/>
                <a:cs typeface="+mn-cs"/>
              </a:defRPr>
            </a:lvl9pPr>
          </a:lstStyle>
          <a:p>
            <a:r>
              <a:rPr lang="en-US" sz="2000" dirty="0"/>
              <a:t>Availability and Reliability</a:t>
            </a:r>
          </a:p>
        </p:txBody>
      </p:sp>
      <p:sp>
        <p:nvSpPr>
          <p:cNvPr id="13" name="Text Placeholder 3"/>
          <p:cNvSpPr>
            <a:spLocks noGrp="1"/>
          </p:cNvSpPr>
          <p:nvPr>
            <p:ph type="body" sz="half" idx="2"/>
          </p:nvPr>
        </p:nvSpPr>
        <p:spPr>
          <a:xfrm>
            <a:off x="8455999" y="4420307"/>
            <a:ext cx="3351054" cy="379936"/>
          </a:xfrm>
        </p:spPr>
        <p:style>
          <a:lnRef idx="0">
            <a:schemeClr val="accent5"/>
          </a:lnRef>
          <a:fillRef idx="3">
            <a:schemeClr val="accent5"/>
          </a:fillRef>
          <a:effectRef idx="3">
            <a:schemeClr val="accent5"/>
          </a:effectRef>
          <a:fontRef idx="minor">
            <a:schemeClr val="lt1"/>
          </a:fontRef>
        </p:style>
        <p:txBody>
          <a:bodyPr>
            <a:normAutofit/>
          </a:bodyPr>
          <a:lstStyle/>
          <a:p>
            <a:r>
              <a:rPr lang="en-US" sz="2000" dirty="0"/>
              <a:t>Recoverability</a:t>
            </a:r>
          </a:p>
        </p:txBody>
      </p:sp>
      <p:sp>
        <p:nvSpPr>
          <p:cNvPr id="14" name="Picture Placeholder 13"/>
          <p:cNvSpPr>
            <a:spLocks noGrp="1"/>
          </p:cNvSpPr>
          <p:nvPr>
            <p:ph type="pic" idx="15"/>
          </p:nvPr>
        </p:nvSpPr>
        <p:spPr>
          <a:xfrm>
            <a:off x="8226902" y="838875"/>
            <a:ext cx="3960336" cy="3428107"/>
          </a:xfrm>
        </p:spPr>
      </p:sp>
      <p:pic>
        <p:nvPicPr>
          <p:cNvPr id="15" name="Picture 14"/>
          <p:cNvPicPr>
            <a:picLocks noChangeAspect="1"/>
          </p:cNvPicPr>
          <p:nvPr/>
        </p:nvPicPr>
        <p:blipFill>
          <a:blip r:embed="rId3"/>
          <a:stretch>
            <a:fillRect/>
          </a:stretch>
        </p:blipFill>
        <p:spPr>
          <a:xfrm>
            <a:off x="4148133" y="864322"/>
            <a:ext cx="3926448" cy="3402660"/>
          </a:xfrm>
          <a:prstGeom prst="rect">
            <a:avLst/>
          </a:prstGeom>
        </p:spPr>
      </p:pic>
      <p:pic>
        <p:nvPicPr>
          <p:cNvPr id="18" name="Picture 17"/>
          <p:cNvPicPr>
            <a:picLocks noChangeAspect="1"/>
          </p:cNvPicPr>
          <p:nvPr/>
        </p:nvPicPr>
        <p:blipFill>
          <a:blip r:embed="rId4"/>
          <a:stretch>
            <a:fillRect/>
          </a:stretch>
        </p:blipFill>
        <p:spPr>
          <a:xfrm>
            <a:off x="8228487" y="838875"/>
            <a:ext cx="3960338" cy="3428107"/>
          </a:xfrm>
          <a:prstGeom prst="rect">
            <a:avLst/>
          </a:prstGeom>
        </p:spPr>
      </p:pic>
      <p:pic>
        <p:nvPicPr>
          <p:cNvPr id="3078" name="Picture 6" descr="C:\Users\deji\AppData\Local\Temp\SNAGHTML103748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35" y="864321"/>
            <a:ext cx="3873087" cy="3352583"/>
          </a:xfrm>
          <a:prstGeom prst="rect">
            <a:avLst/>
          </a:prstGeom>
          <a:noFill/>
          <a:ln w="19050">
            <a:solidFill>
              <a:schemeClr val="tx2"/>
            </a:solidFill>
          </a:ln>
          <a:extLst/>
        </p:spPr>
      </p:pic>
      <p:sp>
        <p:nvSpPr>
          <p:cNvPr id="23" name="TextBox 22"/>
          <p:cNvSpPr txBox="1"/>
          <p:nvPr/>
        </p:nvSpPr>
        <p:spPr>
          <a:xfrm>
            <a:off x="782040" y="5104964"/>
            <a:ext cx="10340263" cy="1066522"/>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oAutofit/>
          </a:bodyPr>
          <a:lstStyle/>
          <a:p>
            <a:pPr>
              <a:lnSpc>
                <a:spcPct val="90000"/>
              </a:lnSpc>
            </a:pPr>
            <a:r>
              <a:rPr lang="en-US" dirty="0"/>
              <a:t>Design Constraints</a:t>
            </a:r>
          </a:p>
        </p:txBody>
      </p:sp>
      <p:sp>
        <p:nvSpPr>
          <p:cNvPr id="24" name="TextBox 23"/>
          <p:cNvSpPr txBox="1"/>
          <p:nvPr/>
        </p:nvSpPr>
        <p:spPr>
          <a:xfrm>
            <a:off x="1681783" y="5654337"/>
            <a:ext cx="1053330" cy="372986"/>
          </a:xfrm>
          <a:prstGeom prst="rect">
            <a:avLst/>
          </a:prstGeom>
          <a:solidFill>
            <a:srgbClr val="7030A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Personnel</a:t>
            </a:r>
          </a:p>
        </p:txBody>
      </p:sp>
      <p:sp>
        <p:nvSpPr>
          <p:cNvPr id="27" name="TextBox 26"/>
          <p:cNvSpPr txBox="1"/>
          <p:nvPr/>
        </p:nvSpPr>
        <p:spPr>
          <a:xfrm>
            <a:off x="7950820" y="5654337"/>
            <a:ext cx="959082" cy="37298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vSphere</a:t>
            </a:r>
          </a:p>
        </p:txBody>
      </p:sp>
      <p:sp>
        <p:nvSpPr>
          <p:cNvPr id="28" name="TextBox 27"/>
          <p:cNvSpPr txBox="1"/>
          <p:nvPr/>
        </p:nvSpPr>
        <p:spPr>
          <a:xfrm>
            <a:off x="8923214" y="5654337"/>
            <a:ext cx="934391" cy="37298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Windows</a:t>
            </a:r>
          </a:p>
        </p:txBody>
      </p:sp>
      <p:sp>
        <p:nvSpPr>
          <p:cNvPr id="29" name="TextBox 28"/>
          <p:cNvSpPr txBox="1"/>
          <p:nvPr/>
        </p:nvSpPr>
        <p:spPr>
          <a:xfrm>
            <a:off x="9870918" y="5654337"/>
            <a:ext cx="1213115" cy="372986"/>
          </a:xfrm>
          <a:prstGeom prst="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Application</a:t>
            </a:r>
          </a:p>
        </p:txBody>
      </p:sp>
      <p:sp>
        <p:nvSpPr>
          <p:cNvPr id="30" name="TextBox 29"/>
          <p:cNvSpPr txBox="1"/>
          <p:nvPr/>
        </p:nvSpPr>
        <p:spPr>
          <a:xfrm>
            <a:off x="6148032" y="5655573"/>
            <a:ext cx="1795580" cy="372986"/>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nSpc>
                <a:spcPct val="90000"/>
              </a:lnSpc>
            </a:pPr>
            <a:r>
              <a:rPr lang="en-US" dirty="0"/>
              <a:t>Server Hardware</a:t>
            </a:r>
          </a:p>
        </p:txBody>
      </p:sp>
      <p:sp>
        <p:nvSpPr>
          <p:cNvPr id="31" name="TextBox 30"/>
          <p:cNvSpPr txBox="1"/>
          <p:nvPr/>
        </p:nvSpPr>
        <p:spPr>
          <a:xfrm>
            <a:off x="4937116" y="5655573"/>
            <a:ext cx="1203709" cy="372986"/>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Networking</a:t>
            </a:r>
          </a:p>
        </p:txBody>
      </p:sp>
      <p:sp>
        <p:nvSpPr>
          <p:cNvPr id="32" name="TextBox 31"/>
          <p:cNvSpPr txBox="1"/>
          <p:nvPr/>
        </p:nvSpPr>
        <p:spPr>
          <a:xfrm>
            <a:off x="791619" y="5654337"/>
            <a:ext cx="880585" cy="372986"/>
          </a:xfrm>
          <a:prstGeom prst="rect">
            <a:avLst/>
          </a:prstGeom>
          <a:solidFill>
            <a:srgbClr val="7030A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Budget</a:t>
            </a:r>
          </a:p>
        </p:txBody>
      </p:sp>
      <p:sp>
        <p:nvSpPr>
          <p:cNvPr id="33" name="TextBox 32"/>
          <p:cNvSpPr txBox="1"/>
          <p:nvPr/>
        </p:nvSpPr>
        <p:spPr>
          <a:xfrm>
            <a:off x="4049323" y="5655573"/>
            <a:ext cx="880585" cy="372986"/>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Storage</a:t>
            </a:r>
          </a:p>
        </p:txBody>
      </p:sp>
      <p:sp>
        <p:nvSpPr>
          <p:cNvPr id="34" name="TextBox 33"/>
          <p:cNvSpPr txBox="1"/>
          <p:nvPr/>
        </p:nvSpPr>
        <p:spPr>
          <a:xfrm>
            <a:off x="2744693" y="5655573"/>
            <a:ext cx="1295052" cy="372986"/>
          </a:xfrm>
          <a:prstGeom prst="rect">
            <a:avLst/>
          </a:prstGeom>
          <a:solidFill>
            <a:srgbClr val="7030A0"/>
          </a:solidFill>
        </p:spPr>
        <p:style>
          <a:lnRef idx="1">
            <a:schemeClr val="accent2"/>
          </a:lnRef>
          <a:fillRef idx="3">
            <a:schemeClr val="accent2"/>
          </a:fillRef>
          <a:effectRef idx="2">
            <a:schemeClr val="accent2"/>
          </a:effectRef>
          <a:fontRef idx="minor">
            <a:schemeClr val="lt1"/>
          </a:fontRef>
        </p:style>
        <p:txBody>
          <a:bodyPr wrap="square" lIns="0" tIns="0" rIns="0" bIns="0" rtlCol="0">
            <a:noAutofit/>
          </a:bodyPr>
          <a:lstStyle/>
          <a:p>
            <a:pPr algn="ctr">
              <a:lnSpc>
                <a:spcPct val="90000"/>
              </a:lnSpc>
            </a:pPr>
            <a:r>
              <a:rPr lang="en-US" dirty="0"/>
              <a:t>Compliance</a:t>
            </a:r>
          </a:p>
        </p:txBody>
      </p:sp>
      <p:sp>
        <p:nvSpPr>
          <p:cNvPr id="35" name="Down Arrow 34"/>
          <p:cNvSpPr/>
          <p:nvPr/>
        </p:nvSpPr>
        <p:spPr>
          <a:xfrm rot="10800000">
            <a:off x="5729038" y="4848252"/>
            <a:ext cx="446268" cy="53201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6" name="Down Arrow 35"/>
          <p:cNvSpPr/>
          <p:nvPr/>
        </p:nvSpPr>
        <p:spPr>
          <a:xfrm rot="10800000">
            <a:off x="3032404" y="4848253"/>
            <a:ext cx="446268" cy="53201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7" name="Down Arrow 36"/>
          <p:cNvSpPr/>
          <p:nvPr/>
        </p:nvSpPr>
        <p:spPr>
          <a:xfrm rot="10800000">
            <a:off x="8954274" y="4848252"/>
            <a:ext cx="446268" cy="53201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9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12" grpId="0" animBg="1"/>
      <p:bldP spid="13" grpId="0" uiExpand="1" build="p"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3603" y="1169933"/>
            <a:ext cx="7237809" cy="5463034"/>
          </a:xfrm>
          <a:prstGeom prst="rect">
            <a:avLst/>
          </a:prstGeom>
          <a:noFill/>
        </p:spPr>
        <p:txBody>
          <a:bodyPr wrap="square">
            <a:spAutoFit/>
          </a:bodyPr>
          <a:lstStyle/>
          <a:p>
            <a:pPr marL="287950" lvl="1">
              <a:spcAft>
                <a:spcPts val="1152"/>
              </a:spcAft>
            </a:pPr>
            <a:r>
              <a:rPr lang="en-US" sz="1600" b="1" dirty="0">
                <a:solidFill>
                  <a:srgbClr val="717074"/>
                </a:solidFill>
                <a:cs typeface="Arial"/>
              </a:rPr>
              <a:t>Staff Solutions Architect, VMware </a:t>
            </a:r>
            <a:r>
              <a:rPr lang="en-US" sz="1600" b="1" dirty="0">
                <a:solidFill>
                  <a:srgbClr val="717074"/>
                </a:solidFill>
              </a:rPr>
              <a:t>Global Technical and Professional Services</a:t>
            </a:r>
            <a:endParaRPr lang="en-US" sz="1600" b="1" dirty="0">
              <a:solidFill>
                <a:srgbClr val="717074"/>
              </a:solidFill>
              <a:cs typeface="Arial"/>
            </a:endParaRPr>
          </a:p>
          <a:p>
            <a:pPr marL="630747" lvl="1" indent="-342797">
              <a:spcAft>
                <a:spcPts val="1152"/>
              </a:spcAft>
              <a:buFont typeface="Wingdings" pitchFamily="2" charset="2"/>
              <a:buChar char="§"/>
            </a:pPr>
            <a:r>
              <a:rPr lang="en-US" sz="1600" b="1" dirty="0">
                <a:solidFill>
                  <a:srgbClr val="717074"/>
                </a:solidFill>
                <a:cs typeface="Arial"/>
              </a:rPr>
              <a:t>Microsoft Applications Virtualization Lead</a:t>
            </a:r>
          </a:p>
          <a:p>
            <a:pPr marL="630747" lvl="1" indent="-342797">
              <a:spcAft>
                <a:spcPts val="1152"/>
              </a:spcAft>
              <a:buFont typeface="Wingdings" pitchFamily="2" charset="2"/>
              <a:buChar char="§"/>
            </a:pPr>
            <a:r>
              <a:rPr lang="en-US" sz="1600" b="1" dirty="0">
                <a:solidFill>
                  <a:srgbClr val="717074"/>
                </a:solidFill>
                <a:cs typeface="Arial"/>
              </a:rPr>
              <a:t>Member of VMware CTO Ambassador Program</a:t>
            </a:r>
          </a:p>
          <a:p>
            <a:pPr marL="630747" lvl="1" indent="-342797">
              <a:spcAft>
                <a:spcPts val="1152"/>
              </a:spcAft>
              <a:buFont typeface="Wingdings" pitchFamily="2" charset="2"/>
              <a:buChar char="§"/>
            </a:pPr>
            <a:r>
              <a:rPr lang="en-US" sz="1600" b="1" dirty="0">
                <a:solidFill>
                  <a:srgbClr val="717074"/>
                </a:solidFill>
                <a:cs typeface="Arial"/>
              </a:rPr>
              <a:t>20+ years IT experience, specializing in Microsoft technologies</a:t>
            </a:r>
          </a:p>
          <a:p>
            <a:pPr marL="630747" lvl="1" indent="-342797">
              <a:spcAft>
                <a:spcPts val="1152"/>
              </a:spcAft>
              <a:buFont typeface="Wingdings" pitchFamily="2" charset="2"/>
              <a:buChar char="§"/>
            </a:pPr>
            <a:r>
              <a:rPr lang="en-US" sz="1600" b="1" dirty="0">
                <a:solidFill>
                  <a:srgbClr val="717074"/>
                </a:solidFill>
                <a:cs typeface="Arial"/>
              </a:rPr>
              <a:t>Former Microsoft MVP in multiple designations</a:t>
            </a:r>
          </a:p>
          <a:p>
            <a:pPr marL="1030677" lvl="2" indent="-285664">
              <a:spcAft>
                <a:spcPts val="600"/>
              </a:spcAft>
              <a:buFont typeface="Arial" panose="020B0604020202020204" pitchFamily="34" charset="0"/>
              <a:buChar char="•"/>
            </a:pPr>
            <a:r>
              <a:rPr lang="en-US" sz="1600" b="1" dirty="0">
                <a:solidFill>
                  <a:srgbClr val="717074"/>
                </a:solidFill>
                <a:cs typeface="Arial"/>
              </a:rPr>
              <a:t>Exchange Server</a:t>
            </a:r>
          </a:p>
          <a:p>
            <a:pPr marL="1030677" lvl="2" indent="-285664">
              <a:spcAft>
                <a:spcPts val="600"/>
              </a:spcAft>
              <a:buFont typeface="Arial" panose="020B0604020202020204" pitchFamily="34" charset="0"/>
              <a:buChar char="•"/>
            </a:pPr>
            <a:r>
              <a:rPr lang="en-US" sz="1600" b="1" dirty="0">
                <a:solidFill>
                  <a:srgbClr val="717074"/>
                </a:solidFill>
                <a:cs typeface="Arial"/>
              </a:rPr>
              <a:t>Directory Services</a:t>
            </a:r>
          </a:p>
          <a:p>
            <a:pPr marL="1030677" lvl="2" indent="-285664">
              <a:spcAft>
                <a:spcPts val="600"/>
              </a:spcAft>
              <a:buFont typeface="Arial" panose="020B0604020202020204" pitchFamily="34" charset="0"/>
              <a:buChar char="•"/>
            </a:pPr>
            <a:r>
              <a:rPr lang="en-US" sz="1600" b="1" dirty="0">
                <a:solidFill>
                  <a:srgbClr val="717074"/>
                </a:solidFill>
                <a:cs typeface="Arial"/>
              </a:rPr>
              <a:t>Windows Security</a:t>
            </a:r>
            <a:endParaRPr lang="en-US" sz="1600" b="1" dirty="0">
              <a:solidFill>
                <a:srgbClr val="717074"/>
              </a:solidFill>
              <a:cs typeface="Times New Roman" pitchFamily="18" charset="0"/>
            </a:endParaRPr>
          </a:p>
          <a:p>
            <a:pPr marL="630747" lvl="1" indent="-342797">
              <a:spcAft>
                <a:spcPts val="1152"/>
              </a:spcAft>
              <a:buFont typeface="Wingdings" pitchFamily="2" charset="2"/>
              <a:buChar char="§"/>
            </a:pPr>
            <a:r>
              <a:rPr lang="en-US" sz="1600" b="1" dirty="0">
                <a:solidFill>
                  <a:srgbClr val="717074"/>
                </a:solidFill>
                <a:cs typeface="Arial"/>
              </a:rPr>
              <a:t>Speaker at:</a:t>
            </a:r>
          </a:p>
          <a:p>
            <a:pPr marL="1030677" lvl="2" indent="-285664">
              <a:spcAft>
                <a:spcPts val="600"/>
              </a:spcAft>
              <a:buFont typeface="Arial" panose="020B0604020202020204" pitchFamily="34" charset="0"/>
              <a:buChar char="•"/>
            </a:pPr>
            <a:r>
              <a:rPr lang="en-US" sz="1600" b="1" dirty="0">
                <a:solidFill>
                  <a:srgbClr val="717074"/>
                </a:solidFill>
                <a:cs typeface="Arial"/>
              </a:rPr>
              <a:t>VMworld | </a:t>
            </a:r>
            <a:r>
              <a:rPr lang="en-US" sz="1600" b="1" dirty="0" err="1">
                <a:solidFill>
                  <a:srgbClr val="717074"/>
                </a:solidFill>
                <a:cs typeface="Arial"/>
              </a:rPr>
              <a:t>EMCworld</a:t>
            </a:r>
            <a:r>
              <a:rPr lang="en-US" sz="1600" b="1" dirty="0">
                <a:solidFill>
                  <a:srgbClr val="717074"/>
                </a:solidFill>
                <a:cs typeface="Arial"/>
              </a:rPr>
              <a:t> | VMUG</a:t>
            </a:r>
            <a:r>
              <a:rPr lang="en-US" sz="1600" b="1" dirty="0">
                <a:solidFill>
                  <a:srgbClr val="717074"/>
                </a:solidFill>
                <a:cs typeface="Times New Roman" pitchFamily="18" charset="0"/>
              </a:rPr>
              <a:t> | </a:t>
            </a:r>
            <a:r>
              <a:rPr lang="en-US" sz="1600" b="1" dirty="0">
                <a:solidFill>
                  <a:srgbClr val="717074"/>
                </a:solidFill>
                <a:cs typeface="Arial"/>
              </a:rPr>
              <a:t>SQL Saturday</a:t>
            </a:r>
          </a:p>
          <a:p>
            <a:pPr marL="287813" lvl="1">
              <a:spcAft>
                <a:spcPts val="600"/>
              </a:spcAft>
            </a:pPr>
            <a:r>
              <a:rPr lang="en-US" sz="1400" dirty="0">
                <a:solidFill>
                  <a:srgbClr val="717074"/>
                </a:solidFill>
                <a:cs typeface="Arial"/>
              </a:rPr>
              <a:t>	</a:t>
            </a:r>
            <a:r>
              <a:rPr lang="en-US" sz="1400" b="1" dirty="0">
                <a:solidFill>
                  <a:srgbClr val="717074"/>
                </a:solidFill>
                <a:cs typeface="Arial"/>
                <a:hlinkClick r:id="rId2"/>
              </a:rPr>
              <a:t>https://blogs.vmware.com/apps</a:t>
            </a:r>
            <a:endParaRPr lang="en-US" sz="1400" b="1" dirty="0">
              <a:solidFill>
                <a:srgbClr val="717074"/>
              </a:solidFill>
              <a:cs typeface="Arial"/>
            </a:endParaRPr>
          </a:p>
          <a:p>
            <a:pPr marL="287813" lvl="1">
              <a:spcAft>
                <a:spcPts val="600"/>
              </a:spcAft>
            </a:pPr>
            <a:r>
              <a:rPr lang="en-US" sz="1400" b="1" dirty="0">
                <a:solidFill>
                  <a:srgbClr val="717074"/>
                </a:solidFill>
                <a:cs typeface="Arial"/>
              </a:rPr>
              <a:t>                </a:t>
            </a:r>
            <a:r>
              <a:rPr lang="en-US" sz="1400" b="1" dirty="0">
                <a:solidFill>
                  <a:srgbClr val="717074"/>
                </a:solidFill>
                <a:cs typeface="Arial"/>
                <a:hlinkClick r:id="rId3"/>
              </a:rPr>
              <a:t>http://www.dejify.com</a:t>
            </a:r>
            <a:endParaRPr lang="en-US" sz="1400" b="1" dirty="0">
              <a:solidFill>
                <a:srgbClr val="717074"/>
              </a:solidFill>
              <a:cs typeface="Arial"/>
            </a:endParaRPr>
          </a:p>
          <a:p>
            <a:pPr marL="287813" lvl="1">
              <a:spcAft>
                <a:spcPts val="600"/>
              </a:spcAft>
            </a:pPr>
            <a:r>
              <a:rPr lang="en-US" sz="1400" b="1" dirty="0">
                <a:solidFill>
                  <a:srgbClr val="717074"/>
                </a:solidFill>
                <a:cs typeface="Arial"/>
              </a:rPr>
              <a:t>               </a:t>
            </a:r>
          </a:p>
          <a:p>
            <a:pPr marL="287813" lvl="1">
              <a:spcAft>
                <a:spcPts val="600"/>
              </a:spcAft>
            </a:pPr>
            <a:r>
              <a:rPr lang="en-US" sz="1400" b="1" dirty="0">
                <a:solidFill>
                  <a:srgbClr val="717074"/>
                </a:solidFill>
                <a:cs typeface="Arial"/>
              </a:rPr>
              <a:t>                </a:t>
            </a:r>
            <a:r>
              <a:rPr lang="en-US" sz="1400" b="1" dirty="0">
                <a:solidFill>
                  <a:srgbClr val="717074"/>
                </a:solidFill>
                <a:cs typeface="Arial"/>
                <a:hlinkClick r:id="rId4"/>
              </a:rPr>
              <a:t>http://</a:t>
            </a:r>
            <a:r>
              <a:rPr lang="en-US" sz="1400" b="1" dirty="0">
                <a:solidFill>
                  <a:schemeClr val="bg1"/>
                </a:solidFill>
                <a:latin typeface="Noto Sans" panose="020B0502040504020204" pitchFamily="34" charset="0"/>
                <a:ea typeface="Noto Sans" panose="020B0502040504020204" pitchFamily="34" charset="0"/>
                <a:hlinkClick r:id="rId4"/>
              </a:rPr>
              <a:t>bit.ly/2h3Rf53</a:t>
            </a:r>
            <a:endParaRPr lang="en-US" sz="1400" b="1" dirty="0">
              <a:solidFill>
                <a:schemeClr val="bg1"/>
              </a:solidFill>
              <a:latin typeface="Noto Sans" panose="020B0502040504020204" pitchFamily="34" charset="0"/>
              <a:ea typeface="Noto Sans" panose="020B0502040504020204" pitchFamily="34" charset="0"/>
            </a:endParaRPr>
          </a:p>
          <a:p>
            <a:pPr marL="287813" lvl="1">
              <a:spcAft>
                <a:spcPts val="600"/>
              </a:spcAft>
            </a:pPr>
            <a:r>
              <a:rPr lang="en-US" sz="1400" b="1" dirty="0">
                <a:solidFill>
                  <a:schemeClr val="bg1"/>
                </a:solidFill>
                <a:latin typeface="Noto Sans" panose="020B0502040504020204" pitchFamily="34" charset="0"/>
                <a:ea typeface="Noto Sans" panose="020B0502040504020204" pitchFamily="34" charset="0"/>
              </a:rPr>
              <a:t> </a:t>
            </a:r>
            <a:endParaRPr lang="en-US" sz="1400" b="1" dirty="0">
              <a:solidFill>
                <a:srgbClr val="717074"/>
              </a:solidFill>
              <a:cs typeface="Arial"/>
            </a:endParaRPr>
          </a:p>
          <a:p>
            <a:pPr marL="287813" lvl="1">
              <a:spcAft>
                <a:spcPts val="600"/>
              </a:spcAft>
            </a:pPr>
            <a:endParaRPr lang="en-US" sz="1400" dirty="0">
              <a:solidFill>
                <a:srgbClr val="717074"/>
              </a:solidFill>
              <a:cs typeface="Arial"/>
            </a:endParaRPr>
          </a:p>
        </p:txBody>
      </p:sp>
      <p:sp>
        <p:nvSpPr>
          <p:cNvPr id="7" name="Title 1"/>
          <p:cNvSpPr txBox="1">
            <a:spLocks/>
          </p:cNvSpPr>
          <p:nvPr/>
        </p:nvSpPr>
        <p:spPr>
          <a:xfrm>
            <a:off x="1828323" y="77075"/>
            <a:ext cx="3738602" cy="1092857"/>
          </a:xfrm>
          <a:prstGeom prst="rect">
            <a:avLst/>
          </a:prstGeom>
        </p:spPr>
        <p:txBody>
          <a:bodyPr/>
          <a:lstStyle>
            <a:lvl1pPr algn="l" rtl="0" eaLnBrk="1" fontAlgn="base" hangingPunct="1">
              <a:spcBef>
                <a:spcPct val="0"/>
              </a:spcBef>
              <a:spcAft>
                <a:spcPct val="0"/>
              </a:spcAft>
              <a:defRPr sz="2200" b="1">
                <a:solidFill>
                  <a:srgbClr val="003D79"/>
                </a:solidFill>
                <a:latin typeface="+mj-lt"/>
                <a:ea typeface="+mj-ea"/>
                <a:cs typeface="+mj-cs"/>
              </a:defRPr>
            </a:lvl1pPr>
            <a:lvl2pPr algn="l" rtl="0" eaLnBrk="1" fontAlgn="base" hangingPunct="1">
              <a:spcBef>
                <a:spcPct val="0"/>
              </a:spcBef>
              <a:spcAft>
                <a:spcPct val="0"/>
              </a:spcAft>
              <a:defRPr sz="2200" b="1">
                <a:solidFill>
                  <a:srgbClr val="333333"/>
                </a:solidFill>
                <a:latin typeface="Arial" charset="0"/>
                <a:ea typeface="ＭＳ Ｐゴシック" pitchFamily="34" charset="-128"/>
              </a:defRPr>
            </a:lvl2pPr>
            <a:lvl3pPr algn="l" rtl="0" eaLnBrk="1" fontAlgn="base" hangingPunct="1">
              <a:spcBef>
                <a:spcPct val="0"/>
              </a:spcBef>
              <a:spcAft>
                <a:spcPct val="0"/>
              </a:spcAft>
              <a:defRPr sz="2200" b="1">
                <a:solidFill>
                  <a:srgbClr val="333333"/>
                </a:solidFill>
                <a:latin typeface="Arial" charset="0"/>
                <a:ea typeface="ＭＳ Ｐゴシック" pitchFamily="34" charset="-128"/>
              </a:defRPr>
            </a:lvl3pPr>
            <a:lvl4pPr algn="l" rtl="0" eaLnBrk="1" fontAlgn="base" hangingPunct="1">
              <a:spcBef>
                <a:spcPct val="0"/>
              </a:spcBef>
              <a:spcAft>
                <a:spcPct val="0"/>
              </a:spcAft>
              <a:defRPr sz="2200" b="1">
                <a:solidFill>
                  <a:srgbClr val="333333"/>
                </a:solidFill>
                <a:latin typeface="Arial" charset="0"/>
                <a:ea typeface="ＭＳ Ｐゴシック" pitchFamily="34" charset="-128"/>
              </a:defRPr>
            </a:lvl4pPr>
            <a:lvl5pPr algn="l" rtl="0" eaLnBrk="1" fontAlgn="base" hangingPunct="1">
              <a:spcBef>
                <a:spcPct val="0"/>
              </a:spcBef>
              <a:spcAft>
                <a:spcPct val="0"/>
              </a:spcAft>
              <a:defRPr sz="2200" b="1">
                <a:solidFill>
                  <a:srgbClr val="333333"/>
                </a:solidFill>
                <a:latin typeface="Arial" charset="0"/>
                <a:ea typeface="ＭＳ Ｐゴシック" pitchFamily="34" charset="-128"/>
              </a:defRPr>
            </a:lvl5pPr>
            <a:lvl6pPr marL="457200" algn="l" rtl="0" eaLnBrk="1" fontAlgn="base" hangingPunct="1">
              <a:spcBef>
                <a:spcPct val="0"/>
              </a:spcBef>
              <a:spcAft>
                <a:spcPct val="0"/>
              </a:spcAft>
              <a:defRPr sz="2200" b="1">
                <a:solidFill>
                  <a:schemeClr val="tx2"/>
                </a:solidFill>
                <a:latin typeface="Arial" charset="0"/>
                <a:ea typeface="ＭＳ Ｐゴシック" pitchFamily="34" charset="-128"/>
              </a:defRPr>
            </a:lvl6pPr>
            <a:lvl7pPr marL="914400" algn="l" rtl="0" eaLnBrk="1" fontAlgn="base" hangingPunct="1">
              <a:spcBef>
                <a:spcPct val="0"/>
              </a:spcBef>
              <a:spcAft>
                <a:spcPct val="0"/>
              </a:spcAft>
              <a:defRPr sz="2200" b="1">
                <a:solidFill>
                  <a:schemeClr val="tx2"/>
                </a:solidFill>
                <a:latin typeface="Arial" charset="0"/>
                <a:ea typeface="ＭＳ Ｐゴシック" pitchFamily="34" charset="-128"/>
              </a:defRPr>
            </a:lvl7pPr>
            <a:lvl8pPr marL="1371600" algn="l" rtl="0" eaLnBrk="1" fontAlgn="base" hangingPunct="1">
              <a:spcBef>
                <a:spcPct val="0"/>
              </a:spcBef>
              <a:spcAft>
                <a:spcPct val="0"/>
              </a:spcAft>
              <a:defRPr sz="2200" b="1">
                <a:solidFill>
                  <a:schemeClr val="tx2"/>
                </a:solidFill>
                <a:latin typeface="Arial" charset="0"/>
                <a:ea typeface="ＭＳ Ｐゴシック" pitchFamily="34" charset="-128"/>
              </a:defRPr>
            </a:lvl8pPr>
            <a:lvl9pPr marL="1828800" algn="l" rtl="0" eaLnBrk="1" fontAlgn="base" hangingPunct="1">
              <a:spcBef>
                <a:spcPct val="0"/>
              </a:spcBef>
              <a:spcAft>
                <a:spcPct val="0"/>
              </a:spcAft>
              <a:defRPr sz="2200" b="1">
                <a:solidFill>
                  <a:schemeClr val="tx2"/>
                </a:solidFill>
                <a:latin typeface="Arial" charset="0"/>
                <a:ea typeface="ＭＳ Ｐゴシック" pitchFamily="34" charset="-128"/>
              </a:defRPr>
            </a:lvl9pPr>
          </a:lstStyle>
          <a:p>
            <a:r>
              <a:rPr lang="en-US" sz="3199" dirty="0" err="1"/>
              <a:t>Dèjì</a:t>
            </a:r>
            <a:r>
              <a:rPr lang="en-US" sz="3199" dirty="0"/>
              <a:t> </a:t>
            </a:r>
            <a:r>
              <a:rPr lang="en-US" sz="3199" dirty="0" err="1"/>
              <a:t>Akọ́mọláfẹ</a:t>
            </a:r>
            <a:r>
              <a:rPr lang="en-US" sz="3199" dirty="0"/>
              <a:t>́ </a:t>
            </a:r>
          </a:p>
          <a:p>
            <a:r>
              <a:rPr lang="en-US" sz="1799" dirty="0"/>
              <a:t>          </a:t>
            </a:r>
            <a:r>
              <a:rPr lang="en-US" sz="2400" dirty="0"/>
              <a:t>@</a:t>
            </a:r>
            <a:r>
              <a:rPr lang="en-US" sz="2400" dirty="0" err="1"/>
              <a:t>dejify</a:t>
            </a:r>
            <a:endParaRPr lang="en-US" sz="1799"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1119" y="116496"/>
            <a:ext cx="1380765" cy="457081"/>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0422" y="83169"/>
            <a:ext cx="1980684" cy="523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2034" y="116496"/>
            <a:ext cx="393091" cy="457081"/>
          </a:xfrm>
          <a:prstGeom prst="rect">
            <a:avLst/>
          </a:prstGeom>
        </p:spPr>
      </p:pic>
      <p:pic>
        <p:nvPicPr>
          <p:cNvPr id="6" name="Picture 5"/>
          <p:cNvPicPr>
            <a:picLocks noChangeAspect="1"/>
          </p:cNvPicPr>
          <p:nvPr/>
        </p:nvPicPr>
        <p:blipFill>
          <a:blip r:embed="rId8"/>
          <a:stretch>
            <a:fillRect/>
          </a:stretch>
        </p:blipFill>
        <p:spPr>
          <a:xfrm>
            <a:off x="8913078" y="1169932"/>
            <a:ext cx="2382361" cy="2609844"/>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03412" y="623503"/>
            <a:ext cx="446787" cy="38878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8323" y="4973058"/>
            <a:ext cx="446787" cy="38878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28323" y="5643358"/>
            <a:ext cx="438850" cy="447222"/>
          </a:xfrm>
          <a:prstGeom prst="rect">
            <a:avLst/>
          </a:prstGeom>
        </p:spPr>
      </p:pic>
      <p:pic>
        <p:nvPicPr>
          <p:cNvPr id="12" name="Content Placeholder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1926" y="4790644"/>
            <a:ext cx="4257675" cy="1076325"/>
          </a:xfrm>
          <a:prstGeom prst="rect">
            <a:avLst/>
          </a:prstGeom>
        </p:spPr>
      </p:pic>
    </p:spTree>
    <p:extLst>
      <p:ext uri="{BB962C8B-B14F-4D97-AF65-F5344CB8AC3E}">
        <p14:creationId xmlns:p14="http://schemas.microsoft.com/office/powerpoint/2010/main" val="51182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71955" y="872984"/>
            <a:ext cx="8674888" cy="5510365"/>
          </a:xfrm>
          <a:prstGeom prst="rect">
            <a:avLst/>
          </a:prstGeom>
        </p:spPr>
      </p:pic>
      <p:sp>
        <p:nvSpPr>
          <p:cNvPr id="18" name="Circular Arrow 17"/>
          <p:cNvSpPr/>
          <p:nvPr/>
        </p:nvSpPr>
        <p:spPr>
          <a:xfrm>
            <a:off x="2994126" y="419366"/>
            <a:ext cx="6439691" cy="6439691"/>
          </a:xfrm>
          <a:prstGeom prst="circularArrow">
            <a:avLst>
              <a:gd name="adj1" fmla="val 5544"/>
              <a:gd name="adj2" fmla="val 330680"/>
              <a:gd name="adj3" fmla="val 14486603"/>
              <a:gd name="adj4" fmla="val 16966933"/>
              <a:gd name="adj5" fmla="val 5757"/>
            </a:avLst>
          </a:prstGeom>
          <a:solidFill>
            <a:srgbClr val="D9541E"/>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5368383" y="682190"/>
            <a:ext cx="1691159" cy="768709"/>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Understand your Needs</a:t>
            </a:r>
            <a:endParaRPr lang="en-US" sz="1700" dirty="0"/>
          </a:p>
        </p:txBody>
      </p:sp>
      <p:sp>
        <p:nvSpPr>
          <p:cNvPr id="20" name="Freeform 19"/>
          <p:cNvSpPr/>
          <p:nvPr/>
        </p:nvSpPr>
        <p:spPr>
          <a:xfrm>
            <a:off x="7796316" y="1705363"/>
            <a:ext cx="1860177" cy="1009079"/>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Review Workload Profiles and Characteristics</a:t>
            </a:r>
          </a:p>
        </p:txBody>
      </p:sp>
      <p:sp>
        <p:nvSpPr>
          <p:cNvPr id="21" name="Freeform 20"/>
          <p:cNvSpPr/>
          <p:nvPr/>
        </p:nvSpPr>
        <p:spPr>
          <a:xfrm>
            <a:off x="8041105" y="4039396"/>
            <a:ext cx="1691159" cy="768709"/>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Review Current State Utilization</a:t>
            </a:r>
            <a:endParaRPr lang="en-US" sz="1700" dirty="0"/>
          </a:p>
        </p:txBody>
      </p:sp>
      <p:sp>
        <p:nvSpPr>
          <p:cNvPr id="22" name="Freeform 21"/>
          <p:cNvSpPr/>
          <p:nvPr/>
        </p:nvSpPr>
        <p:spPr>
          <a:xfrm>
            <a:off x="6709840" y="5902570"/>
            <a:ext cx="1691159" cy="768709"/>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Add Future Growth Projection</a:t>
            </a:r>
            <a:endParaRPr lang="en-US" sz="1700" dirty="0"/>
          </a:p>
        </p:txBody>
      </p:sp>
      <p:sp>
        <p:nvSpPr>
          <p:cNvPr id="23" name="Freeform 22"/>
          <p:cNvSpPr/>
          <p:nvPr/>
        </p:nvSpPr>
        <p:spPr>
          <a:xfrm>
            <a:off x="4096574" y="5810495"/>
            <a:ext cx="1691510" cy="860716"/>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Factor in HA/FT/BCDR</a:t>
            </a:r>
          </a:p>
          <a:p>
            <a:pPr algn="ctr" defTabSz="755462">
              <a:lnSpc>
                <a:spcPct val="90000"/>
              </a:lnSpc>
              <a:spcBef>
                <a:spcPct val="0"/>
              </a:spcBef>
              <a:spcAft>
                <a:spcPct val="35000"/>
              </a:spcAft>
            </a:pPr>
            <a:r>
              <a:rPr lang="en-US" sz="1700" b="1" dirty="0"/>
              <a:t>Requirements</a:t>
            </a:r>
            <a:endParaRPr lang="en-US" sz="1700" dirty="0"/>
          </a:p>
        </p:txBody>
      </p:sp>
      <p:sp>
        <p:nvSpPr>
          <p:cNvPr id="24" name="Freeform 23"/>
          <p:cNvSpPr/>
          <p:nvPr/>
        </p:nvSpPr>
        <p:spPr>
          <a:xfrm>
            <a:off x="2507730" y="3798741"/>
            <a:ext cx="1807679" cy="1009364"/>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Establish Desired Workload Sizing</a:t>
            </a:r>
          </a:p>
        </p:txBody>
      </p:sp>
      <p:sp>
        <p:nvSpPr>
          <p:cNvPr id="25" name="Freeform 24"/>
          <p:cNvSpPr/>
          <p:nvPr/>
        </p:nvSpPr>
        <p:spPr>
          <a:xfrm>
            <a:off x="3031536" y="1544987"/>
            <a:ext cx="1810810" cy="939018"/>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1700" b="1" dirty="0"/>
              <a:t>Conduct Baseline Testing of Desired Sizes</a:t>
            </a:r>
            <a:endParaRPr lang="en-US" sz="1700" dirty="0"/>
          </a:p>
        </p:txBody>
      </p:sp>
      <p:sp>
        <p:nvSpPr>
          <p:cNvPr id="4" name="Title 3"/>
          <p:cNvSpPr>
            <a:spLocks noGrp="1"/>
          </p:cNvSpPr>
          <p:nvPr>
            <p:ph type="title"/>
          </p:nvPr>
        </p:nvSpPr>
        <p:spPr>
          <a:xfrm>
            <a:off x="610877" y="77073"/>
            <a:ext cx="10967086" cy="584048"/>
          </a:xfrm>
        </p:spPr>
        <p:txBody>
          <a:bodyPr>
            <a:normAutofit/>
          </a:bodyPr>
          <a:lstStyle/>
          <a:p>
            <a:r>
              <a:rPr lang="en-US" dirty="0"/>
              <a:t>Performance-based Designing Tenets</a:t>
            </a:r>
          </a:p>
        </p:txBody>
      </p:sp>
      <p:sp>
        <p:nvSpPr>
          <p:cNvPr id="9" name="Plus 8"/>
          <p:cNvSpPr/>
          <p:nvPr/>
        </p:nvSpPr>
        <p:spPr>
          <a:xfrm>
            <a:off x="8837201" y="3131980"/>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Plus 9"/>
          <p:cNvSpPr/>
          <p:nvPr/>
        </p:nvSpPr>
        <p:spPr>
          <a:xfrm>
            <a:off x="3693517" y="5243106"/>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Plus 10"/>
          <p:cNvSpPr/>
          <p:nvPr/>
        </p:nvSpPr>
        <p:spPr>
          <a:xfrm>
            <a:off x="6029865" y="6383349"/>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Plus 11"/>
          <p:cNvSpPr/>
          <p:nvPr/>
        </p:nvSpPr>
        <p:spPr>
          <a:xfrm>
            <a:off x="8267373" y="5188844"/>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Plus 12"/>
          <p:cNvSpPr/>
          <p:nvPr/>
        </p:nvSpPr>
        <p:spPr>
          <a:xfrm>
            <a:off x="7435486" y="1075116"/>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Plus 14"/>
          <p:cNvSpPr/>
          <p:nvPr/>
        </p:nvSpPr>
        <p:spPr>
          <a:xfrm>
            <a:off x="3163303" y="3055800"/>
            <a:ext cx="438194" cy="400648"/>
          </a:xfrm>
          <a:prstGeom prst="mathPlus">
            <a:avLst/>
          </a:prstGeom>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quot;No&quot; Symbol 26"/>
          <p:cNvSpPr/>
          <p:nvPr/>
        </p:nvSpPr>
        <p:spPr>
          <a:xfrm>
            <a:off x="4842346" y="2590800"/>
            <a:ext cx="2734106" cy="2051286"/>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6" name="Freeform 25"/>
          <p:cNvSpPr/>
          <p:nvPr/>
        </p:nvSpPr>
        <p:spPr>
          <a:xfrm>
            <a:off x="4842346" y="2944042"/>
            <a:ext cx="2734106" cy="1722862"/>
          </a:xfrm>
          <a:custGeom>
            <a:avLst/>
            <a:gdLst>
              <a:gd name="connsiteX0" fmla="*/ 0 w 2046836"/>
              <a:gd name="connsiteY0" fmla="*/ 170573 h 1023418"/>
              <a:gd name="connsiteX1" fmla="*/ 170573 w 2046836"/>
              <a:gd name="connsiteY1" fmla="*/ 0 h 1023418"/>
              <a:gd name="connsiteX2" fmla="*/ 1876263 w 2046836"/>
              <a:gd name="connsiteY2" fmla="*/ 0 h 1023418"/>
              <a:gd name="connsiteX3" fmla="*/ 2046836 w 2046836"/>
              <a:gd name="connsiteY3" fmla="*/ 170573 h 1023418"/>
              <a:gd name="connsiteX4" fmla="*/ 2046836 w 2046836"/>
              <a:gd name="connsiteY4" fmla="*/ 852845 h 1023418"/>
              <a:gd name="connsiteX5" fmla="*/ 1876263 w 2046836"/>
              <a:gd name="connsiteY5" fmla="*/ 1023418 h 1023418"/>
              <a:gd name="connsiteX6" fmla="*/ 170573 w 2046836"/>
              <a:gd name="connsiteY6" fmla="*/ 1023418 h 1023418"/>
              <a:gd name="connsiteX7" fmla="*/ 0 w 2046836"/>
              <a:gd name="connsiteY7" fmla="*/ 852845 h 1023418"/>
              <a:gd name="connsiteX8" fmla="*/ 0 w 2046836"/>
              <a:gd name="connsiteY8" fmla="*/ 170573 h 102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6836" h="1023418">
                <a:moveTo>
                  <a:pt x="0" y="170573"/>
                </a:moveTo>
                <a:cubicBezTo>
                  <a:pt x="0" y="76368"/>
                  <a:pt x="76368" y="0"/>
                  <a:pt x="170573" y="0"/>
                </a:cubicBezTo>
                <a:lnTo>
                  <a:pt x="1876263" y="0"/>
                </a:lnTo>
                <a:cubicBezTo>
                  <a:pt x="1970468" y="0"/>
                  <a:pt x="2046836" y="76368"/>
                  <a:pt x="2046836" y="170573"/>
                </a:cubicBezTo>
                <a:lnTo>
                  <a:pt x="2046836" y="852845"/>
                </a:lnTo>
                <a:cubicBezTo>
                  <a:pt x="2046836" y="947050"/>
                  <a:pt x="1970468" y="1023418"/>
                  <a:pt x="1876263" y="1023418"/>
                </a:cubicBezTo>
                <a:lnTo>
                  <a:pt x="170573" y="1023418"/>
                </a:lnTo>
                <a:cubicBezTo>
                  <a:pt x="76368" y="1023418"/>
                  <a:pt x="0" y="947050"/>
                  <a:pt x="0" y="852845"/>
                </a:cubicBezTo>
                <a:lnTo>
                  <a:pt x="0" y="170573"/>
                </a:lnTo>
                <a:close/>
              </a:path>
            </a:pathLst>
          </a:custGeom>
          <a:solidFill>
            <a:srgbClr val="D9541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4699" tIns="114699" rIns="114699" bIns="114699" numCol="1" spcCol="1270" anchor="ctr" anchorCtr="0">
            <a:noAutofit/>
          </a:bodyPr>
          <a:lstStyle/>
          <a:p>
            <a:pPr algn="ctr" defTabSz="755462">
              <a:lnSpc>
                <a:spcPct val="90000"/>
              </a:lnSpc>
              <a:spcBef>
                <a:spcPct val="0"/>
              </a:spcBef>
              <a:spcAft>
                <a:spcPct val="35000"/>
              </a:spcAft>
            </a:pPr>
            <a:r>
              <a:rPr lang="en-US" sz="3999" b="1" dirty="0"/>
              <a:t>We</a:t>
            </a:r>
            <a:br>
              <a:rPr lang="en-US" sz="3999" b="1" dirty="0"/>
            </a:br>
            <a:r>
              <a:rPr lang="en-US" sz="3999" b="1" dirty="0"/>
              <a:t>Have a Design</a:t>
            </a:r>
            <a:endParaRPr lang="en-US" sz="1700" dirty="0"/>
          </a:p>
        </p:txBody>
      </p:sp>
    </p:spTree>
    <p:extLst>
      <p:ext uri="{BB962C8B-B14F-4D97-AF65-F5344CB8AC3E}">
        <p14:creationId xmlns:p14="http://schemas.microsoft.com/office/powerpoint/2010/main" val="402856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500" fill="hold"/>
                                        <p:tgtEl>
                                          <p:spTgt spid="6"/>
                                        </p:tgtEl>
                                      </p:cBhvr>
                                      <p:by x="35000" y="35000"/>
                                    </p:animScale>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21" presetClass="entr" presetSubtype="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1000"/>
                                        <p:tgtEl>
                                          <p:spTgt spid="18"/>
                                        </p:tgtEl>
                                      </p:cBhvr>
                                    </p:animEffect>
                                  </p:childTnLst>
                                </p:cTn>
                              </p:par>
                              <p:par>
                                <p:cTn id="24" presetID="6" presetClass="entr" presetSubtype="16" fill="hold" grpId="0" nodeType="withEffect">
                                  <p:stCondLst>
                                    <p:cond delay="1000"/>
                                  </p:stCondLst>
                                  <p:childTnLst>
                                    <p:set>
                                      <p:cBhvr>
                                        <p:cTn id="25" dur="1" fill="hold">
                                          <p:stCondLst>
                                            <p:cond delay="0"/>
                                          </p:stCondLst>
                                        </p:cTn>
                                        <p:tgtEl>
                                          <p:spTgt spid="19"/>
                                        </p:tgtEl>
                                        <p:attrNameLst>
                                          <p:attrName>style.visibility</p:attrName>
                                        </p:attrNameLst>
                                      </p:cBhvr>
                                      <p:to>
                                        <p:strVal val="visible"/>
                                      </p:to>
                                    </p:set>
                                    <p:animEffect transition="in" filter="circle(in)">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1000"/>
                                        <p:tgtEl>
                                          <p:spTgt spid="1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1000"/>
                                        <p:tgtEl>
                                          <p:spTgt spid="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1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1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circle(in)">
                                      <p:cBhvr>
                                        <p:cTn id="55" dur="1000"/>
                                        <p:tgtEl>
                                          <p:spTgt spid="11"/>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circle(in)">
                                      <p:cBhvr>
                                        <p:cTn id="58" dur="10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1000"/>
                                        <p:tgtEl>
                                          <p:spTgt spid="10"/>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circle(in)">
                                      <p:cBhvr>
                                        <p:cTn id="66" dur="10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circle(in)">
                                      <p:cBhvr>
                                        <p:cTn id="71" dur="1000"/>
                                        <p:tgtEl>
                                          <p:spTgt spid="15"/>
                                        </p:tgtEl>
                                      </p:cBhvr>
                                    </p:animEffect>
                                  </p:childTnLst>
                                </p:cTn>
                              </p:par>
                              <p:par>
                                <p:cTn id="72" presetID="6" presetClass="entr" presetSubtype="16"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circle(in)">
                                      <p:cBhvr>
                                        <p:cTn id="74" dur="1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circle(in)">
                                      <p:cBhvr>
                                        <p:cTn id="7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9" grpId="0" animBg="1"/>
      <p:bldP spid="10" grpId="0" animBg="1"/>
      <p:bldP spid="11" grpId="0" animBg="1"/>
      <p:bldP spid="12" grpId="0" animBg="1"/>
      <p:bldP spid="13" grpId="0" animBg="1"/>
      <p:bldP spid="15" grpId="0" animBg="1"/>
      <p:bldP spid="27" grpId="0" animBg="1"/>
      <p:bldP spid="27" grpId="1"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lstStyle/>
          <a:p>
            <a:r>
              <a:rPr lang="en-US" dirty="0"/>
              <a:t> </a:t>
            </a:r>
            <a:r>
              <a:rPr lang="en-US" sz="2400" dirty="0"/>
              <a:t>Physical Hardware</a:t>
            </a:r>
            <a:endParaRPr lang="en-US" dirty="0"/>
          </a:p>
          <a:p>
            <a:pPr lvl="1">
              <a:buFont typeface="Arial" panose="020B0604020202020204" pitchFamily="34" charset="0"/>
              <a:buChar char="•"/>
            </a:pPr>
            <a:r>
              <a:rPr lang="en-US" dirty="0"/>
              <a:t>Hardware MUST Be On VMware’s HCL</a:t>
            </a:r>
          </a:p>
          <a:p>
            <a:pPr lvl="2"/>
            <a:r>
              <a:rPr lang="en-US" dirty="0">
                <a:solidFill>
                  <a:srgbClr val="FF0000"/>
                </a:solidFill>
              </a:rPr>
              <a:t>Outdated drivers, firmware and BIOS Revs adversely impact virtualization</a:t>
            </a:r>
          </a:p>
          <a:p>
            <a:pPr lvl="1">
              <a:buFont typeface="Arial" panose="020B0604020202020204" pitchFamily="34" charset="0"/>
              <a:buChar char="•"/>
            </a:pPr>
            <a:r>
              <a:rPr lang="en-US" dirty="0"/>
              <a:t>Always Disable unused physical hardware devices</a:t>
            </a:r>
          </a:p>
          <a:p>
            <a:pPr lvl="1">
              <a:buFont typeface="Arial" panose="020B0604020202020204" pitchFamily="34" charset="0"/>
              <a:buChar char="•"/>
            </a:pPr>
            <a:r>
              <a:rPr lang="en-US" dirty="0"/>
              <a:t>Leave memory scrubbing rate in BIOS at default</a:t>
            </a:r>
          </a:p>
          <a:p>
            <a:pPr lvl="2"/>
            <a:r>
              <a:rPr lang="en-US" dirty="0">
                <a:solidFill>
                  <a:srgbClr val="FF0000"/>
                </a:solidFill>
              </a:rPr>
              <a:t>Incorrect firmware, BIOS and Drivers Revs adversely impact virtualization</a:t>
            </a:r>
          </a:p>
          <a:p>
            <a:pPr lvl="1">
              <a:buFont typeface="Arial" panose="020B0604020202020204" pitchFamily="34" charset="0"/>
              <a:buChar char="•"/>
            </a:pPr>
            <a:r>
              <a:rPr lang="en-US" dirty="0"/>
              <a:t>Default hardware Power Scheme unsuitable for virtualization</a:t>
            </a:r>
          </a:p>
          <a:p>
            <a:pPr lvl="2"/>
            <a:r>
              <a:rPr lang="en-US" dirty="0"/>
              <a:t>Change Power setting to </a:t>
            </a:r>
            <a:r>
              <a:rPr lang="en-US" b="1" dirty="0"/>
              <a:t>“OS controlled”</a:t>
            </a:r>
          </a:p>
          <a:p>
            <a:pPr lvl="2"/>
            <a:r>
              <a:rPr lang="en-US" dirty="0"/>
              <a:t>Set ESXi Power Management Policy to </a:t>
            </a:r>
            <a:r>
              <a:rPr lang="en-US" b="1" dirty="0"/>
              <a:t>“High Performance”</a:t>
            </a:r>
          </a:p>
          <a:p>
            <a:pPr lvl="2"/>
            <a:r>
              <a:rPr lang="en-US" dirty="0"/>
              <a:t>Enable Turbo Boost (or Equivalent)</a:t>
            </a:r>
          </a:p>
          <a:p>
            <a:pPr lvl="2"/>
            <a:r>
              <a:rPr lang="en-US" dirty="0"/>
              <a:t>Disable Processor C-states / C1E halt State</a:t>
            </a:r>
          </a:p>
          <a:p>
            <a:pPr lvl="1">
              <a:buFont typeface="Arial" panose="020B0604020202020204" pitchFamily="34" charset="0"/>
              <a:buChar char="•"/>
            </a:pPr>
            <a:r>
              <a:rPr lang="en-US" dirty="0"/>
              <a:t>Enable All Cores – Don’t let hardware turn off cores dynamically</a:t>
            </a:r>
          </a:p>
          <a:p>
            <a:pPr lvl="3">
              <a:buFont typeface="Arial" panose="020B0604020202020204" pitchFamily="34" charset="0"/>
              <a:buChar char="•"/>
            </a:pPr>
            <a:endParaRPr lang="en-US" dirty="0"/>
          </a:p>
        </p:txBody>
      </p:sp>
      <p:pic>
        <p:nvPicPr>
          <p:cNvPr id="2" name="Picture 1"/>
          <p:cNvPicPr>
            <a:picLocks noChangeAspect="1"/>
          </p:cNvPicPr>
          <p:nvPr/>
        </p:nvPicPr>
        <p:blipFill>
          <a:blip r:embed="rId2"/>
          <a:stretch>
            <a:fillRect/>
          </a:stretch>
        </p:blipFill>
        <p:spPr>
          <a:xfrm>
            <a:off x="8151812" y="838201"/>
            <a:ext cx="3962400" cy="3195573"/>
          </a:xfrm>
          <a:prstGeom prst="rect">
            <a:avLst/>
          </a:prstGeom>
        </p:spPr>
      </p:pic>
      <p:sp>
        <p:nvSpPr>
          <p:cNvPr id="4" name="TextBox 3"/>
          <p:cNvSpPr txBox="1"/>
          <p:nvPr/>
        </p:nvSpPr>
        <p:spPr>
          <a:xfrm>
            <a:off x="759625" y="5336413"/>
            <a:ext cx="10640501" cy="68338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noAutofit/>
          </a:bodyPr>
          <a:lstStyle/>
          <a:p>
            <a:pPr marL="0" lvl="2" algn="ctr">
              <a:lnSpc>
                <a:spcPct val="90000"/>
              </a:lnSpc>
            </a:pPr>
            <a:r>
              <a:rPr lang="en-US" b="1" cap="all" dirty="0">
                <a:solidFill>
                  <a:prstClr val="white"/>
                </a:solidFill>
              </a:rPr>
              <a:t>Wrong BIOS, Firmware, and Drivers Revs Adversely Impact Virtualization</a:t>
            </a:r>
          </a:p>
        </p:txBody>
      </p:sp>
      <p:sp>
        <p:nvSpPr>
          <p:cNvPr id="7" name="Title 1"/>
          <p:cNvSpPr>
            <a:spLocks noGrp="1"/>
          </p:cNvSpPr>
          <p:nvPr>
            <p:ph type="title"/>
          </p:nvPr>
        </p:nvSpPr>
        <p:spPr>
          <a:xfrm>
            <a:off x="379412" y="304800"/>
            <a:ext cx="11020715" cy="342227"/>
          </a:xfrm>
        </p:spPr>
        <p:txBody>
          <a:bodyPr/>
          <a:lstStyle/>
          <a:p>
            <a:r>
              <a:rPr lang="en-US" dirty="0"/>
              <a:t>Everything rides on the physical hardware – E.V.E.R.Y.T.H.I.N.G</a:t>
            </a:r>
          </a:p>
        </p:txBody>
      </p:sp>
    </p:spTree>
    <p:extLst>
      <p:ext uri="{BB962C8B-B14F-4D97-AF65-F5344CB8AC3E}">
        <p14:creationId xmlns:p14="http://schemas.microsoft.com/office/powerpoint/2010/main" val="260323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300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7" presetClass="emph" presetSubtype="0" repeatCount="3000" fill="remove" grpId="1" nodeType="clickEffect">
                                  <p:stCondLst>
                                    <p:cond delay="0"/>
                                  </p:stCondLst>
                                  <p:childTnLst>
                                    <p:animClr clrSpc="rgb" dir="cw">
                                      <p:cBhvr override="childStyle">
                                        <p:cTn id="46" dur="500" autoRev="1" fill="remove"/>
                                        <p:tgtEl>
                                          <p:spTgt spid="4"/>
                                        </p:tgtEl>
                                        <p:attrNameLst>
                                          <p:attrName>style.color</p:attrName>
                                        </p:attrNameLst>
                                      </p:cBhvr>
                                      <p:to>
                                        <a:srgbClr val="D40000"/>
                                      </p:to>
                                    </p:animClr>
                                    <p:animClr clrSpc="rgb" dir="cw">
                                      <p:cBhvr>
                                        <p:cTn id="47" dur="500" autoRev="1" fill="remove"/>
                                        <p:tgtEl>
                                          <p:spTgt spid="4"/>
                                        </p:tgtEl>
                                        <p:attrNameLst>
                                          <p:attrName>fillcolor</p:attrName>
                                        </p:attrNameLst>
                                      </p:cBhvr>
                                      <p:to>
                                        <a:srgbClr val="D40000"/>
                                      </p:to>
                                    </p:animClr>
                                    <p:set>
                                      <p:cBhvr>
                                        <p:cTn id="48" dur="500" autoRev="1" fill="remove"/>
                                        <p:tgtEl>
                                          <p:spTgt spid="4"/>
                                        </p:tgtEl>
                                        <p:attrNameLst>
                                          <p:attrName>fill.type</p:attrName>
                                        </p:attrNameLst>
                                      </p:cBhvr>
                                      <p:to>
                                        <p:strVal val="solid"/>
                                      </p:to>
                                    </p:set>
                                    <p:set>
                                      <p:cBhvr>
                                        <p:cTn id="49" dur="50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971800"/>
            <a:ext cx="10969943" cy="1143000"/>
          </a:xfrm>
        </p:spPr>
        <p:txBody>
          <a:bodyPr>
            <a:noAutofit/>
          </a:bodyPr>
          <a:lstStyle/>
          <a:p>
            <a:r>
              <a:rPr lang="en-US" dirty="0"/>
              <a:t>Time-Keeping in your vSphere Infrastructure</a:t>
            </a:r>
            <a:endParaRPr lang="en-US" sz="4800" dirty="0"/>
          </a:p>
        </p:txBody>
      </p:sp>
    </p:spTree>
    <p:extLst>
      <p:ext uri="{BB962C8B-B14F-4D97-AF65-F5344CB8AC3E}">
        <p14:creationId xmlns:p14="http://schemas.microsoft.com/office/powerpoint/2010/main" val="3336994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736600"/>
          </a:xfrm>
        </p:spPr>
        <p:txBody>
          <a:bodyPr/>
          <a:lstStyle/>
          <a:p>
            <a:r>
              <a:rPr lang="en-US" sz="3600" dirty="0"/>
              <a:t>Back in the Days…..</a:t>
            </a:r>
          </a:p>
        </p:txBody>
      </p:sp>
      <p:pic>
        <p:nvPicPr>
          <p:cNvPr id="7" name="Picture 6"/>
          <p:cNvPicPr>
            <a:picLocks noChangeAspect="1"/>
          </p:cNvPicPr>
          <p:nvPr/>
        </p:nvPicPr>
        <p:blipFill>
          <a:blip r:embed="rId2"/>
          <a:stretch>
            <a:fillRect/>
          </a:stretch>
        </p:blipFill>
        <p:spPr>
          <a:xfrm>
            <a:off x="636762" y="1371600"/>
            <a:ext cx="10744200" cy="3992384"/>
          </a:xfrm>
          <a:prstGeom prst="rect">
            <a:avLst/>
          </a:prstGeom>
        </p:spPr>
      </p:pic>
    </p:spTree>
    <p:extLst>
      <p:ext uri="{BB962C8B-B14F-4D97-AF65-F5344CB8AC3E}">
        <p14:creationId xmlns:p14="http://schemas.microsoft.com/office/powerpoint/2010/main" val="262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736600"/>
          </a:xfrm>
        </p:spPr>
        <p:txBody>
          <a:bodyPr/>
          <a:lstStyle/>
          <a:p>
            <a:r>
              <a:rPr lang="en-US" sz="3600" dirty="0">
                <a:solidFill>
                  <a:srgbClr val="387C2C"/>
                </a:solidFill>
              </a:rPr>
              <a:t>That was Problematic </a:t>
            </a:r>
            <a:r>
              <a:rPr lang="en-US" sz="3600" dirty="0"/>
              <a:t>…..</a:t>
            </a:r>
          </a:p>
        </p:txBody>
      </p:sp>
      <p:pic>
        <p:nvPicPr>
          <p:cNvPr id="6" name="Content Placeholder 5"/>
          <p:cNvPicPr>
            <a:picLocks noGrp="1"/>
          </p:cNvPicPr>
          <p:nvPr>
            <p:ph idx="1"/>
          </p:nvPr>
        </p:nvPicPr>
        <p:blipFill>
          <a:blip r:embed="rId2"/>
          <a:stretch>
            <a:fillRect/>
          </a:stretch>
        </p:blipFill>
        <p:spPr>
          <a:xfrm>
            <a:off x="609447" y="1295400"/>
            <a:ext cx="10028972" cy="2100942"/>
          </a:xfrm>
          <a:prstGeom prst="rect">
            <a:avLst/>
          </a:prstGeom>
        </p:spPr>
      </p:pic>
    </p:spTree>
    <p:extLst>
      <p:ext uri="{BB962C8B-B14F-4D97-AF65-F5344CB8AC3E}">
        <p14:creationId xmlns:p14="http://schemas.microsoft.com/office/powerpoint/2010/main" val="393163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But, That, Too, Is Insufficient</a:t>
            </a:r>
          </a:p>
        </p:txBody>
      </p:sp>
      <p:pic>
        <p:nvPicPr>
          <p:cNvPr id="5" name="Picture 4"/>
          <p:cNvPicPr>
            <a:picLocks noChangeAspect="1"/>
          </p:cNvPicPr>
          <p:nvPr/>
        </p:nvPicPr>
        <p:blipFill>
          <a:blip r:embed="rId2"/>
          <a:stretch>
            <a:fillRect/>
          </a:stretch>
        </p:blipFill>
        <p:spPr>
          <a:xfrm>
            <a:off x="455612" y="1973644"/>
            <a:ext cx="11338484" cy="2522155"/>
          </a:xfrm>
          <a:prstGeom prst="rect">
            <a:avLst/>
          </a:prstGeom>
        </p:spPr>
        <p:style>
          <a:lnRef idx="1">
            <a:schemeClr val="accent1"/>
          </a:lnRef>
          <a:fillRef idx="3">
            <a:schemeClr val="accent1"/>
          </a:fillRef>
          <a:effectRef idx="2">
            <a:schemeClr val="accent1"/>
          </a:effectRef>
          <a:fontRef idx="minor">
            <a:schemeClr val="lt1"/>
          </a:fontRef>
        </p:style>
      </p:pic>
      <p:sp>
        <p:nvSpPr>
          <p:cNvPr id="6" name="TextBox 5"/>
          <p:cNvSpPr txBox="1"/>
          <p:nvPr/>
        </p:nvSpPr>
        <p:spPr>
          <a:xfrm>
            <a:off x="455612" y="5272682"/>
            <a:ext cx="6892413" cy="491485"/>
          </a:xfrm>
          <a:prstGeom prst="rect">
            <a:avLst/>
          </a:prstGeom>
          <a:noFill/>
        </p:spPr>
        <p:txBody>
          <a:bodyPr wrap="square" lIns="0" tIns="0" rIns="0" bIns="0" rtlCol="0">
            <a:noAutofit/>
          </a:bodyPr>
          <a:lstStyle/>
          <a:p>
            <a:pPr>
              <a:lnSpc>
                <a:spcPct val="90000"/>
              </a:lnSpc>
            </a:pPr>
            <a:r>
              <a:rPr lang="en-US" sz="2800" dirty="0">
                <a:solidFill>
                  <a:srgbClr val="717074"/>
                </a:solidFill>
              </a:rPr>
              <a:t>Reference: </a:t>
            </a:r>
            <a:r>
              <a:rPr lang="en-US" sz="2800" dirty="0">
                <a:solidFill>
                  <a:srgbClr val="717074"/>
                </a:solidFill>
                <a:hlinkClick r:id="rId3"/>
              </a:rPr>
              <a:t>http://kb.vmware.com/kb/1189</a:t>
            </a:r>
            <a:endParaRPr lang="en-US" sz="2800" dirty="0">
              <a:solidFill>
                <a:srgbClr val="717074"/>
              </a:solidFill>
            </a:endParaRPr>
          </a:p>
        </p:txBody>
      </p:sp>
      <p:sp>
        <p:nvSpPr>
          <p:cNvPr id="7" name="Rectangle 6"/>
          <p:cNvSpPr/>
          <p:nvPr/>
        </p:nvSpPr>
        <p:spPr>
          <a:xfrm>
            <a:off x="379412" y="1329797"/>
            <a:ext cx="10208141" cy="523084"/>
          </a:xfrm>
          <a:prstGeom prst="rect">
            <a:avLst/>
          </a:prstGeom>
        </p:spPr>
        <p:txBody>
          <a:bodyPr wrap="square">
            <a:spAutoFit/>
          </a:bodyPr>
          <a:lstStyle/>
          <a:p>
            <a:r>
              <a:rPr lang="en-US" sz="2799" b="1" dirty="0">
                <a:solidFill>
                  <a:srgbClr val="387C2C"/>
                </a:solidFill>
              </a:rPr>
              <a:t>Because Even When You Do THAT, We Still Do THIS</a:t>
            </a:r>
            <a:endParaRPr lang="en-US" sz="1799" dirty="0">
              <a:solidFill>
                <a:srgbClr val="717074"/>
              </a:solidFill>
            </a:endParaRPr>
          </a:p>
        </p:txBody>
      </p:sp>
    </p:spTree>
    <p:extLst>
      <p:ext uri="{BB962C8B-B14F-4D97-AF65-F5344CB8AC3E}">
        <p14:creationId xmlns:p14="http://schemas.microsoft.com/office/powerpoint/2010/main" val="26129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Preventing Bad Time Sync</a:t>
            </a:r>
          </a:p>
        </p:txBody>
      </p:sp>
      <p:sp>
        <p:nvSpPr>
          <p:cNvPr id="5" name="Title 1"/>
          <p:cNvSpPr txBox="1">
            <a:spLocks/>
          </p:cNvSpPr>
          <p:nvPr/>
        </p:nvSpPr>
        <p:spPr>
          <a:xfrm>
            <a:off x="379412" y="1371600"/>
            <a:ext cx="11429999" cy="3962400"/>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vert="horz" lIns="182832" tIns="0" rIns="0" bIns="0" rtlCol="0" anchor="t" anchorCtr="0">
            <a:noAutofit/>
          </a:bodyPr>
          <a:lst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a:lstStyle>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j-ea"/>
                <a:cs typeface="+mj-cs"/>
              </a:rPr>
              <a:t>Ensure Hardware Clock on ESXi Hosts is </a:t>
            </a:r>
            <a:r>
              <a:rPr kumimoji="0" lang="en-US" sz="3200" b="1" i="0" u="sng" strike="noStrike" kern="1200" cap="none" spc="0" normalizeH="0" baseline="0" noProof="0" dirty="0">
                <a:ln>
                  <a:noFill/>
                </a:ln>
                <a:solidFill>
                  <a:srgbClr val="717074"/>
                </a:solidFill>
                <a:effectLst/>
                <a:uLnTx/>
                <a:uFillTx/>
                <a:latin typeface="Arial"/>
                <a:ea typeface="+mj-ea"/>
                <a:cs typeface="+mj-cs"/>
              </a:rPr>
              <a:t>CORRECT</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j-ea"/>
                <a:cs typeface="+mj-cs"/>
              </a:rPr>
              <a:t>Configure Reliable  NTP on ALL ESXi Hosts </a:t>
            </a: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3200" b="0" dirty="0">
                <a:solidFill>
                  <a:srgbClr val="717074"/>
                </a:solidFill>
                <a:latin typeface="Arial"/>
              </a:rPr>
              <a:t>Configure in-Guest NTP Source</a:t>
            </a:r>
            <a:endParaRPr kumimoji="0" lang="en-US" sz="3200" b="0" i="0" u="none" strike="noStrike" kern="1200" cap="none" spc="0" normalizeH="0" baseline="0" noProof="0" dirty="0">
              <a:ln>
                <a:noFill/>
              </a:ln>
              <a:solidFill>
                <a:srgbClr val="717074"/>
              </a:solidFill>
              <a:effectLst/>
              <a:uLnTx/>
              <a:uFillTx/>
              <a:latin typeface="Arial"/>
              <a:ea typeface="+mj-ea"/>
              <a:cs typeface="+mj-cs"/>
            </a:endParaRPr>
          </a:p>
          <a:p>
            <a:pPr marL="457200" marR="0" lvl="0" indent="-4572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j-ea"/>
                <a:cs typeface="+mj-cs"/>
              </a:rPr>
              <a:t>IF Internal Authoritative Time Source Virtualized</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717074"/>
                </a:solidFill>
                <a:effectLst/>
                <a:uLnTx/>
                <a:uFillTx/>
                <a:latin typeface="Arial"/>
                <a:ea typeface="+mn-ea"/>
                <a:cs typeface="+mn-cs"/>
              </a:rPr>
              <a:t>(e.g.) Windows Active Directory PDC</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n-ea"/>
                <a:cs typeface="+mn-cs"/>
              </a:rPr>
              <a:t>Disable DRS for the VM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n-ea"/>
                <a:cs typeface="+mn-cs"/>
              </a:rPr>
              <a:t>Use Host-Guest Affinity Rule for the VM</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717074"/>
                </a:solidFill>
                <a:effectLst/>
                <a:uLnTx/>
                <a:uFillTx/>
                <a:latin typeface="Arial"/>
                <a:ea typeface="+mn-ea"/>
                <a:cs typeface="+mn-cs"/>
              </a:rPr>
              <a:t>Helps you find it in Emergency</a:t>
            </a:r>
          </a:p>
        </p:txBody>
      </p:sp>
    </p:spTree>
    <p:extLst>
      <p:ext uri="{BB962C8B-B14F-4D97-AF65-F5344CB8AC3E}">
        <p14:creationId xmlns:p14="http://schemas.microsoft.com/office/powerpoint/2010/main" val="5508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Completely Disabling Time Sync</a:t>
            </a:r>
          </a:p>
        </p:txBody>
      </p:sp>
      <p:sp>
        <p:nvSpPr>
          <p:cNvPr id="5" name="Title 1"/>
          <p:cNvSpPr txBox="1">
            <a:spLocks/>
          </p:cNvSpPr>
          <p:nvPr/>
        </p:nvSpPr>
        <p:spPr>
          <a:xfrm>
            <a:off x="615227" y="1143000"/>
            <a:ext cx="10742770" cy="4953000"/>
          </a:xfrm>
          <a:prstGeom prst="rect">
            <a:avLst/>
          </a:prstGeom>
          <a:solidFill>
            <a:schemeClr val="bg1"/>
          </a:solidFill>
        </p:spPr>
        <p:style>
          <a:lnRef idx="1">
            <a:schemeClr val="accent4"/>
          </a:lnRef>
          <a:fillRef idx="3">
            <a:schemeClr val="accent4"/>
          </a:fillRef>
          <a:effectRef idx="2">
            <a:schemeClr val="accent4"/>
          </a:effectRef>
          <a:fontRef idx="minor">
            <a:schemeClr val="lt1"/>
          </a:fontRef>
        </p:style>
        <p:txBody>
          <a:bodyPr vert="horz" lIns="182832" tIns="0" rIns="0" bIns="0" rtlCol="0" anchor="t" anchorCtr="0">
            <a:noAutofit/>
          </a:bodyPr>
          <a:lst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717074"/>
                </a:solidFill>
                <a:effectLst/>
                <a:uLnTx/>
                <a:uFillTx/>
                <a:latin typeface="Arial"/>
                <a:ea typeface="+mj-ea"/>
                <a:cs typeface="+mj-cs"/>
              </a:rPr>
              <a:t>Add the Following VM’s Advanced Configuration Options to your VMs/Templates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717074"/>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717074"/>
                </a:solidFill>
                <a:effectLst/>
                <a:uLnTx/>
                <a:uFillTx/>
                <a:latin typeface="Arial"/>
                <a:ea typeface="+mj-ea"/>
                <a:cs typeface="+mj-cs"/>
              </a:rPr>
              <a:t>tools.syncTime</a:t>
            </a:r>
            <a:r>
              <a:rPr kumimoji="0" lang="en-US" sz="2400" b="1" i="0" u="none" strike="noStrike" kern="1200" cap="none" spc="0" normalizeH="0" baseline="0" noProof="0" dirty="0">
                <a:ln>
                  <a:noFill/>
                </a:ln>
                <a:solidFill>
                  <a:srgbClr val="717074"/>
                </a:solidFill>
                <a:effectLst/>
                <a:uLnTx/>
                <a:uFillTx/>
                <a:latin typeface="Arial"/>
                <a:ea typeface="+mj-ea"/>
                <a:cs typeface="+mj-cs"/>
              </a:rPr>
              <a:t> = “0”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time.synchronize.continue</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time.synchronize.restore</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time.synchronize.resume.disk</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time.synchronize.shrink</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time.synchronize.tools.startup</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time.synchronize.tools.enable</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br>
              <a:rPr kumimoji="0" lang="en-US" altLang="en-US" sz="2400" b="1" i="0" u="none" strike="noStrike" kern="1200" cap="none" spc="0" normalizeH="0" baseline="0" noProof="0" dirty="0">
                <a:ln>
                  <a:noFill/>
                </a:ln>
                <a:solidFill>
                  <a:srgbClr val="717074"/>
                </a:solidFill>
                <a:effectLst/>
                <a:uLnTx/>
                <a:uFillTx/>
                <a:latin typeface="Arial"/>
                <a:ea typeface="+mj-ea"/>
                <a:cs typeface="+mj-cs"/>
              </a:rPr>
            </a:br>
            <a:r>
              <a:rPr kumimoji="0" lang="en-US" altLang="en-US" sz="2400" b="1" i="0" u="none" strike="noStrike" kern="1200" cap="none" spc="0" normalizeH="0" baseline="0" noProof="0" dirty="0" err="1">
                <a:ln>
                  <a:noFill/>
                </a:ln>
                <a:solidFill>
                  <a:srgbClr val="717074"/>
                </a:solidFill>
                <a:effectLst/>
                <a:uLnTx/>
                <a:uFillTx/>
                <a:latin typeface="Arial"/>
                <a:ea typeface="+mj-ea"/>
                <a:cs typeface="+mj-cs"/>
              </a:rPr>
              <a:t>time.synchronize.resume.host</a:t>
            </a:r>
            <a:r>
              <a:rPr kumimoji="0" lang="en-US" altLang="en-US" sz="2400" b="1" i="0" u="none" strike="noStrike" kern="1200" cap="none" spc="0" normalizeH="0" baseline="0" noProof="0" dirty="0">
                <a:ln>
                  <a:noFill/>
                </a:ln>
                <a:solidFill>
                  <a:srgbClr val="717074"/>
                </a:solidFill>
                <a:effectLst/>
                <a:uLnTx/>
                <a:uFillTx/>
                <a:latin typeface="Arial"/>
                <a:ea typeface="+mj-ea"/>
                <a:cs typeface="+mj-cs"/>
              </a:rPr>
              <a:t> = “0”</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srgbClr val="717074"/>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717074"/>
                </a:solidFill>
                <a:effectLst/>
                <a:uLnTx/>
                <a:uFillTx/>
                <a:latin typeface="Arial"/>
                <a:ea typeface="+mj-ea"/>
                <a:cs typeface="+mj-cs"/>
              </a:rPr>
              <a:t>To add these settings across multiple VMs at once, use </a:t>
            </a:r>
            <a:r>
              <a:rPr kumimoji="0" lang="en-US" altLang="en-US" sz="2000" b="1" i="0" u="sng" strike="noStrike" kern="1200" cap="none" spc="0" normalizeH="0" baseline="0" noProof="0" dirty="0">
                <a:ln>
                  <a:noFill/>
                </a:ln>
                <a:solidFill>
                  <a:srgbClr val="717074"/>
                </a:solidFill>
                <a:effectLst/>
                <a:uLnTx/>
                <a:uFillTx/>
                <a:latin typeface="Arial"/>
                <a:ea typeface="+mj-ea"/>
                <a:cs typeface="+mj-cs"/>
              </a:rPr>
              <a:t>VMware vRealize Orchestrator</a:t>
            </a:r>
            <a:r>
              <a:rPr kumimoji="0" lang="en-US" altLang="en-US" sz="2000" b="1" i="0" u="none" strike="noStrike" kern="1200" cap="none" spc="0" normalizeH="0" baseline="0" noProof="0" dirty="0">
                <a:ln>
                  <a:noFill/>
                </a:ln>
                <a:solidFill>
                  <a:srgbClr val="717074"/>
                </a:solidFill>
                <a:effectLst/>
                <a:uLnTx/>
                <a:uFillTx/>
                <a:latin typeface="Arial"/>
                <a:ea typeface="+mj-ea"/>
                <a:cs typeface="+mj-cs"/>
              </a:rPr>
              <a: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000" b="1" i="0" u="none" strike="noStrike" kern="1200" cap="none" spc="0" normalizeH="0" baseline="0" noProof="0" dirty="0">
              <a:ln>
                <a:noFill/>
              </a:ln>
              <a:solidFill>
                <a:srgbClr val="717074"/>
              </a:solidFill>
              <a:effectLst/>
              <a:uLnTx/>
              <a:uFillTx/>
              <a:latin typeface="Arial"/>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srgbClr val="717074"/>
                </a:solidFill>
                <a:effectLst/>
                <a:uLnTx/>
                <a:uFillTx/>
                <a:latin typeface="Arial"/>
                <a:ea typeface="+mj-ea"/>
                <a:cs typeface="+mj-cs"/>
                <a:hlinkClick r:id="rId2"/>
              </a:rPr>
              <a:t>http://blogs.vmware.com/apps/2016/01/completely-disable-time-synchronization-for-your-vm.html</a:t>
            </a:r>
            <a:endParaRPr kumimoji="0" lang="en-US" altLang="en-US" sz="1600" b="1" i="0" u="none" strike="noStrike" kern="1200" cap="none" spc="0" normalizeH="0" baseline="0" noProof="0" dirty="0">
              <a:ln>
                <a:noFill/>
              </a:ln>
              <a:solidFill>
                <a:srgbClr val="717074"/>
              </a:solidFill>
              <a:effectLst/>
              <a:uLnTx/>
              <a:uFillTx/>
              <a:latin typeface="Arial"/>
              <a:ea typeface="+mj-ea"/>
              <a:cs typeface="+mj-cs"/>
            </a:endParaRPr>
          </a:p>
        </p:txBody>
      </p:sp>
    </p:spTree>
    <p:extLst>
      <p:ext uri="{BB962C8B-B14F-4D97-AF65-F5344CB8AC3E}">
        <p14:creationId xmlns:p14="http://schemas.microsoft.com/office/powerpoint/2010/main" val="344017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ight bul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5612" y="361950"/>
            <a:ext cx="4078968" cy="59626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10877" y="77073"/>
            <a:ext cx="8073662" cy="457081"/>
          </a:xfrm>
        </p:spPr>
        <p:txBody>
          <a:bodyPr>
            <a:normAutofit fontScale="90000"/>
          </a:bodyPr>
          <a:lstStyle/>
          <a:p>
            <a:r>
              <a:rPr lang="en-US" dirty="0"/>
              <a:t>Designing for Performance</a:t>
            </a:r>
          </a:p>
        </p:txBody>
      </p:sp>
      <p:sp>
        <p:nvSpPr>
          <p:cNvPr id="5" name="Content Placeholder 4"/>
          <p:cNvSpPr>
            <a:spLocks noGrp="1"/>
          </p:cNvSpPr>
          <p:nvPr>
            <p:ph idx="1"/>
          </p:nvPr>
        </p:nvSpPr>
        <p:spPr>
          <a:xfrm>
            <a:off x="457082" y="1067415"/>
            <a:ext cx="10967086" cy="4550495"/>
          </a:xfrm>
        </p:spPr>
        <p:txBody>
          <a:bodyPr>
            <a:normAutofit fontScale="92500" lnSpcReduction="10000"/>
          </a:bodyPr>
          <a:lstStyle/>
          <a:p>
            <a:r>
              <a:rPr lang="en-US" sz="2799" b="1" dirty="0"/>
              <a:t>NUMA</a:t>
            </a:r>
          </a:p>
          <a:p>
            <a:pPr lvl="2"/>
            <a:r>
              <a:rPr lang="en-US" b="1" dirty="0"/>
              <a:t>To enable or to not enable? Depends on the Workloads</a:t>
            </a:r>
          </a:p>
          <a:p>
            <a:pPr lvl="2"/>
            <a:r>
              <a:rPr lang="en-US" b="1" dirty="0"/>
              <a:t>More on NUMA later</a:t>
            </a:r>
          </a:p>
          <a:p>
            <a:r>
              <a:rPr lang="en-US" sz="2799" b="1" dirty="0"/>
              <a:t>Sockets, Cores and Threads</a:t>
            </a:r>
          </a:p>
          <a:p>
            <a:pPr lvl="2"/>
            <a:r>
              <a:rPr lang="en-US" b="1" dirty="0"/>
              <a:t>Enable Hyper-threading</a:t>
            </a:r>
          </a:p>
          <a:p>
            <a:pPr lvl="2"/>
            <a:r>
              <a:rPr lang="en-US" b="1" dirty="0"/>
              <a:t>Size to physical cores, not logical hyper-threaded cores.</a:t>
            </a:r>
          </a:p>
          <a:p>
            <a:r>
              <a:rPr lang="en-US" sz="2799" b="1" dirty="0"/>
              <a:t>Reservation, Limits, Shares and Resource Pools</a:t>
            </a:r>
          </a:p>
          <a:p>
            <a:pPr lvl="2"/>
            <a:r>
              <a:rPr lang="en-US" b="1" dirty="0"/>
              <a:t>Use reservation to </a:t>
            </a:r>
            <a:r>
              <a:rPr lang="en-US" b="1" u="sng" dirty="0"/>
              <a:t>guarantee</a:t>
            </a:r>
            <a:r>
              <a:rPr lang="en-US" b="1" dirty="0"/>
              <a:t> resources – IF mixing workloads in clusters</a:t>
            </a:r>
          </a:p>
          <a:p>
            <a:pPr lvl="2"/>
            <a:r>
              <a:rPr lang="en-US" b="1" dirty="0"/>
              <a:t>Use limits CAREFULLY for non-critical workloads</a:t>
            </a:r>
          </a:p>
          <a:p>
            <a:pPr lvl="3">
              <a:buFont typeface="Arial" panose="020B0604020202020204" pitchFamily="34" charset="0"/>
              <a:buChar char="•"/>
            </a:pPr>
            <a:r>
              <a:rPr lang="en-US" b="1" dirty="0"/>
              <a:t>Limits </a:t>
            </a:r>
            <a:r>
              <a:rPr lang="en-US" b="1" u="sng" dirty="0"/>
              <a:t>must</a:t>
            </a:r>
            <a:r>
              <a:rPr lang="en-US" b="1" dirty="0"/>
              <a:t> never be less than Allocated Values </a:t>
            </a:r>
            <a:r>
              <a:rPr lang="en-US" b="1" dirty="0">
                <a:solidFill>
                  <a:srgbClr val="FF0000"/>
                </a:solidFill>
              </a:rPr>
              <a:t>*</a:t>
            </a:r>
          </a:p>
          <a:p>
            <a:pPr lvl="2"/>
            <a:r>
              <a:rPr lang="en-US" b="1" dirty="0"/>
              <a:t>Use Shares on Resource Pools</a:t>
            </a:r>
          </a:p>
          <a:p>
            <a:pPr lvl="3">
              <a:buFont typeface="Arial" panose="020B0604020202020204" pitchFamily="34" charset="0"/>
              <a:buChar char="•"/>
            </a:pPr>
            <a:r>
              <a:rPr lang="en-US" b="1" dirty="0"/>
              <a:t>Only to contain non-critical Workload’s consumption rate</a:t>
            </a:r>
          </a:p>
          <a:p>
            <a:pPr lvl="3">
              <a:buFont typeface="Arial" panose="020B0604020202020204" pitchFamily="34" charset="0"/>
              <a:buChar char="•"/>
            </a:pPr>
            <a:r>
              <a:rPr lang="en-US" b="1" dirty="0"/>
              <a:t>Resource Pools must be continuously managed and reviewed</a:t>
            </a:r>
          </a:p>
          <a:p>
            <a:pPr lvl="3">
              <a:buFont typeface="Arial" panose="020B0604020202020204" pitchFamily="34" charset="0"/>
              <a:buChar char="•"/>
            </a:pPr>
            <a:r>
              <a:rPr lang="en-US" b="1" dirty="0"/>
              <a:t>Avoid nesting Resource Pools – complicates capacity planning</a:t>
            </a:r>
          </a:p>
          <a:p>
            <a:r>
              <a:rPr lang="en-US" b="1" dirty="0">
                <a:solidFill>
                  <a:srgbClr val="FF0000"/>
                </a:solidFill>
              </a:rPr>
              <a:t>*Only possible with scripted deployment</a:t>
            </a:r>
          </a:p>
        </p:txBody>
      </p:sp>
    </p:spTree>
    <p:extLst>
      <p:ext uri="{BB962C8B-B14F-4D97-AF65-F5344CB8AC3E}">
        <p14:creationId xmlns:p14="http://schemas.microsoft.com/office/powerpoint/2010/main" val="202247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00"/>
                                        <p:tgtEl>
                                          <p:spTgt spid="5">
                                            <p:txEl>
                                              <p:pRg st="0" end="0"/>
                                            </p:txEl>
                                          </p:spTgt>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down)">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wipe(down)">
                                      <p:cBhvr>
                                        <p:cTn id="28" dur="500"/>
                                        <p:tgtEl>
                                          <p:spTgt spid="5">
                                            <p:txEl>
                                              <p:pRg st="4" end="4"/>
                                            </p:txEl>
                                          </p:spTgt>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down)">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down)">
                                      <p:cBhvr>
                                        <p:cTn id="37" dur="500"/>
                                        <p:tgtEl>
                                          <p:spTgt spid="5">
                                            <p:txEl>
                                              <p:pRg st="6" end="6"/>
                                            </p:txEl>
                                          </p:spTgt>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wipe(down)">
                                      <p:cBhvr>
                                        <p:cTn id="41" dur="500"/>
                                        <p:tgtEl>
                                          <p:spTgt spid="5">
                                            <p:txEl>
                                              <p:pRg st="7" end="7"/>
                                            </p:txEl>
                                          </p:spTgt>
                                        </p:tgtEl>
                                      </p:cBhvr>
                                    </p:animEffect>
                                  </p:childTnLst>
                                </p:cTn>
                              </p:par>
                            </p:childTnLst>
                          </p:cTn>
                        </p:par>
                        <p:par>
                          <p:cTn id="42" fill="hold">
                            <p:stCondLst>
                              <p:cond delay="1000"/>
                            </p:stCondLst>
                            <p:childTnLst>
                              <p:par>
                                <p:cTn id="43" presetID="22" presetClass="entr" presetSubtype="4" fill="hold" nodeType="after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animEffect transition="in" filter="wipe(down)">
                                      <p:cBhvr>
                                        <p:cTn id="45" dur="500"/>
                                        <p:tgtEl>
                                          <p:spTgt spid="5">
                                            <p:txEl>
                                              <p:pRg st="8" end="8"/>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5">
                                            <p:txEl>
                                              <p:pRg st="9" end="9"/>
                                            </p:txEl>
                                          </p:spTgt>
                                        </p:tgtEl>
                                        <p:attrNameLst>
                                          <p:attrName>style.visibility</p:attrName>
                                        </p:attrNameLst>
                                      </p:cBhvr>
                                      <p:to>
                                        <p:strVal val="visible"/>
                                      </p:to>
                                    </p:set>
                                    <p:animEffect transition="in" filter="wipe(down)">
                                      <p:cBhvr>
                                        <p:cTn id="48" dur="500"/>
                                        <p:tgtEl>
                                          <p:spTgt spid="5">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5">
                                            <p:txEl>
                                              <p:pRg st="10" end="10"/>
                                            </p:txEl>
                                          </p:spTgt>
                                        </p:tgtEl>
                                        <p:attrNameLst>
                                          <p:attrName>style.visibility</p:attrName>
                                        </p:attrNameLst>
                                      </p:cBhvr>
                                      <p:to>
                                        <p:strVal val="visible"/>
                                      </p:to>
                                    </p:set>
                                    <p:animEffect transition="in" filter="wipe(down)">
                                      <p:cBhvr>
                                        <p:cTn id="53" dur="500"/>
                                        <p:tgtEl>
                                          <p:spTgt spid="5">
                                            <p:txEl>
                                              <p:pRg st="10" end="10"/>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5">
                                            <p:txEl>
                                              <p:pRg st="11" end="11"/>
                                            </p:txEl>
                                          </p:spTgt>
                                        </p:tgtEl>
                                        <p:attrNameLst>
                                          <p:attrName>style.visibility</p:attrName>
                                        </p:attrNameLst>
                                      </p:cBhvr>
                                      <p:to>
                                        <p:strVal val="visible"/>
                                      </p:to>
                                    </p:set>
                                    <p:animEffect transition="in" filter="wipe(down)">
                                      <p:cBhvr>
                                        <p:cTn id="56" dur="500"/>
                                        <p:tgtEl>
                                          <p:spTgt spid="5">
                                            <p:txEl>
                                              <p:pRg st="11" end="11"/>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5">
                                            <p:txEl>
                                              <p:pRg st="12" end="12"/>
                                            </p:txEl>
                                          </p:spTgt>
                                        </p:tgtEl>
                                        <p:attrNameLst>
                                          <p:attrName>style.visibility</p:attrName>
                                        </p:attrNameLst>
                                      </p:cBhvr>
                                      <p:to>
                                        <p:strVal val="visible"/>
                                      </p:to>
                                    </p:set>
                                    <p:animEffect transition="in" filter="wipe(down)">
                                      <p:cBhvr>
                                        <p:cTn id="59" dur="500"/>
                                        <p:tgtEl>
                                          <p:spTgt spid="5">
                                            <p:txEl>
                                              <p:pRg st="12" end="12"/>
                                            </p:txEl>
                                          </p:spTgt>
                                        </p:tgtEl>
                                      </p:cBhvr>
                                    </p:animEffect>
                                  </p:childTnLst>
                                </p:cTn>
                              </p:par>
                              <p:par>
                                <p:cTn id="60" presetID="22" presetClass="entr" presetSubtype="4" fill="hold" nodeType="withEffect">
                                  <p:stCondLst>
                                    <p:cond delay="0"/>
                                  </p:stCondLst>
                                  <p:childTnLst>
                                    <p:set>
                                      <p:cBhvr>
                                        <p:cTn id="61" dur="1" fill="hold">
                                          <p:stCondLst>
                                            <p:cond delay="0"/>
                                          </p:stCondLst>
                                        </p:cTn>
                                        <p:tgtEl>
                                          <p:spTgt spid="5">
                                            <p:txEl>
                                              <p:pRg st="13" end="13"/>
                                            </p:txEl>
                                          </p:spTgt>
                                        </p:tgtEl>
                                        <p:attrNameLst>
                                          <p:attrName>style.visibility</p:attrName>
                                        </p:attrNameLst>
                                      </p:cBhvr>
                                      <p:to>
                                        <p:strVal val="visible"/>
                                      </p:to>
                                    </p:set>
                                    <p:animEffect transition="in" filter="wipe(down)">
                                      <p:cBhvr>
                                        <p:cTn id="62" dur="500"/>
                                        <p:tgtEl>
                                          <p:spTgt spid="5">
                                            <p:txEl>
                                              <p:pRg st="13" end="13"/>
                                            </p:txEl>
                                          </p:spTgt>
                                        </p:tgtEl>
                                      </p:cBhvr>
                                    </p:animEffect>
                                  </p:childTnLst>
                                </p:cTn>
                              </p:par>
                            </p:childTnLst>
                          </p:cTn>
                        </p:par>
                        <p:par>
                          <p:cTn id="63" fill="hold">
                            <p:stCondLst>
                              <p:cond delay="500"/>
                            </p:stCondLst>
                            <p:childTnLst>
                              <p:par>
                                <p:cTn id="64" presetID="22" presetClass="entr" presetSubtype="4" fill="hold" nodeType="afterEffect">
                                  <p:stCondLst>
                                    <p:cond delay="0"/>
                                  </p:stCondLst>
                                  <p:childTnLst>
                                    <p:set>
                                      <p:cBhvr>
                                        <p:cTn id="65" dur="1" fill="hold">
                                          <p:stCondLst>
                                            <p:cond delay="0"/>
                                          </p:stCondLst>
                                        </p:cTn>
                                        <p:tgtEl>
                                          <p:spTgt spid="5">
                                            <p:txEl>
                                              <p:pRg st="14" end="14"/>
                                            </p:txEl>
                                          </p:spTgt>
                                        </p:tgtEl>
                                        <p:attrNameLst>
                                          <p:attrName>style.visibility</p:attrName>
                                        </p:attrNameLst>
                                      </p:cBhvr>
                                      <p:to>
                                        <p:strVal val="visible"/>
                                      </p:to>
                                    </p:set>
                                    <p:animEffect transition="in" filter="wipe(down)">
                                      <p:cBhvr>
                                        <p:cTn id="66"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1243" y="838875"/>
            <a:ext cx="11174243" cy="5484971"/>
          </a:xfrm>
        </p:spPr>
        <p:txBody>
          <a:bodyPr>
            <a:normAutofit lnSpcReduction="10000"/>
          </a:bodyPr>
          <a:lstStyle/>
          <a:p>
            <a:pPr>
              <a:buFont typeface="Arial" panose="020B0604020202020204" pitchFamily="34" charset="0"/>
              <a:buChar char="•"/>
            </a:pPr>
            <a:r>
              <a:rPr lang="en-US" b="1" dirty="0"/>
              <a:t>Network</a:t>
            </a:r>
          </a:p>
          <a:p>
            <a:pPr lvl="1"/>
            <a:r>
              <a:rPr lang="en-US" dirty="0"/>
              <a:t>Use VMXNET3 Drivers</a:t>
            </a:r>
          </a:p>
          <a:p>
            <a:pPr lvl="2"/>
            <a:r>
              <a:rPr lang="en-US" dirty="0"/>
              <a:t>VMXNET3 Template Issues in Windows 2008 R2 - </a:t>
            </a:r>
            <a:r>
              <a:rPr lang="en-US" dirty="0">
                <a:hlinkClick r:id="rId2" action="ppaction://hlinkfile"/>
              </a:rPr>
              <a:t>kb.vmware.com\kb\1020078</a:t>
            </a:r>
            <a:endParaRPr lang="en-US" dirty="0"/>
          </a:p>
          <a:p>
            <a:pPr lvl="2"/>
            <a:r>
              <a:rPr lang="en-US" dirty="0"/>
              <a:t>Hotfix for Windows 2008 R2 VMs - </a:t>
            </a:r>
            <a:r>
              <a:rPr lang="en-US" dirty="0">
                <a:hlinkClick r:id="rId3"/>
              </a:rPr>
              <a:t>http://support.microsoft.com/kb/2344941</a:t>
            </a:r>
            <a:endParaRPr lang="en-US" dirty="0"/>
          </a:p>
          <a:p>
            <a:pPr lvl="2"/>
            <a:r>
              <a:rPr lang="en-US" dirty="0"/>
              <a:t>Hotfix for Windows 2008 R2 SP1 VMs - </a:t>
            </a:r>
            <a:r>
              <a:rPr lang="en-US" dirty="0">
                <a:hlinkClick r:id="rId4"/>
              </a:rPr>
              <a:t>http://support.microsoft.com/kb/2550978</a:t>
            </a:r>
            <a:endParaRPr lang="en-US" dirty="0"/>
          </a:p>
          <a:p>
            <a:pPr lvl="2"/>
            <a:r>
              <a:rPr lang="en-US" dirty="0"/>
              <a:t>Remember Microsoft’s “Convenience Update”? </a:t>
            </a:r>
            <a:r>
              <a:rPr lang="en-US" dirty="0">
                <a:hlinkClick r:id="rId5"/>
              </a:rPr>
              <a:t>https://support.microsoft.com/en-us/kb/3125574</a:t>
            </a:r>
            <a:r>
              <a:rPr lang="en-US" dirty="0"/>
              <a:t> </a:t>
            </a:r>
          </a:p>
          <a:p>
            <a:pPr lvl="1"/>
            <a:r>
              <a:rPr lang="en-US" dirty="0"/>
              <a:t>Disable interrupt coalescing – at vNIC level</a:t>
            </a:r>
          </a:p>
          <a:p>
            <a:pPr lvl="1"/>
            <a:r>
              <a:rPr lang="en-US" dirty="0"/>
              <a:t>On 1GB network, use dedicated physical NIC for different traffic type</a:t>
            </a:r>
            <a:br>
              <a:rPr lang="en-US" dirty="0"/>
            </a:br>
            <a:endParaRPr lang="en-US" b="1" dirty="0"/>
          </a:p>
          <a:p>
            <a:pPr>
              <a:buFont typeface="Arial" panose="020B0604020202020204" pitchFamily="34" charset="0"/>
              <a:buChar char="•"/>
            </a:pPr>
            <a:r>
              <a:rPr lang="en-US" b="1" dirty="0"/>
              <a:t>Storage</a:t>
            </a:r>
          </a:p>
          <a:p>
            <a:pPr lvl="1"/>
            <a:r>
              <a:rPr lang="en-US" dirty="0"/>
              <a:t>Latency is king - Queue Depths exist at multiple paths (Datastore, vSCSI, HBA, Array)</a:t>
            </a:r>
          </a:p>
          <a:p>
            <a:pPr lvl="1"/>
            <a:r>
              <a:rPr lang="en-US" dirty="0"/>
              <a:t>Adhere to storage vendor’s recommended multi-pathing policy</a:t>
            </a:r>
          </a:p>
          <a:p>
            <a:pPr lvl="1"/>
            <a:r>
              <a:rPr lang="en-US" dirty="0"/>
              <a:t>Use multiple vSCSI controllers, distribute VMDKS evenly</a:t>
            </a:r>
          </a:p>
          <a:p>
            <a:pPr lvl="1"/>
            <a:r>
              <a:rPr lang="en-US" dirty="0"/>
              <a:t>Disk format and snapshot</a:t>
            </a:r>
          </a:p>
          <a:p>
            <a:pPr lvl="1"/>
            <a:r>
              <a:rPr lang="en-US" dirty="0"/>
              <a:t>Smaller or larger </a:t>
            </a:r>
            <a:r>
              <a:rPr lang="en-US" dirty="0" err="1"/>
              <a:t>datastores</a:t>
            </a:r>
            <a:r>
              <a:rPr lang="en-US" dirty="0"/>
              <a:t>?</a:t>
            </a:r>
          </a:p>
          <a:p>
            <a:pPr lvl="2"/>
            <a:r>
              <a:rPr lang="en-US" dirty="0"/>
              <a:t>Determined by storage platform and workload characteristics (VVOL is the future)</a:t>
            </a:r>
          </a:p>
          <a:p>
            <a:pPr lvl="1"/>
            <a:r>
              <a:rPr lang="en-US" dirty="0"/>
              <a:t>IP Storage? - Jumbo Frames, if supported by physical network devices</a:t>
            </a:r>
          </a:p>
          <a:p>
            <a:pPr>
              <a:buFont typeface="Arial" panose="020B0604020202020204" pitchFamily="34" charset="0"/>
              <a:buChar char="•"/>
            </a:pPr>
            <a:endParaRPr lang="en-US" dirty="0"/>
          </a:p>
        </p:txBody>
      </p:sp>
      <p:sp>
        <p:nvSpPr>
          <p:cNvPr id="5" name="Title 3"/>
          <p:cNvSpPr>
            <a:spLocks noGrp="1"/>
          </p:cNvSpPr>
          <p:nvPr>
            <p:ph type="title"/>
          </p:nvPr>
        </p:nvSpPr>
        <p:spPr>
          <a:xfrm>
            <a:off x="610877" y="77073"/>
            <a:ext cx="10967086" cy="584048"/>
          </a:xfrm>
        </p:spPr>
        <p:txBody>
          <a:bodyPr>
            <a:normAutofit/>
          </a:bodyPr>
          <a:lstStyle/>
          <a:p>
            <a:r>
              <a:rPr lang="en-US" dirty="0"/>
              <a:t>Designing for Performance</a:t>
            </a:r>
          </a:p>
        </p:txBody>
      </p:sp>
      <p:pic>
        <p:nvPicPr>
          <p:cNvPr id="6" name="Picture 5"/>
          <p:cNvPicPr>
            <a:picLocks noChangeAspect="1"/>
          </p:cNvPicPr>
          <p:nvPr/>
        </p:nvPicPr>
        <p:blipFill>
          <a:blip r:embed="rId6"/>
          <a:stretch>
            <a:fillRect/>
          </a:stretch>
        </p:blipFill>
        <p:spPr>
          <a:xfrm>
            <a:off x="9758262" y="381795"/>
            <a:ext cx="2202022" cy="1828005"/>
          </a:xfrm>
          <a:prstGeom prst="rect">
            <a:avLst/>
          </a:prstGeom>
        </p:spPr>
      </p:pic>
    </p:spTree>
    <p:extLst>
      <p:ext uri="{BB962C8B-B14F-4D97-AF65-F5344CB8AC3E}">
        <p14:creationId xmlns:p14="http://schemas.microsoft.com/office/powerpoint/2010/main" val="76684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About David Klee</a:t>
            </a:r>
          </a:p>
        </p:txBody>
      </p:sp>
      <p:sp>
        <p:nvSpPr>
          <p:cNvPr id="4" name="Footer Placeholder 3"/>
          <p:cNvSpPr>
            <a:spLocks noGrp="1"/>
          </p:cNvSpPr>
          <p:nvPr>
            <p:ph type="ftr" sz="quarter" idx="4294967295"/>
          </p:nvPr>
        </p:nvSpPr>
        <p:spPr/>
        <p:txBody>
          <a:bodyPr/>
          <a:lstStyle/>
          <a:p>
            <a:r>
              <a:rPr lang="en-US" dirty="0"/>
              <a:t>© Heraflux Technologies® </a:t>
            </a:r>
          </a:p>
        </p:txBody>
      </p:sp>
      <p:sp>
        <p:nvSpPr>
          <p:cNvPr id="5" name="Slide Number Placeholder 4"/>
          <p:cNvSpPr>
            <a:spLocks noGrp="1"/>
          </p:cNvSpPr>
          <p:nvPr>
            <p:ph type="sldNum" sz="quarter" idx="4294967295"/>
          </p:nvPr>
        </p:nvSpPr>
        <p:spPr/>
        <p:txBody>
          <a:bodyPr/>
          <a:lstStyle/>
          <a:p>
            <a:fld id="{27AF228A-DA09-4EE2-AC06-FD9D07EA6687}" type="slidenum">
              <a:rPr lang="en-US" smtClean="0"/>
              <a:t>3</a:t>
            </a:fld>
            <a:endParaRPr lang="en-US"/>
          </a:p>
        </p:txBody>
      </p:sp>
      <p:cxnSp>
        <p:nvCxnSpPr>
          <p:cNvPr id="6" name="Straight Connector 5"/>
          <p:cNvCxnSpPr/>
          <p:nvPr/>
        </p:nvCxnSpPr>
        <p:spPr>
          <a:xfrm>
            <a:off x="359135" y="3354005"/>
            <a:ext cx="1134590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35095" y="1404465"/>
            <a:ext cx="4269947" cy="1800024"/>
          </a:xfrm>
          <a:prstGeom prst="rect">
            <a:avLst/>
          </a:prstGeom>
          <a:noFill/>
        </p:spPr>
        <p:txBody>
          <a:bodyPr wrap="square" rtlCol="0">
            <a:spAutoFit/>
          </a:bodyPr>
          <a:lstStyle/>
          <a:p>
            <a:pPr>
              <a:spcAft>
                <a:spcPts val="600"/>
              </a:spcAft>
            </a:pPr>
            <a:r>
              <a:rPr lang="en-US" sz="2399" dirty="0">
                <a:solidFill>
                  <a:schemeClr val="bg1"/>
                </a:solidFill>
                <a:latin typeface="Noto Sans" panose="020B0502040504020204" pitchFamily="34" charset="0"/>
                <a:ea typeface="Noto Sans" panose="020B0502040504020204" pitchFamily="34" charset="0"/>
              </a:rPr>
              <a:t>@</a:t>
            </a:r>
            <a:r>
              <a:rPr lang="en-US" sz="2399" dirty="0" err="1">
                <a:solidFill>
                  <a:schemeClr val="bg1"/>
                </a:solidFill>
                <a:latin typeface="Noto Sans" panose="020B0502040504020204" pitchFamily="34" charset="0"/>
                <a:ea typeface="Noto Sans" panose="020B0502040504020204" pitchFamily="34" charset="0"/>
              </a:rPr>
              <a:t>kleegeek</a:t>
            </a:r>
            <a:endParaRPr lang="en-US" sz="2399" dirty="0">
              <a:solidFill>
                <a:schemeClr val="bg1"/>
              </a:solidFill>
              <a:latin typeface="Noto Sans" panose="020B0502040504020204" pitchFamily="34" charset="0"/>
              <a:ea typeface="Noto Sans" panose="020B0502040504020204" pitchFamily="34" charset="0"/>
            </a:endParaRPr>
          </a:p>
          <a:p>
            <a:pPr>
              <a:spcAft>
                <a:spcPts val="600"/>
              </a:spcAft>
            </a:pPr>
            <a:r>
              <a:rPr lang="en-US" sz="2399" dirty="0">
                <a:solidFill>
                  <a:schemeClr val="bg1"/>
                </a:solidFill>
                <a:latin typeface="Noto Sans" panose="020B0502040504020204" pitchFamily="34" charset="0"/>
                <a:ea typeface="Noto Sans" panose="020B0502040504020204" pitchFamily="34" charset="0"/>
              </a:rPr>
              <a:t>davidklee.net</a:t>
            </a:r>
          </a:p>
          <a:p>
            <a:pPr>
              <a:spcAft>
                <a:spcPts val="600"/>
              </a:spcAft>
            </a:pPr>
            <a:r>
              <a:rPr lang="en-US" sz="2399" dirty="0">
                <a:solidFill>
                  <a:schemeClr val="bg1"/>
                </a:solidFill>
                <a:latin typeface="Noto Sans" panose="020B0502040504020204" pitchFamily="34" charset="0"/>
                <a:ea typeface="Noto Sans" panose="020B0502040504020204" pitchFamily="34" charset="0"/>
              </a:rPr>
              <a:t>heraflux.com</a:t>
            </a:r>
          </a:p>
          <a:p>
            <a:pPr>
              <a:spcAft>
                <a:spcPts val="600"/>
              </a:spcAft>
            </a:pPr>
            <a:r>
              <a:rPr lang="en-US" sz="2399" dirty="0">
                <a:solidFill>
                  <a:schemeClr val="bg1"/>
                </a:solidFill>
                <a:latin typeface="Noto Sans" panose="020B0502040504020204" pitchFamily="34" charset="0"/>
                <a:ea typeface="Noto Sans" panose="020B0502040504020204" pitchFamily="34" charset="0"/>
              </a:rPr>
              <a:t>linkedin.com/in/</a:t>
            </a:r>
            <a:r>
              <a:rPr lang="en-US" sz="2399" dirty="0" err="1">
                <a:solidFill>
                  <a:schemeClr val="bg1"/>
                </a:solidFill>
                <a:latin typeface="Noto Sans" panose="020B0502040504020204" pitchFamily="34" charset="0"/>
                <a:ea typeface="Noto Sans" panose="020B0502040504020204" pitchFamily="34" charset="0"/>
              </a:rPr>
              <a:t>davidaklee</a:t>
            </a:r>
            <a:endParaRPr lang="en-US" sz="2399" dirty="0">
              <a:solidFill>
                <a:schemeClr val="bg1"/>
              </a:solidFill>
              <a:latin typeface="Noto Sans" panose="020B0502040504020204" pitchFamily="34" charset="0"/>
              <a:ea typeface="Noto Sans" panose="020B0502040504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0171" y="1875677"/>
            <a:ext cx="388787" cy="3887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0171" y="1425178"/>
            <a:ext cx="388787" cy="38878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1171" y="2759844"/>
            <a:ext cx="388787" cy="388787"/>
          </a:xfrm>
          <a:prstGeom prst="rect">
            <a:avLst/>
          </a:prstGeom>
        </p:spPr>
      </p:pic>
      <p:sp>
        <p:nvSpPr>
          <p:cNvPr id="12" name="TextBox 11"/>
          <p:cNvSpPr txBox="1"/>
          <p:nvPr/>
        </p:nvSpPr>
        <p:spPr>
          <a:xfrm>
            <a:off x="566638" y="3537067"/>
            <a:ext cx="6843155" cy="1015399"/>
          </a:xfrm>
          <a:prstGeom prst="rect">
            <a:avLst/>
          </a:prstGeom>
          <a:noFill/>
        </p:spPr>
        <p:txBody>
          <a:bodyPr wrap="square" rtlCol="0">
            <a:spAutoFit/>
          </a:bodyPr>
          <a:lstStyle/>
          <a:p>
            <a:r>
              <a:rPr lang="en-US" sz="1999" b="1" dirty="0">
                <a:latin typeface="Noto Sans" panose="020B0502040504020204" pitchFamily="34" charset="0"/>
                <a:ea typeface="Noto Sans" panose="020B0502040504020204" pitchFamily="34" charset="0"/>
              </a:rPr>
              <a:t>Specialties / Focus Areas / Passions:</a:t>
            </a:r>
          </a:p>
          <a:p>
            <a:endParaRPr lang="en-US" sz="1999" dirty="0">
              <a:latin typeface="Noto Sans" panose="020B0502040504020204" pitchFamily="34" charset="0"/>
              <a:ea typeface="Noto Sans" panose="020B0502040504020204" pitchFamily="34" charset="0"/>
            </a:endParaRPr>
          </a:p>
          <a:p>
            <a:pPr marL="285664" indent="-285664">
              <a:buFont typeface="Arial" panose="020B0604020202020204" pitchFamily="34" charset="0"/>
              <a:buChar char="•"/>
            </a:pPr>
            <a:endParaRPr lang="en-US" sz="1999" dirty="0">
              <a:latin typeface="Noto Sans" panose="020B0502040504020204" pitchFamily="34" charset="0"/>
              <a:ea typeface="Noto Sans" panose="020B0502040504020204" pitchFamily="34" charset="0"/>
            </a:endParaRPr>
          </a:p>
        </p:txBody>
      </p:sp>
      <p:sp>
        <p:nvSpPr>
          <p:cNvPr id="13" name="TextBox 12"/>
          <p:cNvSpPr txBox="1"/>
          <p:nvPr/>
        </p:nvSpPr>
        <p:spPr>
          <a:xfrm>
            <a:off x="837981" y="3920610"/>
            <a:ext cx="5499522" cy="2553880"/>
          </a:xfrm>
          <a:prstGeom prst="rect">
            <a:avLst/>
          </a:prstGeom>
          <a:noFill/>
        </p:spPr>
        <p:txBody>
          <a:bodyPr wrap="square" rtlCol="0">
            <a:spAutoFit/>
          </a:bodyPr>
          <a:lstStyle/>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Performance Tuning &amp; Troubleshooting</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Virtualization</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Cloud Enablement</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Infrastructure Architecture</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Health &amp; Efficiency</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Capacity Management</a:t>
            </a:r>
          </a:p>
          <a:p>
            <a:pPr marL="285664" indent="-285664">
              <a:buFont typeface="Arial" panose="020B0604020202020204" pitchFamily="34" charset="0"/>
              <a:buChar char="•"/>
            </a:pPr>
            <a:endParaRPr lang="en-US" sz="1999" dirty="0">
              <a:solidFill>
                <a:schemeClr val="bg1"/>
              </a:solidFill>
              <a:latin typeface="Noto Sans" panose="020B0502040504020204" pitchFamily="34" charset="0"/>
              <a:ea typeface="Noto Sans" panose="020B0502040504020204" pitchFamily="34" charset="0"/>
            </a:endParaRPr>
          </a:p>
          <a:p>
            <a:pPr marL="285664" indent="-285664">
              <a:buFont typeface="Arial" panose="020B0604020202020204" pitchFamily="34" charset="0"/>
              <a:buChar char="•"/>
            </a:pPr>
            <a:endParaRPr lang="en-US" sz="1999" dirty="0">
              <a:solidFill>
                <a:schemeClr val="bg1"/>
              </a:solidFill>
              <a:latin typeface="Noto Sans" panose="020B0502040504020204" pitchFamily="34" charset="0"/>
              <a:ea typeface="Noto Sans" panose="020B0502040504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6878" y="2604795"/>
            <a:ext cx="3245226" cy="56041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638" y="1410152"/>
            <a:ext cx="1289957" cy="1760791"/>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877" y="1404465"/>
            <a:ext cx="2501488" cy="1011713"/>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1234" y="2323521"/>
            <a:ext cx="388787" cy="388787"/>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5168" y="3600342"/>
            <a:ext cx="4866105" cy="1622035"/>
          </a:xfrm>
          <a:prstGeom prst="rect">
            <a:avLst/>
          </a:prstGeom>
        </p:spPr>
      </p:pic>
      <p:sp>
        <p:nvSpPr>
          <p:cNvPr id="18" name="TextBox 17"/>
          <p:cNvSpPr txBox="1"/>
          <p:nvPr/>
        </p:nvSpPr>
        <p:spPr>
          <a:xfrm>
            <a:off x="6843727" y="5282706"/>
            <a:ext cx="4269947" cy="461545"/>
          </a:xfrm>
          <a:prstGeom prst="rect">
            <a:avLst/>
          </a:prstGeom>
          <a:noFill/>
        </p:spPr>
        <p:txBody>
          <a:bodyPr wrap="square" rtlCol="0">
            <a:spAutoFit/>
          </a:bodyPr>
          <a:lstStyle/>
          <a:p>
            <a:pPr>
              <a:spcAft>
                <a:spcPts val="600"/>
              </a:spcAft>
            </a:pPr>
            <a:r>
              <a:rPr lang="en-US" sz="2399" dirty="0">
                <a:latin typeface="Noto Sans" panose="020B0502040504020204" pitchFamily="34" charset="0"/>
                <a:ea typeface="Noto Sans" panose="020B0502040504020204" pitchFamily="34" charset="0"/>
              </a:rPr>
              <a:t>Founder &amp; Chief Architect</a:t>
            </a:r>
          </a:p>
        </p:txBody>
      </p:sp>
    </p:spTree>
    <p:extLst>
      <p:ext uri="{BB962C8B-B14F-4D97-AF65-F5344CB8AC3E}">
        <p14:creationId xmlns:p14="http://schemas.microsoft.com/office/powerpoint/2010/main" val="449133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447" y="76200"/>
            <a:ext cx="10969943" cy="584200"/>
          </a:xfrm>
        </p:spPr>
        <p:txBody>
          <a:bodyPr/>
          <a:lstStyle/>
          <a:p>
            <a:r>
              <a:rPr lang="en-US" dirty="0"/>
              <a:t>The more you know…</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40233719"/>
              </p:ext>
            </p:extLst>
          </p:nvPr>
        </p:nvGraphicFramePr>
        <p:xfrm>
          <a:off x="379412" y="660401"/>
          <a:ext cx="11668653" cy="543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698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21A03916-55FC-46E7-A16F-80BD6FF06D25}"/>
                                            </p:graphicEl>
                                          </p:spTgt>
                                        </p:tgtEl>
                                        <p:attrNameLst>
                                          <p:attrName>style.visibility</p:attrName>
                                        </p:attrNameLst>
                                      </p:cBhvr>
                                      <p:to>
                                        <p:strVal val="visible"/>
                                      </p:to>
                                    </p:set>
                                    <p:animEffect transition="in" filter="wipe(left)">
                                      <p:cBhvr>
                                        <p:cTn id="7" dur="500"/>
                                        <p:tgtEl>
                                          <p:spTgt spid="7">
                                            <p:graphicEl>
                                              <a:dgm id="{21A03916-55FC-46E7-A16F-80BD6FF06D25}"/>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graphicEl>
                                              <a:dgm id="{72F29274-72F3-4F77-88BA-092C6B79419F}"/>
                                            </p:graphicEl>
                                          </p:spTgt>
                                        </p:tgtEl>
                                        <p:attrNameLst>
                                          <p:attrName>style.visibility</p:attrName>
                                        </p:attrNameLst>
                                      </p:cBhvr>
                                      <p:to>
                                        <p:strVal val="visible"/>
                                      </p:to>
                                    </p:set>
                                    <p:animEffect transition="in" filter="wipe(left)">
                                      <p:cBhvr>
                                        <p:cTn id="11" dur="500"/>
                                        <p:tgtEl>
                                          <p:spTgt spid="7">
                                            <p:graphicEl>
                                              <a:dgm id="{72F29274-72F3-4F77-88BA-092C6B79419F}"/>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graphicEl>
                                              <a:dgm id="{60CD6E36-7B32-419C-818F-33D2417D285F}"/>
                                            </p:graphicEl>
                                          </p:spTgt>
                                        </p:tgtEl>
                                        <p:attrNameLst>
                                          <p:attrName>style.visibility</p:attrName>
                                        </p:attrNameLst>
                                      </p:cBhvr>
                                      <p:to>
                                        <p:strVal val="visible"/>
                                      </p:to>
                                    </p:set>
                                    <p:animEffect transition="in" filter="wipe(left)">
                                      <p:cBhvr>
                                        <p:cTn id="16" dur="500"/>
                                        <p:tgtEl>
                                          <p:spTgt spid="7">
                                            <p:graphicEl>
                                              <a:dgm id="{60CD6E36-7B32-419C-818F-33D2417D285F}"/>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graphicEl>
                                              <a:dgm id="{43770284-C03B-47D0-B707-208C1D70EA70}"/>
                                            </p:graphicEl>
                                          </p:spTgt>
                                        </p:tgtEl>
                                        <p:attrNameLst>
                                          <p:attrName>style.visibility</p:attrName>
                                        </p:attrNameLst>
                                      </p:cBhvr>
                                      <p:to>
                                        <p:strVal val="visible"/>
                                      </p:to>
                                    </p:set>
                                    <p:animEffect transition="in" filter="wipe(left)">
                                      <p:cBhvr>
                                        <p:cTn id="20" dur="500"/>
                                        <p:tgtEl>
                                          <p:spTgt spid="7">
                                            <p:graphicEl>
                                              <a:dgm id="{43770284-C03B-47D0-B707-208C1D70EA70}"/>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graphicEl>
                                              <a:dgm id="{E83229F6-08E5-421D-9D6B-7B90698DC8F8}"/>
                                            </p:graphicEl>
                                          </p:spTgt>
                                        </p:tgtEl>
                                        <p:attrNameLst>
                                          <p:attrName>style.visibility</p:attrName>
                                        </p:attrNameLst>
                                      </p:cBhvr>
                                      <p:to>
                                        <p:strVal val="visible"/>
                                      </p:to>
                                    </p:set>
                                    <p:animEffect transition="in" filter="wipe(left)">
                                      <p:cBhvr>
                                        <p:cTn id="25" dur="500"/>
                                        <p:tgtEl>
                                          <p:spTgt spid="7">
                                            <p:graphicEl>
                                              <a:dgm id="{E83229F6-08E5-421D-9D6B-7B90698DC8F8}"/>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graphicEl>
                                              <a:dgm id="{AAEFA386-12DD-4925-B6C6-3ABB6C5D4FB9}"/>
                                            </p:graphicEl>
                                          </p:spTgt>
                                        </p:tgtEl>
                                        <p:attrNameLst>
                                          <p:attrName>style.visibility</p:attrName>
                                        </p:attrNameLst>
                                      </p:cBhvr>
                                      <p:to>
                                        <p:strVal val="visible"/>
                                      </p:to>
                                    </p:set>
                                    <p:animEffect transition="in" filter="wipe(left)">
                                      <p:cBhvr>
                                        <p:cTn id="29" dur="500"/>
                                        <p:tgtEl>
                                          <p:spTgt spid="7">
                                            <p:graphicEl>
                                              <a:dgm id="{AAEFA386-12DD-4925-B6C6-3ABB6C5D4FB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graphicEl>
                                              <a:dgm id="{C348E921-6A9E-4A38-99E4-0E553F86AB2C}"/>
                                            </p:graphicEl>
                                          </p:spTgt>
                                        </p:tgtEl>
                                        <p:attrNameLst>
                                          <p:attrName>style.visibility</p:attrName>
                                        </p:attrNameLst>
                                      </p:cBhvr>
                                      <p:to>
                                        <p:strVal val="visible"/>
                                      </p:to>
                                    </p:set>
                                    <p:animEffect transition="in" filter="wipe(left)">
                                      <p:cBhvr>
                                        <p:cTn id="34" dur="500"/>
                                        <p:tgtEl>
                                          <p:spTgt spid="7">
                                            <p:graphicEl>
                                              <a:dgm id="{C348E921-6A9E-4A38-99E4-0E553F86AB2C}"/>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graphicEl>
                                              <a:dgm id="{63BB316C-CC9B-4374-8E45-BA46EFFC3DC2}"/>
                                            </p:graphicEl>
                                          </p:spTgt>
                                        </p:tgtEl>
                                        <p:attrNameLst>
                                          <p:attrName>style.visibility</p:attrName>
                                        </p:attrNameLst>
                                      </p:cBhvr>
                                      <p:to>
                                        <p:strVal val="visible"/>
                                      </p:to>
                                    </p:set>
                                    <p:animEffect transition="in" filter="wipe(left)">
                                      <p:cBhvr>
                                        <p:cTn id="38" dur="500"/>
                                        <p:tgtEl>
                                          <p:spTgt spid="7">
                                            <p:graphicEl>
                                              <a:dgm id="{63BB316C-CC9B-4374-8E45-BA46EFFC3D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10969943" cy="1143000"/>
          </a:xfrm>
        </p:spPr>
        <p:txBody>
          <a:bodyPr/>
          <a:lstStyle/>
          <a:p>
            <a:r>
              <a:rPr lang="en-US" dirty="0"/>
              <a:t>Storage Optimization</a:t>
            </a:r>
          </a:p>
        </p:txBody>
      </p:sp>
    </p:spTree>
    <p:extLst>
      <p:ext uri="{BB962C8B-B14F-4D97-AF65-F5344CB8AC3E}">
        <p14:creationId xmlns:p14="http://schemas.microsoft.com/office/powerpoint/2010/main" val="2726848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7208" y="153254"/>
            <a:ext cx="11680031" cy="609283"/>
          </a:xfrm>
        </p:spPr>
        <p:txBody>
          <a:bodyPr/>
          <a:lstStyle/>
          <a:p>
            <a:r>
              <a:rPr lang="en-US" dirty="0"/>
              <a:t>Factors affecting storage performance</a:t>
            </a:r>
          </a:p>
        </p:txBody>
      </p:sp>
      <p:grpSp>
        <p:nvGrpSpPr>
          <p:cNvPr id="5" name="Group 4"/>
          <p:cNvGrpSpPr/>
          <p:nvPr/>
        </p:nvGrpSpPr>
        <p:grpSpPr>
          <a:xfrm>
            <a:off x="1051835" y="915056"/>
            <a:ext cx="4675045" cy="5159803"/>
            <a:chOff x="1050520" y="914400"/>
            <a:chExt cx="4676263" cy="5448299"/>
          </a:xfrm>
        </p:grpSpPr>
        <p:sp>
          <p:nvSpPr>
            <p:cNvPr id="63" name="Rounded Rectangle 62"/>
            <p:cNvSpPr/>
            <p:nvPr/>
          </p:nvSpPr>
          <p:spPr>
            <a:xfrm>
              <a:off x="1074404" y="914400"/>
              <a:ext cx="4567081" cy="2292015"/>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endParaRPr lang="en-US" sz="2398" kern="0" dirty="0">
                <a:solidFill>
                  <a:prstClr val="white"/>
                </a:solidFill>
              </a:endParaRPr>
            </a:p>
          </p:txBody>
        </p:sp>
        <p:pic>
          <p:nvPicPr>
            <p:cNvPr id="15"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7434" y="2926160"/>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1"/>
            <p:cNvGrpSpPr>
              <a:grpSpLocks/>
            </p:cNvGrpSpPr>
            <p:nvPr/>
          </p:nvGrpSpPr>
          <p:grpSpPr bwMode="auto">
            <a:xfrm>
              <a:off x="2690665" y="1151128"/>
              <a:ext cx="2261027" cy="812588"/>
              <a:chOff x="2971800" y="2971800"/>
              <a:chExt cx="838200" cy="609600"/>
            </a:xfrm>
          </p:grpSpPr>
          <p:sp>
            <p:nvSpPr>
              <p:cNvPr id="32" name="Rectangle 37"/>
              <p:cNvSpPr>
                <a:spLocks noChangeArrowheads="1"/>
              </p:cNvSpPr>
              <p:nvPr/>
            </p:nvSpPr>
            <p:spPr bwMode="auto">
              <a:xfrm>
                <a:off x="2971800" y="3276600"/>
                <a:ext cx="838200" cy="304800"/>
              </a:xfrm>
              <a:prstGeom prst="rect">
                <a:avLst/>
              </a:prstGeom>
              <a:solidFill>
                <a:schemeClr val="tx2"/>
              </a:solidFill>
              <a:ln w="12700">
                <a:solidFill>
                  <a:schemeClr val="tx1"/>
                </a:solidFill>
                <a:round/>
                <a:headEnd/>
                <a:tailEnd/>
              </a:ln>
            </p:spPr>
            <p:txBody>
              <a:bodyPr wrap="none" lIns="0" tIns="0" rIns="0" bIns="0" anchor="ctr"/>
              <a:lstStyle/>
              <a:p>
                <a:pPr defTabSz="914171"/>
                <a:r>
                  <a:rPr lang="en-US" sz="2133" kern="0" dirty="0">
                    <a:solidFill>
                      <a:srgbClr val="FFFFFF"/>
                    </a:solidFill>
                  </a:rPr>
                  <a:t>vSCSI adapter</a:t>
                </a:r>
              </a:p>
            </p:txBody>
          </p:sp>
          <p:sp>
            <p:nvSpPr>
              <p:cNvPr id="33" name="Rectangle 38"/>
              <p:cNvSpPr>
                <a:spLocks noChangeArrowheads="1"/>
              </p:cNvSpPr>
              <p:nvPr/>
            </p:nvSpPr>
            <p:spPr bwMode="auto">
              <a:xfrm>
                <a:off x="2971800" y="2971800"/>
                <a:ext cx="838200" cy="304800"/>
              </a:xfrm>
              <a:prstGeom prst="rect">
                <a:avLst/>
              </a:prstGeom>
              <a:solidFill>
                <a:schemeClr val="tx2"/>
              </a:solidFill>
              <a:ln w="12700">
                <a:solidFill>
                  <a:schemeClr val="tx1"/>
                </a:solidFill>
                <a:round/>
                <a:headEnd/>
                <a:tailEnd/>
              </a:ln>
            </p:spPr>
            <p:txBody>
              <a:bodyPr wrap="none" lIns="0" tIns="0" rIns="0" bIns="0" anchor="ctr"/>
              <a:lstStyle/>
              <a:p>
                <a:pPr defTabSz="914171"/>
                <a:r>
                  <a:rPr lang="en-US" sz="2133" kern="0" dirty="0">
                    <a:solidFill>
                      <a:srgbClr val="FFFFFF"/>
                    </a:solidFill>
                  </a:rPr>
                  <a:t>Application</a:t>
                </a:r>
              </a:p>
            </p:txBody>
          </p:sp>
        </p:grpSp>
        <p:pic>
          <p:nvPicPr>
            <p:cNvPr id="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490" y="1093397"/>
              <a:ext cx="1106769" cy="103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6591" y="2886518"/>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 name="Group 52"/>
            <p:cNvGrpSpPr/>
            <p:nvPr/>
          </p:nvGrpSpPr>
          <p:grpSpPr>
            <a:xfrm>
              <a:off x="1449929" y="2190016"/>
              <a:ext cx="1046647" cy="1002218"/>
              <a:chOff x="3824171" y="2150814"/>
              <a:chExt cx="1380128" cy="1335793"/>
            </a:xfrm>
          </p:grpSpPr>
          <p:pic>
            <p:nvPicPr>
              <p:cNvPr id="76" name="Picture 384" descr="ICON_Server_Rack_Q308"/>
              <p:cNvPicPr>
                <a:picLocks noChangeAspect="1" noChangeArrowheads="1"/>
              </p:cNvPicPr>
              <p:nvPr/>
            </p:nvPicPr>
            <p:blipFill>
              <a:blip r:embed="rId5" cstate="print"/>
              <a:srcRect/>
              <a:stretch>
                <a:fillRect/>
              </a:stretch>
            </p:blipFill>
            <p:spPr bwMode="auto">
              <a:xfrm>
                <a:off x="3824171" y="2400058"/>
                <a:ext cx="1380128" cy="1086549"/>
              </a:xfrm>
              <a:prstGeom prst="rect">
                <a:avLst/>
              </a:prstGeom>
              <a:noFill/>
              <a:ln w="9525">
                <a:noFill/>
                <a:miter lim="800000"/>
                <a:headEnd/>
                <a:tailEnd/>
              </a:ln>
            </p:spPr>
          </p:pic>
          <p:pic>
            <p:nvPicPr>
              <p:cNvPr id="77" name="Picture 164" descr="DGRM_VirtualizationLayer_Q408"/>
              <p:cNvPicPr>
                <a:picLocks noChangeAspect="1" noChangeArrowheads="1"/>
              </p:cNvPicPr>
              <p:nvPr/>
            </p:nvPicPr>
            <p:blipFill>
              <a:blip r:embed="rId6" cstate="print"/>
              <a:srcRect/>
              <a:stretch>
                <a:fillRect/>
              </a:stretch>
            </p:blipFill>
            <p:spPr bwMode="auto">
              <a:xfrm>
                <a:off x="3835142" y="2150814"/>
                <a:ext cx="1358186" cy="983913"/>
              </a:xfrm>
              <a:prstGeom prst="rect">
                <a:avLst/>
              </a:prstGeom>
              <a:noFill/>
              <a:ln w="9525">
                <a:noFill/>
                <a:miter lim="800000"/>
                <a:headEnd/>
                <a:tailEnd/>
              </a:ln>
            </p:spPr>
          </p:pic>
        </p:grpSp>
        <p:sp>
          <p:nvSpPr>
            <p:cNvPr id="82" name="Rectangle 38"/>
            <p:cNvSpPr>
              <a:spLocks noChangeArrowheads="1"/>
            </p:cNvSpPr>
            <p:nvPr/>
          </p:nvSpPr>
          <p:spPr bwMode="auto">
            <a:xfrm>
              <a:off x="2677386" y="2378331"/>
              <a:ext cx="2261027" cy="406294"/>
            </a:xfrm>
            <a:prstGeom prst="rect">
              <a:avLst/>
            </a:prstGeom>
            <a:solidFill>
              <a:schemeClr val="tx2"/>
            </a:solidFill>
            <a:ln w="12700">
              <a:solidFill>
                <a:schemeClr val="tx1"/>
              </a:solidFill>
              <a:round/>
              <a:headEnd/>
              <a:tailEnd/>
            </a:ln>
          </p:spPr>
          <p:txBody>
            <a:bodyPr wrap="none" lIns="0" tIns="0" rIns="0" bIns="0" anchor="ctr"/>
            <a:lstStyle/>
            <a:p>
              <a:pPr defTabSz="914171"/>
              <a:r>
                <a:rPr lang="en-US" sz="2133" kern="0" dirty="0">
                  <a:solidFill>
                    <a:srgbClr val="FFFFFF"/>
                  </a:solidFill>
                </a:rPr>
                <a:t>VMKernel</a:t>
              </a:r>
            </a:p>
          </p:txBody>
        </p:sp>
        <p:sp>
          <p:nvSpPr>
            <p:cNvPr id="56" name="Rounded Rectangle 55"/>
            <p:cNvSpPr/>
            <p:nvPr/>
          </p:nvSpPr>
          <p:spPr>
            <a:xfrm>
              <a:off x="1050520" y="4910033"/>
              <a:ext cx="4676263" cy="1452666"/>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endParaRPr lang="en-US" sz="2398" kern="0" dirty="0">
                <a:solidFill>
                  <a:prstClr val="white"/>
                </a:solidFill>
              </a:endParaRPr>
            </a:p>
          </p:txBody>
        </p:sp>
        <p:pic>
          <p:nvPicPr>
            <p:cNvPr id="83"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837" y="4691256"/>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994" y="4651614"/>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254" y="4676682"/>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357" descr="ICON_NIC_Q3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0410" y="4637041"/>
              <a:ext cx="459476" cy="56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326" y="5404736"/>
              <a:ext cx="1428176" cy="66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13" descr="ICON_Storage_1up_Q30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09914" y="5404297"/>
              <a:ext cx="833749" cy="85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3" descr="ICON_Storage_1up_Q30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0309" y="5404297"/>
              <a:ext cx="833749" cy="85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3" descr="ICON_Storage_1up_Q308.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55" y="5426418"/>
              <a:ext cx="833749" cy="85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9929" y="3691821"/>
              <a:ext cx="1521238" cy="52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Rounded Rectangle 138"/>
            <p:cNvSpPr/>
            <p:nvPr/>
          </p:nvSpPr>
          <p:spPr>
            <a:xfrm>
              <a:off x="1105110" y="3447028"/>
              <a:ext cx="4567081" cy="1146008"/>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71"/>
              <a:endParaRPr lang="en-US" sz="2398" kern="0" dirty="0">
                <a:solidFill>
                  <a:prstClr val="white"/>
                </a:solidFill>
              </a:endParaRPr>
            </a:p>
          </p:txBody>
        </p:sp>
        <p:pic>
          <p:nvPicPr>
            <p:cNvPr id="14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9490" y="3693995"/>
              <a:ext cx="1521238" cy="52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2" name="TextBox 1031"/>
            <p:cNvSpPr txBox="1"/>
            <p:nvPr/>
          </p:nvSpPr>
          <p:spPr>
            <a:xfrm>
              <a:off x="1596976" y="4306546"/>
              <a:ext cx="3576155" cy="287205"/>
            </a:xfrm>
            <a:prstGeom prst="rect">
              <a:avLst/>
            </a:prstGeom>
            <a:noFill/>
          </p:spPr>
          <p:txBody>
            <a:bodyPr wrap="square" lIns="0" tIns="0" rIns="0" bIns="0" rtlCol="0">
              <a:spAutoFit/>
            </a:bodyPr>
            <a:lstStyle/>
            <a:p>
              <a:pPr algn="ctr" defTabSz="914171"/>
              <a:r>
                <a:rPr lang="en-US" sz="1866" kern="0" dirty="0">
                  <a:solidFill>
                    <a:srgbClr val="717074"/>
                  </a:solidFill>
                </a:rPr>
                <a:t>FC/iSCSI/NAS</a:t>
              </a:r>
            </a:p>
          </p:txBody>
        </p:sp>
      </p:grpSp>
      <p:cxnSp>
        <p:nvCxnSpPr>
          <p:cNvPr id="4" name="Straight Arrow Connector 3"/>
          <p:cNvCxnSpPr>
            <a:endCxn id="32" idx="3"/>
          </p:cNvCxnSpPr>
          <p:nvPr/>
        </p:nvCxnSpPr>
        <p:spPr>
          <a:xfrm flipH="1" flipV="1">
            <a:off x="4951991" y="1716419"/>
            <a:ext cx="2119573" cy="44585"/>
          </a:xfrm>
          <a:prstGeom prst="straightConnector1">
            <a:avLst/>
          </a:prstGeom>
          <a:ln w="254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4951990" y="2686250"/>
            <a:ext cx="2119573" cy="0"/>
          </a:xfrm>
          <a:prstGeom prst="straightConnector1">
            <a:avLst/>
          </a:prstGeom>
          <a:ln w="254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7360652" y="2309514"/>
            <a:ext cx="4517887" cy="574260"/>
          </a:xfrm>
          <a:prstGeom prst="rect">
            <a:avLst/>
          </a:prstGeom>
          <a:noFill/>
        </p:spPr>
        <p:txBody>
          <a:bodyPr wrap="square" lIns="0" tIns="0" rIns="0" bIns="0" rtlCol="0">
            <a:spAutoFit/>
          </a:bodyPr>
          <a:lstStyle/>
          <a:p>
            <a:pPr defTabSz="914171"/>
            <a:r>
              <a:rPr lang="en-US" sz="1866" kern="0" dirty="0" err="1">
                <a:solidFill>
                  <a:srgbClr val="717074"/>
                </a:solidFill>
              </a:rPr>
              <a:t>VMKernel</a:t>
            </a:r>
            <a:r>
              <a:rPr lang="en-US" sz="1866" kern="0" dirty="0">
                <a:solidFill>
                  <a:srgbClr val="717074"/>
                </a:solidFill>
              </a:rPr>
              <a:t> admittance ( </a:t>
            </a:r>
            <a:r>
              <a:rPr lang="en-US" sz="1866" kern="0" dirty="0" err="1">
                <a:solidFill>
                  <a:srgbClr val="717074"/>
                </a:solidFill>
              </a:rPr>
              <a:t>Disk.SchedNumReqOutstanding</a:t>
            </a:r>
            <a:r>
              <a:rPr lang="en-US" sz="1866" kern="0" dirty="0">
                <a:solidFill>
                  <a:srgbClr val="717074"/>
                </a:solidFill>
              </a:rPr>
              <a:t>)</a:t>
            </a:r>
          </a:p>
        </p:txBody>
      </p:sp>
      <p:cxnSp>
        <p:nvCxnSpPr>
          <p:cNvPr id="39" name="Straight Arrow Connector 38"/>
          <p:cNvCxnSpPr/>
          <p:nvPr/>
        </p:nvCxnSpPr>
        <p:spPr>
          <a:xfrm flipH="1">
            <a:off x="4016989" y="3250114"/>
            <a:ext cx="3077565" cy="2930"/>
          </a:xfrm>
          <a:prstGeom prst="straightConnector1">
            <a:avLst/>
          </a:prstGeom>
          <a:ln w="254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7379831" y="3095671"/>
            <a:ext cx="4238709" cy="542581"/>
            <a:chOff x="5548101" y="1159164"/>
            <a:chExt cx="3180688" cy="310866"/>
          </a:xfrm>
        </p:grpSpPr>
        <p:sp>
          <p:nvSpPr>
            <p:cNvPr id="41" name="TextBox 40"/>
            <p:cNvSpPr txBox="1"/>
            <p:nvPr/>
          </p:nvSpPr>
          <p:spPr>
            <a:xfrm>
              <a:off x="5548101" y="1159164"/>
              <a:ext cx="3174521" cy="164508"/>
            </a:xfrm>
            <a:prstGeom prst="rect">
              <a:avLst/>
            </a:prstGeom>
            <a:noFill/>
          </p:spPr>
          <p:txBody>
            <a:bodyPr wrap="square" lIns="0" tIns="0" rIns="0" bIns="0" rtlCol="0">
              <a:spAutoFit/>
            </a:bodyPr>
            <a:lstStyle/>
            <a:p>
              <a:pPr defTabSz="914171"/>
              <a:r>
                <a:rPr lang="en-US" sz="1866" kern="0" dirty="0">
                  <a:solidFill>
                    <a:srgbClr val="717074"/>
                  </a:solidFill>
                </a:rPr>
                <a:t>Per path queue depth</a:t>
              </a:r>
            </a:p>
          </p:txBody>
        </p:sp>
        <p:sp>
          <p:nvSpPr>
            <p:cNvPr id="42" name="TextBox 41"/>
            <p:cNvSpPr txBox="1"/>
            <p:nvPr/>
          </p:nvSpPr>
          <p:spPr>
            <a:xfrm>
              <a:off x="5554268" y="1305522"/>
              <a:ext cx="3174521" cy="164508"/>
            </a:xfrm>
            <a:prstGeom prst="rect">
              <a:avLst/>
            </a:prstGeom>
            <a:noFill/>
          </p:spPr>
          <p:txBody>
            <a:bodyPr wrap="square" lIns="0" tIns="0" rIns="0" bIns="0" rtlCol="0">
              <a:spAutoFit/>
            </a:bodyPr>
            <a:lstStyle/>
            <a:p>
              <a:pPr defTabSz="914171"/>
              <a:r>
                <a:rPr lang="en-US" sz="1866" kern="0" dirty="0">
                  <a:solidFill>
                    <a:srgbClr val="717074"/>
                  </a:solidFill>
                </a:rPr>
                <a:t>Adapter queue depth</a:t>
              </a:r>
            </a:p>
          </p:txBody>
        </p:sp>
      </p:grpSp>
      <p:cxnSp>
        <p:nvCxnSpPr>
          <p:cNvPr id="45" name="Straight Arrow Connector 44"/>
          <p:cNvCxnSpPr/>
          <p:nvPr/>
        </p:nvCxnSpPr>
        <p:spPr>
          <a:xfrm flipH="1">
            <a:off x="4974981" y="3911742"/>
            <a:ext cx="2119573" cy="0"/>
          </a:xfrm>
          <a:prstGeom prst="straightConnector1">
            <a:avLst/>
          </a:prstGeom>
          <a:ln w="254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7380429" y="3818470"/>
            <a:ext cx="4230490" cy="574260"/>
          </a:xfrm>
          <a:prstGeom prst="rect">
            <a:avLst/>
          </a:prstGeom>
          <a:noFill/>
        </p:spPr>
        <p:txBody>
          <a:bodyPr wrap="square" lIns="0" tIns="0" rIns="0" bIns="0" rtlCol="0">
            <a:spAutoFit/>
          </a:bodyPr>
          <a:lstStyle/>
          <a:p>
            <a:pPr defTabSz="914171"/>
            <a:r>
              <a:rPr lang="en-US" sz="1866" kern="0" dirty="0">
                <a:solidFill>
                  <a:srgbClr val="717074"/>
                </a:solidFill>
              </a:rPr>
              <a:t>Storage network (link speed, zoning, </a:t>
            </a:r>
            <a:r>
              <a:rPr lang="en-US" sz="1866" kern="0" dirty="0" err="1">
                <a:solidFill>
                  <a:srgbClr val="717074"/>
                </a:solidFill>
              </a:rPr>
              <a:t>subnetting</a:t>
            </a:r>
            <a:r>
              <a:rPr lang="en-US" sz="1866" kern="0" dirty="0">
                <a:solidFill>
                  <a:srgbClr val="717074"/>
                </a:solidFill>
              </a:rPr>
              <a:t>)</a:t>
            </a:r>
          </a:p>
        </p:txBody>
      </p:sp>
      <p:cxnSp>
        <p:nvCxnSpPr>
          <p:cNvPr id="49" name="Straight Arrow Connector 48"/>
          <p:cNvCxnSpPr/>
          <p:nvPr/>
        </p:nvCxnSpPr>
        <p:spPr>
          <a:xfrm flipH="1">
            <a:off x="4951990" y="4985992"/>
            <a:ext cx="2119573" cy="0"/>
          </a:xfrm>
          <a:prstGeom prst="straightConnector1">
            <a:avLst/>
          </a:prstGeom>
          <a:ln w="25400" cmpd="sng">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7368337" y="4803980"/>
            <a:ext cx="4529380" cy="1352474"/>
            <a:chOff x="7389909" y="5077927"/>
            <a:chExt cx="4530560" cy="1352826"/>
          </a:xfrm>
        </p:grpSpPr>
        <p:sp>
          <p:nvSpPr>
            <p:cNvPr id="48" name="TextBox 47"/>
            <p:cNvSpPr txBox="1"/>
            <p:nvPr/>
          </p:nvSpPr>
          <p:spPr>
            <a:xfrm>
              <a:off x="7401405" y="6143548"/>
              <a:ext cx="4519064" cy="287205"/>
            </a:xfrm>
            <a:prstGeom prst="rect">
              <a:avLst/>
            </a:prstGeom>
            <a:noFill/>
          </p:spPr>
          <p:txBody>
            <a:bodyPr wrap="square" lIns="0" tIns="0" rIns="0" bIns="0" rtlCol="0">
              <a:spAutoFit/>
            </a:bodyPr>
            <a:lstStyle/>
            <a:p>
              <a:pPr defTabSz="914171"/>
              <a:r>
                <a:rPr lang="en-US" sz="1866" kern="0" dirty="0">
                  <a:solidFill>
                    <a:srgbClr val="717074"/>
                  </a:solidFill>
                </a:rPr>
                <a:t>Number of disks (spindles)</a:t>
              </a:r>
            </a:p>
          </p:txBody>
        </p:sp>
        <p:sp>
          <p:nvSpPr>
            <p:cNvPr id="58" name="TextBox 57"/>
            <p:cNvSpPr txBox="1"/>
            <p:nvPr/>
          </p:nvSpPr>
          <p:spPr>
            <a:xfrm>
              <a:off x="7389909" y="5788342"/>
              <a:ext cx="4519064" cy="287205"/>
            </a:xfrm>
            <a:prstGeom prst="rect">
              <a:avLst/>
            </a:prstGeom>
            <a:noFill/>
          </p:spPr>
          <p:txBody>
            <a:bodyPr wrap="square" lIns="0" tIns="0" rIns="0" bIns="0" rtlCol="0">
              <a:spAutoFit/>
            </a:bodyPr>
            <a:lstStyle/>
            <a:p>
              <a:pPr defTabSz="914171"/>
              <a:r>
                <a:rPr lang="en-US" sz="1866" kern="0" dirty="0">
                  <a:solidFill>
                    <a:srgbClr val="717074"/>
                  </a:solidFill>
                </a:rPr>
                <a:t>HBA target queues</a:t>
              </a:r>
            </a:p>
          </p:txBody>
        </p:sp>
        <p:sp>
          <p:nvSpPr>
            <p:cNvPr id="59" name="TextBox 58"/>
            <p:cNvSpPr txBox="1"/>
            <p:nvPr/>
          </p:nvSpPr>
          <p:spPr>
            <a:xfrm>
              <a:off x="7389909" y="5077927"/>
              <a:ext cx="4519064" cy="287205"/>
            </a:xfrm>
            <a:prstGeom prst="rect">
              <a:avLst/>
            </a:prstGeom>
            <a:noFill/>
          </p:spPr>
          <p:txBody>
            <a:bodyPr wrap="square" lIns="0" tIns="0" rIns="0" bIns="0" rtlCol="0">
              <a:spAutoFit/>
            </a:bodyPr>
            <a:lstStyle/>
            <a:p>
              <a:pPr defTabSz="914171"/>
              <a:r>
                <a:rPr lang="en-US" sz="1866" kern="0" dirty="0">
                  <a:solidFill>
                    <a:srgbClr val="717074"/>
                  </a:solidFill>
                </a:rPr>
                <a:t>LUN queue depth</a:t>
              </a:r>
            </a:p>
          </p:txBody>
        </p:sp>
        <p:sp>
          <p:nvSpPr>
            <p:cNvPr id="60" name="TextBox 59"/>
            <p:cNvSpPr txBox="1"/>
            <p:nvPr/>
          </p:nvSpPr>
          <p:spPr>
            <a:xfrm>
              <a:off x="7389909" y="5433134"/>
              <a:ext cx="4519064" cy="287205"/>
            </a:xfrm>
            <a:prstGeom prst="rect">
              <a:avLst/>
            </a:prstGeom>
            <a:noFill/>
          </p:spPr>
          <p:txBody>
            <a:bodyPr wrap="square" lIns="0" tIns="0" rIns="0" bIns="0" rtlCol="0">
              <a:spAutoFit/>
            </a:bodyPr>
            <a:lstStyle/>
            <a:p>
              <a:pPr defTabSz="914171"/>
              <a:r>
                <a:rPr lang="en-US" sz="1866" kern="0" dirty="0">
                  <a:solidFill>
                    <a:srgbClr val="717074"/>
                  </a:solidFill>
                </a:rPr>
                <a:t>Array SPs</a:t>
              </a:r>
            </a:p>
          </p:txBody>
        </p:sp>
      </p:grpSp>
      <p:grpSp>
        <p:nvGrpSpPr>
          <p:cNvPr id="7" name="Group 6"/>
          <p:cNvGrpSpPr/>
          <p:nvPr/>
        </p:nvGrpSpPr>
        <p:grpSpPr>
          <a:xfrm>
            <a:off x="7387984" y="1179171"/>
            <a:ext cx="4243573" cy="954843"/>
            <a:chOff x="7388320" y="1066800"/>
            <a:chExt cx="4244678" cy="955092"/>
          </a:xfrm>
        </p:grpSpPr>
        <p:sp>
          <p:nvSpPr>
            <p:cNvPr id="34" name="TextBox 33"/>
            <p:cNvSpPr txBox="1"/>
            <p:nvPr/>
          </p:nvSpPr>
          <p:spPr>
            <a:xfrm>
              <a:off x="7388320" y="1734687"/>
              <a:ext cx="4231593" cy="287205"/>
            </a:xfrm>
            <a:prstGeom prst="rect">
              <a:avLst/>
            </a:prstGeom>
            <a:noFill/>
          </p:spPr>
          <p:txBody>
            <a:bodyPr wrap="square" lIns="0" tIns="0" rIns="0" bIns="0" rtlCol="0">
              <a:spAutoFit/>
            </a:bodyPr>
            <a:lstStyle/>
            <a:p>
              <a:pPr defTabSz="914171"/>
              <a:r>
                <a:rPr lang="en-US" sz="1866" kern="0" dirty="0">
                  <a:solidFill>
                    <a:srgbClr val="717074"/>
                  </a:solidFill>
                </a:rPr>
                <a:t>Virtual adapter queue depth</a:t>
              </a:r>
            </a:p>
          </p:txBody>
        </p:sp>
        <p:sp>
          <p:nvSpPr>
            <p:cNvPr id="57" name="TextBox 56"/>
            <p:cNvSpPr txBox="1"/>
            <p:nvPr/>
          </p:nvSpPr>
          <p:spPr>
            <a:xfrm>
              <a:off x="7401405" y="1066800"/>
              <a:ext cx="4231593" cy="287205"/>
            </a:xfrm>
            <a:prstGeom prst="rect">
              <a:avLst/>
            </a:prstGeom>
            <a:noFill/>
          </p:spPr>
          <p:txBody>
            <a:bodyPr wrap="square" lIns="0" tIns="0" rIns="0" bIns="0" rtlCol="0">
              <a:spAutoFit/>
            </a:bodyPr>
            <a:lstStyle/>
            <a:p>
              <a:pPr defTabSz="914171"/>
              <a:r>
                <a:rPr lang="en-US" sz="1866" kern="0" dirty="0">
                  <a:solidFill>
                    <a:srgbClr val="717074"/>
                  </a:solidFill>
                </a:rPr>
                <a:t>Adapter type</a:t>
              </a:r>
            </a:p>
          </p:txBody>
        </p:sp>
        <p:sp>
          <p:nvSpPr>
            <p:cNvPr id="50" name="TextBox 49"/>
            <p:cNvSpPr txBox="1"/>
            <p:nvPr/>
          </p:nvSpPr>
          <p:spPr>
            <a:xfrm>
              <a:off x="7389908" y="1380435"/>
              <a:ext cx="4231593" cy="287205"/>
            </a:xfrm>
            <a:prstGeom prst="rect">
              <a:avLst/>
            </a:prstGeom>
            <a:noFill/>
          </p:spPr>
          <p:txBody>
            <a:bodyPr wrap="square" lIns="0" tIns="0" rIns="0" bIns="0" rtlCol="0">
              <a:spAutoFit/>
            </a:bodyPr>
            <a:lstStyle/>
            <a:p>
              <a:pPr defTabSz="914171"/>
              <a:r>
                <a:rPr lang="en-US" sz="1866" kern="0" dirty="0">
                  <a:solidFill>
                    <a:srgbClr val="717074"/>
                  </a:solidFill>
                </a:rPr>
                <a:t>Number of virtual disks</a:t>
              </a:r>
            </a:p>
          </p:txBody>
        </p:sp>
      </p:grpSp>
    </p:spTree>
    <p:extLst>
      <p:ext uri="{BB962C8B-B14F-4D97-AF65-F5344CB8AC3E}">
        <p14:creationId xmlns:p14="http://schemas.microsoft.com/office/powerpoint/2010/main" val="151235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par>
                          <p:cTn id="19" fill="hold">
                            <p:stCondLst>
                              <p:cond delay="0"/>
                            </p:stCondLst>
                            <p:childTnLst>
                              <p:par>
                                <p:cTn id="20" presetID="22" presetClass="entr" presetSubtype="2"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right)">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par>
                          <p:cTn id="27" fill="hold">
                            <p:stCondLst>
                              <p:cond delay="0"/>
                            </p:stCondLst>
                            <p:childTnLst>
                              <p:par>
                                <p:cTn id="28" presetID="22" presetClass="entr" presetSubtype="2"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righ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par>
                          <p:cTn id="35" fill="hold">
                            <p:stCondLst>
                              <p:cond delay="0"/>
                            </p:stCondLst>
                            <p:childTnLst>
                              <p:par>
                                <p:cTn id="36" presetID="22" presetClass="entr" presetSubtype="2"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righ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right)">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70" y="331007"/>
            <a:ext cx="10967086" cy="477713"/>
          </a:xfrm>
        </p:spPr>
        <p:txBody>
          <a:bodyPr/>
          <a:lstStyle/>
          <a:p>
            <a:r>
              <a:rPr lang="en-US" dirty="0"/>
              <a:t>Nobody Likes Long Queues</a:t>
            </a:r>
          </a:p>
        </p:txBody>
      </p:sp>
      <p:sp>
        <p:nvSpPr>
          <p:cNvPr id="3" name="Oval 2"/>
          <p:cNvSpPr/>
          <p:nvPr/>
        </p:nvSpPr>
        <p:spPr bwMode="auto">
          <a:xfrm>
            <a:off x="6088065" y="3962262"/>
            <a:ext cx="926859" cy="863375"/>
          </a:xfrm>
          <a:prstGeom prst="ellipse">
            <a:avLst/>
          </a:prstGeom>
          <a:solidFill>
            <a:srgbClr val="0095D3"/>
          </a:solidFill>
          <a:ln w="9525">
            <a:noFill/>
            <a:round/>
            <a:headEnd/>
            <a:tailEnd/>
          </a:ln>
        </p:spPr>
        <p:txBody>
          <a:bodyPr wrap="none" lIns="0" tIns="0" rIns="0" bIns="0" rtlCol="0" anchor="ctr"/>
          <a:lstStyle/>
          <a:p>
            <a:pPr defTabSz="820378"/>
            <a:r>
              <a:rPr lang="en-US" sz="1600" kern="0" dirty="0">
                <a:solidFill>
                  <a:srgbClr val="FFFFFF"/>
                </a:solidFill>
              </a:rPr>
              <a:t>server</a:t>
            </a:r>
          </a:p>
        </p:txBody>
      </p:sp>
      <p:grpSp>
        <p:nvGrpSpPr>
          <p:cNvPr id="20" name="Group 19"/>
          <p:cNvGrpSpPr/>
          <p:nvPr/>
        </p:nvGrpSpPr>
        <p:grpSpPr>
          <a:xfrm>
            <a:off x="5617349" y="4006704"/>
            <a:ext cx="397061" cy="818937"/>
            <a:chOff x="5617224" y="4006853"/>
            <a:chExt cx="397164" cy="819150"/>
          </a:xfrm>
        </p:grpSpPr>
        <p:cxnSp>
          <p:nvCxnSpPr>
            <p:cNvPr id="6" name="Straight Connector 5"/>
            <p:cNvCxnSpPr/>
            <p:nvPr/>
          </p:nvCxnSpPr>
          <p:spPr bwMode="auto">
            <a:xfrm rot="10800000">
              <a:off x="5618812" y="4006853"/>
              <a:ext cx="395574" cy="1587"/>
            </a:xfrm>
            <a:prstGeom prst="line">
              <a:avLst/>
            </a:prstGeom>
            <a:solidFill>
              <a:srgbClr val="0095D3"/>
            </a:solidFill>
            <a:ln w="38100" cap="flat" cmpd="sng" algn="ctr">
              <a:solidFill>
                <a:schemeClr val="accent1">
                  <a:lumMod val="75000"/>
                  <a:alpha val="80000"/>
                </a:schemeClr>
              </a:solidFill>
              <a:prstDash val="solid"/>
              <a:round/>
              <a:headEnd type="none" w="med" len="med"/>
              <a:tailEnd type="none" w="lg"/>
            </a:ln>
            <a:effectLst/>
          </p:spPr>
        </p:cxnSp>
        <p:cxnSp>
          <p:nvCxnSpPr>
            <p:cNvPr id="7" name="Straight Connector 6"/>
            <p:cNvCxnSpPr/>
            <p:nvPr/>
          </p:nvCxnSpPr>
          <p:spPr bwMode="auto">
            <a:xfrm rot="5400000" flipH="1" flipV="1">
              <a:off x="5605605" y="4417219"/>
              <a:ext cx="817563" cy="3"/>
            </a:xfrm>
            <a:prstGeom prst="line">
              <a:avLst/>
            </a:prstGeom>
            <a:solidFill>
              <a:srgbClr val="0095D3"/>
            </a:solidFill>
            <a:ln w="38100" cap="flat" cmpd="sng" algn="ctr">
              <a:solidFill>
                <a:schemeClr val="accent1">
                  <a:lumMod val="75000"/>
                  <a:alpha val="80000"/>
                </a:schemeClr>
              </a:solidFill>
              <a:prstDash val="solid"/>
              <a:round/>
              <a:headEnd type="none" w="med" len="med"/>
              <a:tailEnd type="none" w="lg"/>
            </a:ln>
            <a:effectLst/>
          </p:spPr>
        </p:cxnSp>
        <p:cxnSp>
          <p:nvCxnSpPr>
            <p:cNvPr id="8" name="Straight Connector 7"/>
            <p:cNvCxnSpPr/>
            <p:nvPr/>
          </p:nvCxnSpPr>
          <p:spPr bwMode="auto">
            <a:xfrm rot="10800000">
              <a:off x="5617224" y="4824416"/>
              <a:ext cx="395574" cy="1587"/>
            </a:xfrm>
            <a:prstGeom prst="line">
              <a:avLst/>
            </a:prstGeom>
            <a:solidFill>
              <a:srgbClr val="0095D3"/>
            </a:solidFill>
            <a:ln w="38100" cap="flat" cmpd="sng" algn="ctr">
              <a:solidFill>
                <a:schemeClr val="accent1">
                  <a:lumMod val="75000"/>
                  <a:alpha val="80000"/>
                </a:schemeClr>
              </a:solidFill>
              <a:prstDash val="solid"/>
              <a:round/>
              <a:headEnd type="none" w="med" len="med"/>
              <a:tailEnd type="none" w="lg"/>
            </a:ln>
            <a:effectLst/>
          </p:spPr>
        </p:cxnSp>
      </p:grpSp>
      <p:grpSp>
        <p:nvGrpSpPr>
          <p:cNvPr id="23" name="Group 22"/>
          <p:cNvGrpSpPr/>
          <p:nvPr/>
        </p:nvGrpSpPr>
        <p:grpSpPr>
          <a:xfrm>
            <a:off x="3916936" y="4152713"/>
            <a:ext cx="4322937" cy="521358"/>
            <a:chOff x="3916367" y="4152901"/>
            <a:chExt cx="4324063" cy="521493"/>
          </a:xfrm>
        </p:grpSpPr>
        <p:cxnSp>
          <p:nvCxnSpPr>
            <p:cNvPr id="4" name="Straight Connector 3"/>
            <p:cNvCxnSpPr/>
            <p:nvPr/>
          </p:nvCxnSpPr>
          <p:spPr bwMode="auto">
            <a:xfrm>
              <a:off x="3916367" y="4381503"/>
              <a:ext cx="1123663" cy="1587"/>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5" name="Straight Connector 4"/>
            <p:cNvCxnSpPr/>
            <p:nvPr/>
          </p:nvCxnSpPr>
          <p:spPr bwMode="auto">
            <a:xfrm rot="5400000">
              <a:off x="5485212" y="4412854"/>
              <a:ext cx="521493" cy="1588"/>
            </a:xfrm>
            <a:prstGeom prst="line">
              <a:avLst/>
            </a:prstGeom>
            <a:solidFill>
              <a:srgbClr val="0095D3"/>
            </a:solidFill>
            <a:ln w="76200" cap="flat" cmpd="sng" algn="ctr">
              <a:solidFill>
                <a:schemeClr val="accent1">
                  <a:lumMod val="75000"/>
                  <a:alpha val="80000"/>
                </a:schemeClr>
              </a:solidFill>
              <a:prstDash val="solid"/>
              <a:round/>
              <a:headEnd type="none" w="med" len="med"/>
              <a:tailEnd type="none" w="lg"/>
            </a:ln>
            <a:effectLst/>
          </p:spPr>
        </p:cxnSp>
        <p:cxnSp>
          <p:nvCxnSpPr>
            <p:cNvPr id="9" name="Straight Connector 8"/>
            <p:cNvCxnSpPr/>
            <p:nvPr/>
          </p:nvCxnSpPr>
          <p:spPr bwMode="auto">
            <a:xfrm rot="5400000">
              <a:off x="5332812" y="4412854"/>
              <a:ext cx="521493" cy="1588"/>
            </a:xfrm>
            <a:prstGeom prst="line">
              <a:avLst/>
            </a:prstGeom>
            <a:solidFill>
              <a:srgbClr val="0095D3"/>
            </a:solidFill>
            <a:ln w="76200" cap="flat" cmpd="sng" algn="ctr">
              <a:solidFill>
                <a:schemeClr val="accent1">
                  <a:lumMod val="75000"/>
                  <a:alpha val="80000"/>
                </a:schemeClr>
              </a:solidFill>
              <a:prstDash val="solid"/>
              <a:round/>
              <a:headEnd type="none" w="med" len="med"/>
              <a:tailEnd type="none" w="lg"/>
            </a:ln>
            <a:effectLst/>
          </p:spPr>
        </p:cxnSp>
        <p:cxnSp>
          <p:nvCxnSpPr>
            <p:cNvPr id="10" name="Straight Connector 9"/>
            <p:cNvCxnSpPr/>
            <p:nvPr/>
          </p:nvCxnSpPr>
          <p:spPr bwMode="auto">
            <a:xfrm rot="5400000">
              <a:off x="5180412" y="4412854"/>
              <a:ext cx="521493" cy="1588"/>
            </a:xfrm>
            <a:prstGeom prst="line">
              <a:avLst/>
            </a:prstGeom>
            <a:solidFill>
              <a:srgbClr val="0095D3"/>
            </a:solidFill>
            <a:ln w="76200" cap="flat" cmpd="sng" algn="ctr">
              <a:solidFill>
                <a:schemeClr val="accent1">
                  <a:lumMod val="75000"/>
                  <a:alpha val="80000"/>
                </a:schemeClr>
              </a:solidFill>
              <a:prstDash val="solid"/>
              <a:round/>
              <a:headEnd type="none" w="med" len="med"/>
              <a:tailEnd type="none" w="lg"/>
            </a:ln>
            <a:effectLst/>
          </p:spPr>
        </p:cxnSp>
        <p:cxnSp>
          <p:nvCxnSpPr>
            <p:cNvPr id="11" name="Straight Connector 10"/>
            <p:cNvCxnSpPr/>
            <p:nvPr/>
          </p:nvCxnSpPr>
          <p:spPr bwMode="auto">
            <a:xfrm rot="5400000">
              <a:off x="5028012" y="4412854"/>
              <a:ext cx="521493" cy="1588"/>
            </a:xfrm>
            <a:prstGeom prst="line">
              <a:avLst/>
            </a:prstGeom>
            <a:solidFill>
              <a:srgbClr val="0095D3"/>
            </a:solidFill>
            <a:ln w="76200" cap="flat" cmpd="sng" algn="ctr">
              <a:solidFill>
                <a:schemeClr val="accent1">
                  <a:lumMod val="75000"/>
                  <a:alpha val="80000"/>
                </a:schemeClr>
              </a:solidFill>
              <a:prstDash val="solid"/>
              <a:round/>
              <a:headEnd type="none" w="med" len="med"/>
              <a:tailEnd type="none" w="lg"/>
            </a:ln>
            <a:effectLst/>
          </p:spPr>
        </p:cxnSp>
        <p:cxnSp>
          <p:nvCxnSpPr>
            <p:cNvPr id="12" name="Straight Connector 11"/>
            <p:cNvCxnSpPr/>
            <p:nvPr/>
          </p:nvCxnSpPr>
          <p:spPr bwMode="auto">
            <a:xfrm>
              <a:off x="7116767" y="4381503"/>
              <a:ext cx="1123663" cy="1587"/>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grpSp>
      <p:sp>
        <p:nvSpPr>
          <p:cNvPr id="13" name="Rectangle 12"/>
          <p:cNvSpPr/>
          <p:nvPr/>
        </p:nvSpPr>
        <p:spPr>
          <a:xfrm>
            <a:off x="3769930" y="3695631"/>
            <a:ext cx="729933" cy="359838"/>
          </a:xfrm>
          <a:prstGeom prst="rect">
            <a:avLst/>
          </a:prstGeom>
        </p:spPr>
        <p:txBody>
          <a:bodyPr wrap="none" lIns="82037" tIns="41019" rIns="82037" bIns="41019">
            <a:spAutoFit/>
          </a:bodyPr>
          <a:lstStyle/>
          <a:p>
            <a:pPr defTabSz="914171"/>
            <a:r>
              <a:rPr lang="en-US" b="1" kern="0" dirty="0">
                <a:solidFill>
                  <a:srgbClr val="333333"/>
                </a:solidFill>
              </a:rPr>
              <a:t>input</a:t>
            </a:r>
            <a:endParaRPr lang="en-US" kern="0" dirty="0">
              <a:solidFill>
                <a:srgbClr val="717074"/>
              </a:solidFill>
            </a:endParaRPr>
          </a:p>
        </p:txBody>
      </p:sp>
      <p:sp>
        <p:nvSpPr>
          <p:cNvPr id="14" name="Rectangle 13"/>
          <p:cNvSpPr/>
          <p:nvPr/>
        </p:nvSpPr>
        <p:spPr>
          <a:xfrm>
            <a:off x="6929133" y="3716961"/>
            <a:ext cx="883822" cy="359838"/>
          </a:xfrm>
          <a:prstGeom prst="rect">
            <a:avLst/>
          </a:prstGeom>
        </p:spPr>
        <p:txBody>
          <a:bodyPr wrap="none" lIns="82037" tIns="41019" rIns="82037" bIns="41019">
            <a:spAutoFit/>
          </a:bodyPr>
          <a:lstStyle/>
          <a:p>
            <a:pPr defTabSz="914171"/>
            <a:r>
              <a:rPr lang="en-US" b="1" kern="0" dirty="0">
                <a:solidFill>
                  <a:srgbClr val="333333"/>
                </a:solidFill>
              </a:rPr>
              <a:t>output</a:t>
            </a:r>
            <a:endParaRPr lang="en-US" kern="0" dirty="0">
              <a:solidFill>
                <a:srgbClr val="717074"/>
              </a:solidFill>
            </a:endParaRPr>
          </a:p>
        </p:txBody>
      </p:sp>
      <p:sp>
        <p:nvSpPr>
          <p:cNvPr id="19" name="Rectangle 18"/>
          <p:cNvSpPr/>
          <p:nvPr/>
        </p:nvSpPr>
        <p:spPr>
          <a:xfrm>
            <a:off x="560001" y="2944811"/>
            <a:ext cx="1712187" cy="298283"/>
          </a:xfrm>
          <a:prstGeom prst="rect">
            <a:avLst/>
          </a:prstGeom>
        </p:spPr>
        <p:txBody>
          <a:bodyPr wrap="square" lIns="82037" tIns="41019" rIns="82037" bIns="41019">
            <a:spAutoFit/>
          </a:bodyPr>
          <a:lstStyle/>
          <a:p>
            <a:pPr defTabSz="914171"/>
            <a:r>
              <a:rPr lang="en-US" sz="1400" kern="0" dirty="0">
                <a:solidFill>
                  <a:srgbClr val="333333"/>
                </a:solidFill>
              </a:rPr>
              <a:t>Arriving Customers</a:t>
            </a:r>
            <a:endParaRPr lang="en-US" sz="1400" kern="0" dirty="0">
              <a:solidFill>
                <a:srgbClr val="717074"/>
              </a:solidFill>
            </a:endParaRPr>
          </a:p>
        </p:txBody>
      </p:sp>
      <p:sp>
        <p:nvSpPr>
          <p:cNvPr id="27" name="Rectangle 26"/>
          <p:cNvSpPr/>
          <p:nvPr/>
        </p:nvSpPr>
        <p:spPr>
          <a:xfrm>
            <a:off x="5875989" y="2938293"/>
            <a:ext cx="702683" cy="298283"/>
          </a:xfrm>
          <a:prstGeom prst="rect">
            <a:avLst/>
          </a:prstGeom>
        </p:spPr>
        <p:txBody>
          <a:bodyPr wrap="none" lIns="82037" tIns="41019" rIns="82037" bIns="41019">
            <a:spAutoFit/>
          </a:bodyPr>
          <a:lstStyle/>
          <a:p>
            <a:pPr defTabSz="914171"/>
            <a:r>
              <a:rPr lang="en-US" sz="1400" kern="0" dirty="0">
                <a:solidFill>
                  <a:srgbClr val="333333"/>
                </a:solidFill>
              </a:rPr>
              <a:t>Queue</a:t>
            </a:r>
            <a:endParaRPr lang="en-US" sz="1400" kern="0" dirty="0">
              <a:solidFill>
                <a:srgbClr val="717074"/>
              </a:solidFill>
            </a:endParaRPr>
          </a:p>
        </p:txBody>
      </p:sp>
      <p:grpSp>
        <p:nvGrpSpPr>
          <p:cNvPr id="37" name="Group 36"/>
          <p:cNvGrpSpPr/>
          <p:nvPr/>
        </p:nvGrpSpPr>
        <p:grpSpPr>
          <a:xfrm>
            <a:off x="9598696" y="875453"/>
            <a:ext cx="1432186" cy="2373737"/>
            <a:chOff x="9599612" y="874786"/>
            <a:chExt cx="1432560" cy="2374355"/>
          </a:xfrm>
        </p:grpSpPr>
        <p:pic>
          <p:nvPicPr>
            <p:cNvPr id="17" name="Picture 16" descr="cashier.jpg"/>
            <p:cNvPicPr>
              <a:picLocks noChangeAspect="1"/>
            </p:cNvPicPr>
            <p:nvPr/>
          </p:nvPicPr>
          <p:blipFill>
            <a:blip r:embed="rId3"/>
            <a:stretch>
              <a:fillRect/>
            </a:stretch>
          </p:blipFill>
          <p:spPr>
            <a:xfrm>
              <a:off x="9599612" y="874786"/>
              <a:ext cx="1432560" cy="1828800"/>
            </a:xfrm>
            <a:prstGeom prst="rect">
              <a:avLst/>
            </a:prstGeom>
          </p:spPr>
        </p:pic>
        <p:sp>
          <p:nvSpPr>
            <p:cNvPr id="28" name="Rectangle 27"/>
            <p:cNvSpPr/>
            <p:nvPr/>
          </p:nvSpPr>
          <p:spPr>
            <a:xfrm>
              <a:off x="9904412" y="2950780"/>
              <a:ext cx="922535" cy="298361"/>
            </a:xfrm>
            <a:prstGeom prst="rect">
              <a:avLst/>
            </a:prstGeom>
          </p:spPr>
          <p:txBody>
            <a:bodyPr wrap="none" lIns="82037" tIns="41019" rIns="82037" bIns="41019">
              <a:spAutoFit/>
            </a:bodyPr>
            <a:lstStyle/>
            <a:p>
              <a:pPr defTabSz="914171"/>
              <a:r>
                <a:rPr lang="en-US" sz="1400" kern="0" dirty="0">
                  <a:solidFill>
                    <a:srgbClr val="333333"/>
                  </a:solidFill>
                </a:rPr>
                <a:t>Checkout</a:t>
              </a:r>
              <a:endParaRPr lang="en-US" sz="1400" kern="0" dirty="0">
                <a:solidFill>
                  <a:srgbClr val="717074"/>
                </a:solidFill>
              </a:endParaRPr>
            </a:p>
          </p:txBody>
        </p:sp>
      </p:grpSp>
      <p:sp>
        <p:nvSpPr>
          <p:cNvPr id="30" name="Rectangle 29"/>
          <p:cNvSpPr/>
          <p:nvPr/>
        </p:nvSpPr>
        <p:spPr>
          <a:xfrm>
            <a:off x="7812765" y="5273130"/>
            <a:ext cx="3588088" cy="282894"/>
          </a:xfrm>
          <a:prstGeom prst="rect">
            <a:avLst/>
          </a:prstGeom>
        </p:spPr>
        <p:txBody>
          <a:bodyPr wrap="none" lIns="82037" tIns="41019" rIns="82037" bIns="41019">
            <a:spAutoFit/>
          </a:bodyPr>
          <a:lstStyle/>
          <a:p>
            <a:pPr defTabSz="914171"/>
            <a:r>
              <a:rPr lang="en-US" sz="1300" i="1" kern="0" dirty="0">
                <a:solidFill>
                  <a:srgbClr val="333333"/>
                </a:solidFill>
              </a:rPr>
              <a:t>Utilization = busy-time at server / time elapsed</a:t>
            </a:r>
            <a:endParaRPr lang="en-US" sz="1300" i="1" kern="0" dirty="0">
              <a:solidFill>
                <a:srgbClr val="717074"/>
              </a:solidFill>
            </a:endParaRPr>
          </a:p>
        </p:txBody>
      </p:sp>
      <p:grpSp>
        <p:nvGrpSpPr>
          <p:cNvPr id="26" name="Group 25"/>
          <p:cNvGrpSpPr/>
          <p:nvPr/>
        </p:nvGrpSpPr>
        <p:grpSpPr>
          <a:xfrm>
            <a:off x="4875530" y="4876426"/>
            <a:ext cx="2515534" cy="1364803"/>
            <a:chOff x="4875212" y="4876803"/>
            <a:chExt cx="2516189" cy="1365159"/>
          </a:xfrm>
        </p:grpSpPr>
        <p:cxnSp>
          <p:nvCxnSpPr>
            <p:cNvPr id="18" name="Straight Connector 17"/>
            <p:cNvCxnSpPr/>
            <p:nvPr/>
          </p:nvCxnSpPr>
          <p:spPr bwMode="auto">
            <a:xfrm>
              <a:off x="4875212" y="5791203"/>
              <a:ext cx="2514600" cy="1587"/>
            </a:xfrm>
            <a:prstGeom prst="line">
              <a:avLst/>
            </a:prstGeom>
            <a:solidFill>
              <a:srgbClr val="0095D3"/>
            </a:solidFill>
            <a:ln w="28575" cap="flat" cmpd="sng" algn="ctr">
              <a:solidFill>
                <a:schemeClr val="accent1">
                  <a:lumMod val="75000"/>
                  <a:alpha val="80000"/>
                </a:schemeClr>
              </a:solidFill>
              <a:prstDash val="solid"/>
              <a:round/>
              <a:headEnd type="arrow" w="lg" len="lg"/>
              <a:tailEnd type="arrow" w="lg" len="lg"/>
            </a:ln>
            <a:effectLst/>
          </p:spPr>
        </p:cxnSp>
        <p:cxnSp>
          <p:nvCxnSpPr>
            <p:cNvPr id="21" name="Straight Connector 20"/>
            <p:cNvCxnSpPr/>
            <p:nvPr/>
          </p:nvCxnSpPr>
          <p:spPr bwMode="auto">
            <a:xfrm>
              <a:off x="6164266" y="5181603"/>
              <a:ext cx="1225551" cy="1587"/>
            </a:xfrm>
            <a:prstGeom prst="line">
              <a:avLst/>
            </a:prstGeom>
            <a:solidFill>
              <a:srgbClr val="0095D3"/>
            </a:solidFill>
            <a:ln w="28575" cap="flat" cmpd="sng" algn="ctr">
              <a:solidFill>
                <a:schemeClr val="accent1">
                  <a:lumMod val="75000"/>
                  <a:alpha val="80000"/>
                </a:schemeClr>
              </a:solidFill>
              <a:prstDash val="solid"/>
              <a:round/>
              <a:headEnd type="arrow" w="lg" len="lg"/>
              <a:tailEnd type="arrow" w="lg" len="lg"/>
            </a:ln>
            <a:effectLst/>
          </p:spPr>
        </p:cxnSp>
        <p:cxnSp>
          <p:nvCxnSpPr>
            <p:cNvPr id="24" name="Straight Connector 23"/>
            <p:cNvCxnSpPr/>
            <p:nvPr/>
          </p:nvCxnSpPr>
          <p:spPr bwMode="auto">
            <a:xfrm>
              <a:off x="4875214" y="5181603"/>
              <a:ext cx="1136651" cy="1587"/>
            </a:xfrm>
            <a:prstGeom prst="line">
              <a:avLst/>
            </a:prstGeom>
            <a:solidFill>
              <a:srgbClr val="0095D3"/>
            </a:solidFill>
            <a:ln w="28575" cap="flat" cmpd="sng" algn="ctr">
              <a:solidFill>
                <a:schemeClr val="accent1">
                  <a:lumMod val="75000"/>
                  <a:alpha val="80000"/>
                </a:schemeClr>
              </a:solidFill>
              <a:prstDash val="solid"/>
              <a:round/>
              <a:headEnd type="arrow" w="lg" len="lg"/>
              <a:tailEnd type="arrow" w="lg" len="lg"/>
            </a:ln>
            <a:effectLst/>
          </p:spPr>
        </p:cxnSp>
        <p:sp>
          <p:nvSpPr>
            <p:cNvPr id="32" name="Rectangle 31"/>
            <p:cNvSpPr/>
            <p:nvPr/>
          </p:nvSpPr>
          <p:spPr>
            <a:xfrm>
              <a:off x="4875213" y="5257801"/>
              <a:ext cx="1050808" cy="298361"/>
            </a:xfrm>
            <a:prstGeom prst="rect">
              <a:avLst/>
            </a:prstGeom>
          </p:spPr>
          <p:txBody>
            <a:bodyPr wrap="none" lIns="82037" tIns="41019" rIns="82037" bIns="41019">
              <a:spAutoFit/>
            </a:bodyPr>
            <a:lstStyle/>
            <a:p>
              <a:pPr defTabSz="914171"/>
              <a:r>
                <a:rPr lang="en-US" sz="1400" kern="0" dirty="0">
                  <a:solidFill>
                    <a:srgbClr val="333333"/>
                  </a:solidFill>
                </a:rPr>
                <a:t>queue time</a:t>
              </a:r>
              <a:endParaRPr lang="en-US" sz="1400" kern="0" dirty="0">
                <a:solidFill>
                  <a:srgbClr val="717074"/>
                </a:solidFill>
              </a:endParaRPr>
            </a:p>
          </p:txBody>
        </p:sp>
        <p:sp>
          <p:nvSpPr>
            <p:cNvPr id="33" name="Rectangle 32"/>
            <p:cNvSpPr/>
            <p:nvPr/>
          </p:nvSpPr>
          <p:spPr>
            <a:xfrm>
              <a:off x="6170612" y="5257801"/>
              <a:ext cx="1121358" cy="298361"/>
            </a:xfrm>
            <a:prstGeom prst="rect">
              <a:avLst/>
            </a:prstGeom>
          </p:spPr>
          <p:txBody>
            <a:bodyPr wrap="none" lIns="82037" tIns="41019" rIns="82037" bIns="41019">
              <a:spAutoFit/>
            </a:bodyPr>
            <a:lstStyle/>
            <a:p>
              <a:pPr defTabSz="914171"/>
              <a:r>
                <a:rPr lang="en-US" sz="1400" kern="0" dirty="0">
                  <a:solidFill>
                    <a:srgbClr val="333333"/>
                  </a:solidFill>
                </a:rPr>
                <a:t>service time</a:t>
              </a:r>
              <a:endParaRPr lang="en-US" sz="1400" kern="0" dirty="0">
                <a:solidFill>
                  <a:srgbClr val="717074"/>
                </a:solidFill>
              </a:endParaRPr>
            </a:p>
          </p:txBody>
        </p:sp>
        <p:sp>
          <p:nvSpPr>
            <p:cNvPr id="34" name="Rectangle 33"/>
            <p:cNvSpPr/>
            <p:nvPr/>
          </p:nvSpPr>
          <p:spPr>
            <a:xfrm>
              <a:off x="5357723" y="5943601"/>
              <a:ext cx="1289718" cy="298361"/>
            </a:xfrm>
            <a:prstGeom prst="rect">
              <a:avLst/>
            </a:prstGeom>
          </p:spPr>
          <p:txBody>
            <a:bodyPr wrap="none" lIns="82037" tIns="41019" rIns="82037" bIns="41019">
              <a:spAutoFit/>
            </a:bodyPr>
            <a:lstStyle/>
            <a:p>
              <a:pPr defTabSz="914171"/>
              <a:r>
                <a:rPr lang="en-US" sz="1400" kern="0" dirty="0">
                  <a:solidFill>
                    <a:srgbClr val="333333"/>
                  </a:solidFill>
                </a:rPr>
                <a:t>response time</a:t>
              </a:r>
              <a:endParaRPr lang="en-US" sz="1400" kern="0" dirty="0">
                <a:solidFill>
                  <a:srgbClr val="717074"/>
                </a:solidFill>
              </a:endParaRPr>
            </a:p>
          </p:txBody>
        </p:sp>
        <p:cxnSp>
          <p:nvCxnSpPr>
            <p:cNvPr id="31" name="Straight Connector 30"/>
            <p:cNvCxnSpPr/>
            <p:nvPr/>
          </p:nvCxnSpPr>
          <p:spPr bwMode="auto">
            <a:xfrm rot="5400000">
              <a:off x="4304507" y="5447509"/>
              <a:ext cx="1143000" cy="1588"/>
            </a:xfrm>
            <a:prstGeom prst="line">
              <a:avLst/>
            </a:prstGeom>
            <a:solidFill>
              <a:srgbClr val="0095D3"/>
            </a:solidFill>
            <a:ln w="9525" cap="flat" cmpd="sng" algn="ctr">
              <a:solidFill>
                <a:schemeClr val="accent1">
                  <a:lumMod val="75000"/>
                  <a:alpha val="80000"/>
                </a:schemeClr>
              </a:solidFill>
              <a:prstDash val="solid"/>
              <a:round/>
              <a:headEnd type="none" w="med" len="med"/>
              <a:tailEnd type="none" w="lg"/>
            </a:ln>
            <a:effectLst/>
          </p:spPr>
        </p:cxnSp>
        <p:cxnSp>
          <p:nvCxnSpPr>
            <p:cNvPr id="39" name="Straight Connector 38"/>
            <p:cNvCxnSpPr/>
            <p:nvPr/>
          </p:nvCxnSpPr>
          <p:spPr bwMode="auto">
            <a:xfrm rot="5400000">
              <a:off x="5751512" y="5219701"/>
              <a:ext cx="685800" cy="1588"/>
            </a:xfrm>
            <a:prstGeom prst="line">
              <a:avLst/>
            </a:prstGeom>
            <a:solidFill>
              <a:srgbClr val="0095D3"/>
            </a:solidFill>
            <a:ln w="9525" cap="flat" cmpd="sng" algn="ctr">
              <a:solidFill>
                <a:schemeClr val="accent1">
                  <a:lumMod val="75000"/>
                  <a:alpha val="80000"/>
                </a:schemeClr>
              </a:solidFill>
              <a:prstDash val="solid"/>
              <a:round/>
              <a:headEnd type="none" w="med" len="med"/>
              <a:tailEnd type="none" w="lg"/>
            </a:ln>
            <a:effectLst/>
          </p:spPr>
        </p:cxnSp>
        <p:cxnSp>
          <p:nvCxnSpPr>
            <p:cNvPr id="41" name="Straight Connector 40"/>
            <p:cNvCxnSpPr/>
            <p:nvPr/>
          </p:nvCxnSpPr>
          <p:spPr bwMode="auto">
            <a:xfrm rot="5400000">
              <a:off x="6819107" y="5447509"/>
              <a:ext cx="1143000" cy="1588"/>
            </a:xfrm>
            <a:prstGeom prst="line">
              <a:avLst/>
            </a:prstGeom>
            <a:solidFill>
              <a:srgbClr val="0095D3"/>
            </a:solidFill>
            <a:ln w="9525" cap="flat" cmpd="sng" algn="ctr">
              <a:solidFill>
                <a:schemeClr val="accent1">
                  <a:lumMod val="75000"/>
                  <a:alpha val="80000"/>
                </a:schemeClr>
              </a:solidFill>
              <a:prstDash val="solid"/>
              <a:round/>
              <a:headEnd type="none" w="med" len="med"/>
              <a:tailEnd type="none" w="lg"/>
            </a:ln>
            <a:effectLst/>
          </p:spPr>
        </p:cxnSp>
      </p:grpSp>
      <p:pic>
        <p:nvPicPr>
          <p:cNvPr id="15" name="Picture 14" descr="shoppingcart.jpg"/>
          <p:cNvPicPr>
            <a:picLocks noChangeAspect="1"/>
          </p:cNvPicPr>
          <p:nvPr/>
        </p:nvPicPr>
        <p:blipFill>
          <a:blip r:embed="rId4"/>
          <a:stretch>
            <a:fillRect/>
          </a:stretch>
        </p:blipFill>
        <p:spPr>
          <a:xfrm>
            <a:off x="1498368" y="918122"/>
            <a:ext cx="1980684" cy="1980684"/>
          </a:xfrm>
          <a:prstGeom prst="rect">
            <a:avLst/>
          </a:prstGeom>
        </p:spPr>
      </p:pic>
      <p:pic>
        <p:nvPicPr>
          <p:cNvPr id="16" name="Picture 15" descr="shoppingcart.jpg"/>
          <p:cNvPicPr>
            <a:picLocks noChangeAspect="1"/>
          </p:cNvPicPr>
          <p:nvPr/>
        </p:nvPicPr>
        <p:blipFill>
          <a:blip r:embed="rId4"/>
          <a:stretch>
            <a:fillRect/>
          </a:stretch>
        </p:blipFill>
        <p:spPr>
          <a:xfrm>
            <a:off x="3612211" y="933521"/>
            <a:ext cx="1980684" cy="1980684"/>
          </a:xfrm>
          <a:prstGeom prst="rect">
            <a:avLst/>
          </a:prstGeom>
        </p:spPr>
      </p:pic>
      <p:pic>
        <p:nvPicPr>
          <p:cNvPr id="35" name="Picture 34" descr="shoppingcart.jpg"/>
          <p:cNvPicPr>
            <a:picLocks noChangeAspect="1"/>
          </p:cNvPicPr>
          <p:nvPr/>
        </p:nvPicPr>
        <p:blipFill>
          <a:blip r:embed="rId4"/>
          <a:stretch>
            <a:fillRect/>
          </a:stretch>
        </p:blipFill>
        <p:spPr>
          <a:xfrm>
            <a:off x="5617747" y="958702"/>
            <a:ext cx="1980684" cy="1980684"/>
          </a:xfrm>
          <a:prstGeom prst="rect">
            <a:avLst/>
          </a:prstGeom>
        </p:spPr>
      </p:pic>
      <p:pic>
        <p:nvPicPr>
          <p:cNvPr id="36" name="Picture 35" descr="shoppingcart.jpg"/>
          <p:cNvPicPr>
            <a:picLocks noChangeAspect="1"/>
          </p:cNvPicPr>
          <p:nvPr/>
        </p:nvPicPr>
        <p:blipFill>
          <a:blip r:embed="rId4"/>
          <a:stretch>
            <a:fillRect/>
          </a:stretch>
        </p:blipFill>
        <p:spPr>
          <a:xfrm>
            <a:off x="7501464" y="930406"/>
            <a:ext cx="1980684" cy="1980684"/>
          </a:xfrm>
          <a:prstGeom prst="rect">
            <a:avLst/>
          </a:prstGeom>
        </p:spPr>
      </p:pic>
    </p:spTree>
    <p:extLst>
      <p:ext uri="{BB962C8B-B14F-4D97-AF65-F5344CB8AC3E}">
        <p14:creationId xmlns:p14="http://schemas.microsoft.com/office/powerpoint/2010/main" val="40072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repeatCount="indefinite"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2000"/>
                                        <p:tgtEl>
                                          <p:spTgt spid="23"/>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2000"/>
                                        <p:tgtEl>
                                          <p:spTgt spid="26"/>
                                        </p:tgtEl>
                                      </p:cBhvr>
                                    </p:animEffect>
                                  </p:childTnLst>
                                </p:cTn>
                              </p:par>
                            </p:childTnLst>
                          </p:cTn>
                        </p:par>
                        <p:par>
                          <p:cTn id="54" fill="hold">
                            <p:stCondLst>
                              <p:cond delay="2000"/>
                            </p:stCondLst>
                            <p:childTnLst>
                              <p:par>
                                <p:cTn id="55" presetID="1"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9" grpId="0"/>
      <p:bldP spid="27"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hoppingcart.jpg"/>
          <p:cNvPicPr>
            <a:picLocks noChangeAspect="1"/>
          </p:cNvPicPr>
          <p:nvPr/>
        </p:nvPicPr>
        <p:blipFill>
          <a:blip r:embed="rId3"/>
          <a:stretch>
            <a:fillRect/>
          </a:stretch>
        </p:blipFill>
        <p:spPr>
          <a:xfrm>
            <a:off x="1946687" y="2712089"/>
            <a:ext cx="995603" cy="995603"/>
          </a:xfrm>
          <a:prstGeom prst="rect">
            <a:avLst/>
          </a:prstGeom>
        </p:spPr>
      </p:pic>
      <p:pic>
        <p:nvPicPr>
          <p:cNvPr id="43" name="Picture 42" descr="shoppingcart.jpg"/>
          <p:cNvPicPr>
            <a:picLocks noChangeAspect="1"/>
          </p:cNvPicPr>
          <p:nvPr/>
        </p:nvPicPr>
        <p:blipFill>
          <a:blip r:embed="rId3"/>
          <a:stretch>
            <a:fillRect/>
          </a:stretch>
        </p:blipFill>
        <p:spPr>
          <a:xfrm>
            <a:off x="2728584" y="2736423"/>
            <a:ext cx="995603" cy="995603"/>
          </a:xfrm>
          <a:prstGeom prst="rect">
            <a:avLst/>
          </a:prstGeom>
        </p:spPr>
      </p:pic>
      <p:sp>
        <p:nvSpPr>
          <p:cNvPr id="2" name="Title 1"/>
          <p:cNvSpPr>
            <a:spLocks noGrp="1"/>
          </p:cNvSpPr>
          <p:nvPr>
            <p:ph type="title"/>
          </p:nvPr>
        </p:nvSpPr>
        <p:spPr>
          <a:xfrm>
            <a:off x="610870" y="111608"/>
            <a:ext cx="10967086" cy="537076"/>
          </a:xfrm>
        </p:spPr>
        <p:txBody>
          <a:bodyPr/>
          <a:lstStyle/>
          <a:p>
            <a:r>
              <a:rPr lang="en-US" dirty="0"/>
              <a:t>Additional </a:t>
            </a:r>
            <a:r>
              <a:rPr lang="en-US" dirty="0" err="1"/>
              <a:t>vSCSI</a:t>
            </a:r>
            <a:r>
              <a:rPr lang="en-US" dirty="0"/>
              <a:t> controllers improves concurrency</a:t>
            </a:r>
          </a:p>
        </p:txBody>
      </p:sp>
      <p:pic>
        <p:nvPicPr>
          <p:cNvPr id="38" name="Picture 37" descr="cashier.jpg"/>
          <p:cNvPicPr>
            <a:picLocks noChangeAspect="1"/>
          </p:cNvPicPr>
          <p:nvPr/>
        </p:nvPicPr>
        <p:blipFill>
          <a:blip r:embed="rId4"/>
          <a:stretch>
            <a:fillRect/>
          </a:stretch>
        </p:blipFill>
        <p:spPr>
          <a:xfrm>
            <a:off x="3610513" y="2580875"/>
            <a:ext cx="845576" cy="1079459"/>
          </a:xfrm>
          <a:prstGeom prst="rect">
            <a:avLst/>
          </a:prstGeom>
        </p:spPr>
      </p:pic>
      <p:sp>
        <p:nvSpPr>
          <p:cNvPr id="40" name="Rectangle 39"/>
          <p:cNvSpPr/>
          <p:nvPr/>
        </p:nvSpPr>
        <p:spPr>
          <a:xfrm>
            <a:off x="8550236" y="5639372"/>
            <a:ext cx="1728605" cy="298283"/>
          </a:xfrm>
          <a:prstGeom prst="rect">
            <a:avLst/>
          </a:prstGeom>
        </p:spPr>
        <p:txBody>
          <a:bodyPr wrap="none" lIns="82037" tIns="41019" rIns="82037" bIns="41019">
            <a:spAutoFit/>
          </a:bodyPr>
          <a:lstStyle/>
          <a:p>
            <a:pPr defTabSz="914171"/>
            <a:r>
              <a:rPr lang="en-US" sz="1400" kern="0" dirty="0">
                <a:solidFill>
                  <a:srgbClr val="333333"/>
                </a:solidFill>
              </a:rPr>
              <a:t>Storage Subsystem</a:t>
            </a:r>
            <a:endParaRPr lang="en-US" sz="1400" kern="0" dirty="0">
              <a:solidFill>
                <a:srgbClr val="717074"/>
              </a:solidFill>
            </a:endParaRPr>
          </a:p>
        </p:txBody>
      </p:sp>
      <p:cxnSp>
        <p:nvCxnSpPr>
          <p:cNvPr id="42" name="Straight Connector 41"/>
          <p:cNvCxnSpPr/>
          <p:nvPr/>
        </p:nvCxnSpPr>
        <p:spPr bwMode="auto">
          <a:xfrm flipV="1">
            <a:off x="4694254" y="1937405"/>
            <a:ext cx="777793" cy="827940"/>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grpSp>
        <p:nvGrpSpPr>
          <p:cNvPr id="14" name="Group 13"/>
          <p:cNvGrpSpPr/>
          <p:nvPr/>
        </p:nvGrpSpPr>
        <p:grpSpPr>
          <a:xfrm>
            <a:off x="8418732" y="889174"/>
            <a:ext cx="1878620" cy="1079459"/>
            <a:chOff x="8245601" y="1043960"/>
            <a:chExt cx="1879109" cy="1079740"/>
          </a:xfrm>
        </p:grpSpPr>
        <p:pic>
          <p:nvPicPr>
            <p:cNvPr id="17" name="Picture 16" descr="cashier.jpg"/>
            <p:cNvPicPr>
              <a:picLocks noChangeAspect="1"/>
            </p:cNvPicPr>
            <p:nvPr/>
          </p:nvPicPr>
          <p:blipFill>
            <a:blip r:embed="rId4"/>
            <a:stretch>
              <a:fillRect/>
            </a:stretch>
          </p:blipFill>
          <p:spPr>
            <a:xfrm>
              <a:off x="9278914" y="1043960"/>
              <a:ext cx="845796" cy="1079740"/>
            </a:xfrm>
            <a:prstGeom prst="rect">
              <a:avLst/>
            </a:prstGeom>
          </p:spPr>
        </p:pic>
        <p:pic>
          <p:nvPicPr>
            <p:cNvPr id="45" name="Picture 44" descr="shoppingcart.jpg"/>
            <p:cNvPicPr>
              <a:picLocks noChangeAspect="1"/>
            </p:cNvPicPr>
            <p:nvPr/>
          </p:nvPicPr>
          <p:blipFill>
            <a:blip r:embed="rId3"/>
            <a:stretch>
              <a:fillRect/>
            </a:stretch>
          </p:blipFill>
          <p:spPr>
            <a:xfrm>
              <a:off x="8245601" y="1123155"/>
              <a:ext cx="995862" cy="995862"/>
            </a:xfrm>
            <a:prstGeom prst="rect">
              <a:avLst/>
            </a:prstGeom>
          </p:spPr>
        </p:pic>
      </p:grpSp>
      <p:sp>
        <p:nvSpPr>
          <p:cNvPr id="48" name="Rectangle 47"/>
          <p:cNvSpPr/>
          <p:nvPr/>
        </p:nvSpPr>
        <p:spPr>
          <a:xfrm>
            <a:off x="3105524" y="3948933"/>
            <a:ext cx="1241292" cy="298283"/>
          </a:xfrm>
          <a:prstGeom prst="rect">
            <a:avLst/>
          </a:prstGeom>
        </p:spPr>
        <p:txBody>
          <a:bodyPr wrap="none" lIns="82037" tIns="41019" rIns="82037" bIns="41019">
            <a:spAutoFit/>
          </a:bodyPr>
          <a:lstStyle/>
          <a:p>
            <a:pPr defTabSz="914171"/>
            <a:r>
              <a:rPr lang="en-US" sz="1400" kern="0" dirty="0">
                <a:solidFill>
                  <a:srgbClr val="333333"/>
                </a:solidFill>
              </a:rPr>
              <a:t>Guest Device</a:t>
            </a:r>
            <a:endParaRPr lang="en-US" sz="1400" kern="0" dirty="0">
              <a:solidFill>
                <a:srgbClr val="717074"/>
              </a:solidFill>
            </a:endParaRPr>
          </a:p>
        </p:txBody>
      </p:sp>
      <p:sp>
        <p:nvSpPr>
          <p:cNvPr id="53" name="Rectangle 52"/>
          <p:cNvSpPr/>
          <p:nvPr/>
        </p:nvSpPr>
        <p:spPr>
          <a:xfrm>
            <a:off x="5792684" y="5637439"/>
            <a:ext cx="1273352" cy="298283"/>
          </a:xfrm>
          <a:prstGeom prst="rect">
            <a:avLst/>
          </a:prstGeom>
        </p:spPr>
        <p:txBody>
          <a:bodyPr wrap="none" lIns="82037" tIns="41019" rIns="82037" bIns="41019">
            <a:spAutoFit/>
          </a:bodyPr>
          <a:lstStyle/>
          <a:p>
            <a:pPr defTabSz="914171"/>
            <a:r>
              <a:rPr lang="en-US" sz="1400" kern="0" dirty="0" err="1">
                <a:solidFill>
                  <a:srgbClr val="333333"/>
                </a:solidFill>
              </a:rPr>
              <a:t>vSCSI</a:t>
            </a:r>
            <a:r>
              <a:rPr lang="en-US" sz="1400" kern="0" dirty="0">
                <a:solidFill>
                  <a:srgbClr val="333333"/>
                </a:solidFill>
              </a:rPr>
              <a:t> Device</a:t>
            </a:r>
            <a:endParaRPr lang="en-US" sz="1400" kern="0" dirty="0">
              <a:solidFill>
                <a:srgbClr val="717074"/>
              </a:solidFill>
            </a:endParaRPr>
          </a:p>
        </p:txBody>
      </p:sp>
      <p:cxnSp>
        <p:nvCxnSpPr>
          <p:cNvPr id="54" name="Straight Connector 53"/>
          <p:cNvCxnSpPr/>
          <p:nvPr/>
        </p:nvCxnSpPr>
        <p:spPr bwMode="auto">
          <a:xfrm flipV="1">
            <a:off x="7427231" y="1402497"/>
            <a:ext cx="829775" cy="7238"/>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grpSp>
        <p:nvGrpSpPr>
          <p:cNvPr id="25" name="Group 24"/>
          <p:cNvGrpSpPr/>
          <p:nvPr/>
        </p:nvGrpSpPr>
        <p:grpSpPr>
          <a:xfrm>
            <a:off x="5546148" y="838194"/>
            <a:ext cx="1728644" cy="1105644"/>
            <a:chOff x="5620070" y="2848644"/>
            <a:chExt cx="1729095" cy="1105932"/>
          </a:xfrm>
        </p:grpSpPr>
        <p:pic>
          <p:nvPicPr>
            <p:cNvPr id="26" name="Picture 25" descr="shoppingcart.jpg"/>
            <p:cNvPicPr>
              <a:picLocks noChangeAspect="1"/>
            </p:cNvPicPr>
            <p:nvPr/>
          </p:nvPicPr>
          <p:blipFill>
            <a:blip r:embed="rId3"/>
            <a:stretch>
              <a:fillRect/>
            </a:stretch>
          </p:blipFill>
          <p:spPr>
            <a:xfrm>
              <a:off x="5620070" y="2958714"/>
              <a:ext cx="995862" cy="995862"/>
            </a:xfrm>
            <a:prstGeom prst="rect">
              <a:avLst/>
            </a:prstGeom>
          </p:spPr>
        </p:pic>
        <p:pic>
          <p:nvPicPr>
            <p:cNvPr id="27" name="Picture 26" descr="cashier.jpg"/>
            <p:cNvPicPr>
              <a:picLocks noChangeAspect="1"/>
            </p:cNvPicPr>
            <p:nvPr/>
          </p:nvPicPr>
          <p:blipFill>
            <a:blip r:embed="rId4"/>
            <a:stretch>
              <a:fillRect/>
            </a:stretch>
          </p:blipFill>
          <p:spPr>
            <a:xfrm>
              <a:off x="6503369" y="2848644"/>
              <a:ext cx="845796" cy="1079740"/>
            </a:xfrm>
            <a:prstGeom prst="rect">
              <a:avLst/>
            </a:prstGeom>
          </p:spPr>
        </p:pic>
      </p:grpSp>
      <p:grpSp>
        <p:nvGrpSpPr>
          <p:cNvPr id="28" name="Group 27"/>
          <p:cNvGrpSpPr/>
          <p:nvPr/>
        </p:nvGrpSpPr>
        <p:grpSpPr>
          <a:xfrm>
            <a:off x="5546148" y="4441008"/>
            <a:ext cx="1728644" cy="1105644"/>
            <a:chOff x="5620070" y="2848644"/>
            <a:chExt cx="1729095" cy="1105932"/>
          </a:xfrm>
        </p:grpSpPr>
        <p:pic>
          <p:nvPicPr>
            <p:cNvPr id="29" name="Picture 28" descr="shoppingcart.jpg"/>
            <p:cNvPicPr>
              <a:picLocks noChangeAspect="1"/>
            </p:cNvPicPr>
            <p:nvPr/>
          </p:nvPicPr>
          <p:blipFill>
            <a:blip r:embed="rId3"/>
            <a:stretch>
              <a:fillRect/>
            </a:stretch>
          </p:blipFill>
          <p:spPr>
            <a:xfrm>
              <a:off x="5620070" y="2958714"/>
              <a:ext cx="995862" cy="995862"/>
            </a:xfrm>
            <a:prstGeom prst="rect">
              <a:avLst/>
            </a:prstGeom>
          </p:spPr>
        </p:pic>
        <p:pic>
          <p:nvPicPr>
            <p:cNvPr id="30" name="Picture 29" descr="cashier.jpg"/>
            <p:cNvPicPr>
              <a:picLocks noChangeAspect="1"/>
            </p:cNvPicPr>
            <p:nvPr/>
          </p:nvPicPr>
          <p:blipFill>
            <a:blip r:embed="rId4"/>
            <a:stretch>
              <a:fillRect/>
            </a:stretch>
          </p:blipFill>
          <p:spPr>
            <a:xfrm>
              <a:off x="6503369" y="2848644"/>
              <a:ext cx="845796" cy="1079740"/>
            </a:xfrm>
            <a:prstGeom prst="rect">
              <a:avLst/>
            </a:prstGeom>
          </p:spPr>
        </p:pic>
      </p:grpSp>
      <p:grpSp>
        <p:nvGrpSpPr>
          <p:cNvPr id="31" name="Group 30"/>
          <p:cNvGrpSpPr/>
          <p:nvPr/>
        </p:nvGrpSpPr>
        <p:grpSpPr>
          <a:xfrm>
            <a:off x="5551701" y="3221525"/>
            <a:ext cx="1728644" cy="1105644"/>
            <a:chOff x="5620070" y="2848644"/>
            <a:chExt cx="1729095" cy="1105932"/>
          </a:xfrm>
        </p:grpSpPr>
        <p:pic>
          <p:nvPicPr>
            <p:cNvPr id="32" name="Picture 31" descr="shoppingcart.jpg"/>
            <p:cNvPicPr>
              <a:picLocks noChangeAspect="1"/>
            </p:cNvPicPr>
            <p:nvPr/>
          </p:nvPicPr>
          <p:blipFill>
            <a:blip r:embed="rId3"/>
            <a:stretch>
              <a:fillRect/>
            </a:stretch>
          </p:blipFill>
          <p:spPr>
            <a:xfrm>
              <a:off x="5620070" y="2958714"/>
              <a:ext cx="995862" cy="995862"/>
            </a:xfrm>
            <a:prstGeom prst="rect">
              <a:avLst/>
            </a:prstGeom>
          </p:spPr>
        </p:pic>
        <p:pic>
          <p:nvPicPr>
            <p:cNvPr id="33" name="Picture 32" descr="cashier.jpg"/>
            <p:cNvPicPr>
              <a:picLocks noChangeAspect="1"/>
            </p:cNvPicPr>
            <p:nvPr/>
          </p:nvPicPr>
          <p:blipFill>
            <a:blip r:embed="rId4"/>
            <a:stretch>
              <a:fillRect/>
            </a:stretch>
          </p:blipFill>
          <p:spPr>
            <a:xfrm>
              <a:off x="6503369" y="2848644"/>
              <a:ext cx="845796" cy="1079740"/>
            </a:xfrm>
            <a:prstGeom prst="rect">
              <a:avLst/>
            </a:prstGeom>
          </p:spPr>
        </p:pic>
      </p:grpSp>
      <p:grpSp>
        <p:nvGrpSpPr>
          <p:cNvPr id="34" name="Group 33"/>
          <p:cNvGrpSpPr/>
          <p:nvPr/>
        </p:nvGrpSpPr>
        <p:grpSpPr>
          <a:xfrm>
            <a:off x="5551701" y="2053898"/>
            <a:ext cx="1728644" cy="1105644"/>
            <a:chOff x="5620070" y="2848644"/>
            <a:chExt cx="1729095" cy="1105932"/>
          </a:xfrm>
        </p:grpSpPr>
        <p:pic>
          <p:nvPicPr>
            <p:cNvPr id="39" name="Picture 38" descr="shoppingcart.jpg"/>
            <p:cNvPicPr>
              <a:picLocks noChangeAspect="1"/>
            </p:cNvPicPr>
            <p:nvPr/>
          </p:nvPicPr>
          <p:blipFill>
            <a:blip r:embed="rId3"/>
            <a:stretch>
              <a:fillRect/>
            </a:stretch>
          </p:blipFill>
          <p:spPr>
            <a:xfrm>
              <a:off x="5620070" y="2958714"/>
              <a:ext cx="995862" cy="995862"/>
            </a:xfrm>
            <a:prstGeom prst="rect">
              <a:avLst/>
            </a:prstGeom>
          </p:spPr>
        </p:pic>
        <p:pic>
          <p:nvPicPr>
            <p:cNvPr id="41" name="Picture 40" descr="cashier.jpg"/>
            <p:cNvPicPr>
              <a:picLocks noChangeAspect="1"/>
            </p:cNvPicPr>
            <p:nvPr/>
          </p:nvPicPr>
          <p:blipFill>
            <a:blip r:embed="rId4"/>
            <a:stretch>
              <a:fillRect/>
            </a:stretch>
          </p:blipFill>
          <p:spPr>
            <a:xfrm>
              <a:off x="6503369" y="2848644"/>
              <a:ext cx="845796" cy="1079740"/>
            </a:xfrm>
            <a:prstGeom prst="rect">
              <a:avLst/>
            </a:prstGeom>
          </p:spPr>
        </p:pic>
      </p:grpSp>
      <p:cxnSp>
        <p:nvCxnSpPr>
          <p:cNvPr id="57" name="Straight Connector 56"/>
          <p:cNvCxnSpPr/>
          <p:nvPr/>
        </p:nvCxnSpPr>
        <p:spPr bwMode="auto">
          <a:xfrm flipV="1">
            <a:off x="4699874" y="2792929"/>
            <a:ext cx="846273" cy="231286"/>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58" name="Straight Connector 57"/>
          <p:cNvCxnSpPr/>
          <p:nvPr/>
        </p:nvCxnSpPr>
        <p:spPr bwMode="auto">
          <a:xfrm>
            <a:off x="4705496" y="3331567"/>
            <a:ext cx="840652" cy="256572"/>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60" name="Straight Connector 59"/>
          <p:cNvCxnSpPr/>
          <p:nvPr/>
        </p:nvCxnSpPr>
        <p:spPr bwMode="auto">
          <a:xfrm>
            <a:off x="4699873" y="3524385"/>
            <a:ext cx="732784" cy="888578"/>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61" name="Straight Connector 60"/>
          <p:cNvCxnSpPr/>
          <p:nvPr/>
        </p:nvCxnSpPr>
        <p:spPr bwMode="auto">
          <a:xfrm flipV="1">
            <a:off x="7427231" y="2539108"/>
            <a:ext cx="829775" cy="7238"/>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62" name="Straight Connector 61"/>
          <p:cNvCxnSpPr/>
          <p:nvPr/>
        </p:nvCxnSpPr>
        <p:spPr bwMode="auto">
          <a:xfrm flipV="1">
            <a:off x="7427231" y="3758276"/>
            <a:ext cx="829775" cy="7238"/>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cxnSp>
        <p:nvCxnSpPr>
          <p:cNvPr id="63" name="Straight Connector 62"/>
          <p:cNvCxnSpPr/>
          <p:nvPr/>
        </p:nvCxnSpPr>
        <p:spPr bwMode="auto">
          <a:xfrm flipV="1">
            <a:off x="7424818" y="5013705"/>
            <a:ext cx="829775" cy="7238"/>
          </a:xfrm>
          <a:prstGeom prst="line">
            <a:avLst/>
          </a:prstGeom>
          <a:solidFill>
            <a:srgbClr val="0095D3"/>
          </a:solidFill>
          <a:ln w="57150" cap="flat" cmpd="sng" algn="ctr">
            <a:solidFill>
              <a:schemeClr val="accent1">
                <a:lumMod val="75000"/>
                <a:alpha val="80000"/>
              </a:schemeClr>
            </a:solidFill>
            <a:prstDash val="solid"/>
            <a:round/>
            <a:headEnd type="none" w="med" len="med"/>
            <a:tailEnd type="triangle" w="lg"/>
          </a:ln>
          <a:effectLst/>
        </p:spPr>
      </p:cxnSp>
      <p:grpSp>
        <p:nvGrpSpPr>
          <p:cNvPr id="64" name="Group 63"/>
          <p:cNvGrpSpPr/>
          <p:nvPr/>
        </p:nvGrpSpPr>
        <p:grpSpPr>
          <a:xfrm>
            <a:off x="8418732" y="2084765"/>
            <a:ext cx="1878620" cy="1079459"/>
            <a:chOff x="8245601" y="1043960"/>
            <a:chExt cx="1879109" cy="1079740"/>
          </a:xfrm>
        </p:grpSpPr>
        <p:pic>
          <p:nvPicPr>
            <p:cNvPr id="65" name="Picture 64" descr="cashier.jpg"/>
            <p:cNvPicPr>
              <a:picLocks noChangeAspect="1"/>
            </p:cNvPicPr>
            <p:nvPr/>
          </p:nvPicPr>
          <p:blipFill>
            <a:blip r:embed="rId4"/>
            <a:stretch>
              <a:fillRect/>
            </a:stretch>
          </p:blipFill>
          <p:spPr>
            <a:xfrm>
              <a:off x="9278914" y="1043960"/>
              <a:ext cx="845796" cy="1079740"/>
            </a:xfrm>
            <a:prstGeom prst="rect">
              <a:avLst/>
            </a:prstGeom>
          </p:spPr>
        </p:pic>
        <p:pic>
          <p:nvPicPr>
            <p:cNvPr id="66" name="Picture 65" descr="shoppingcart.jpg"/>
            <p:cNvPicPr>
              <a:picLocks noChangeAspect="1"/>
            </p:cNvPicPr>
            <p:nvPr/>
          </p:nvPicPr>
          <p:blipFill>
            <a:blip r:embed="rId3"/>
            <a:stretch>
              <a:fillRect/>
            </a:stretch>
          </p:blipFill>
          <p:spPr>
            <a:xfrm>
              <a:off x="8245601" y="1123155"/>
              <a:ext cx="995862" cy="995862"/>
            </a:xfrm>
            <a:prstGeom prst="rect">
              <a:avLst/>
            </a:prstGeom>
          </p:spPr>
        </p:pic>
      </p:grpSp>
      <p:grpSp>
        <p:nvGrpSpPr>
          <p:cNvPr id="67" name="Group 66"/>
          <p:cNvGrpSpPr/>
          <p:nvPr/>
        </p:nvGrpSpPr>
        <p:grpSpPr>
          <a:xfrm>
            <a:off x="8411033" y="3221525"/>
            <a:ext cx="1878620" cy="1079459"/>
            <a:chOff x="8245601" y="1043960"/>
            <a:chExt cx="1879109" cy="1079740"/>
          </a:xfrm>
        </p:grpSpPr>
        <p:pic>
          <p:nvPicPr>
            <p:cNvPr id="68" name="Picture 67" descr="cashier.jpg"/>
            <p:cNvPicPr>
              <a:picLocks noChangeAspect="1"/>
            </p:cNvPicPr>
            <p:nvPr/>
          </p:nvPicPr>
          <p:blipFill>
            <a:blip r:embed="rId4"/>
            <a:stretch>
              <a:fillRect/>
            </a:stretch>
          </p:blipFill>
          <p:spPr>
            <a:xfrm>
              <a:off x="9278914" y="1043960"/>
              <a:ext cx="845796" cy="1079740"/>
            </a:xfrm>
            <a:prstGeom prst="rect">
              <a:avLst/>
            </a:prstGeom>
          </p:spPr>
        </p:pic>
        <p:pic>
          <p:nvPicPr>
            <p:cNvPr id="69" name="Picture 68" descr="shoppingcart.jpg"/>
            <p:cNvPicPr>
              <a:picLocks noChangeAspect="1"/>
            </p:cNvPicPr>
            <p:nvPr/>
          </p:nvPicPr>
          <p:blipFill>
            <a:blip r:embed="rId3"/>
            <a:stretch>
              <a:fillRect/>
            </a:stretch>
          </p:blipFill>
          <p:spPr>
            <a:xfrm>
              <a:off x="8245601" y="1123155"/>
              <a:ext cx="995862" cy="995862"/>
            </a:xfrm>
            <a:prstGeom prst="rect">
              <a:avLst/>
            </a:prstGeom>
          </p:spPr>
        </p:pic>
      </p:grpSp>
      <p:grpSp>
        <p:nvGrpSpPr>
          <p:cNvPr id="70" name="Group 69"/>
          <p:cNvGrpSpPr/>
          <p:nvPr/>
        </p:nvGrpSpPr>
        <p:grpSpPr>
          <a:xfrm>
            <a:off x="8411033" y="4509121"/>
            <a:ext cx="1878620" cy="1079459"/>
            <a:chOff x="8245601" y="1043960"/>
            <a:chExt cx="1879109" cy="1079740"/>
          </a:xfrm>
        </p:grpSpPr>
        <p:pic>
          <p:nvPicPr>
            <p:cNvPr id="71" name="Picture 70" descr="cashier.jpg"/>
            <p:cNvPicPr>
              <a:picLocks noChangeAspect="1"/>
            </p:cNvPicPr>
            <p:nvPr/>
          </p:nvPicPr>
          <p:blipFill>
            <a:blip r:embed="rId4"/>
            <a:stretch>
              <a:fillRect/>
            </a:stretch>
          </p:blipFill>
          <p:spPr>
            <a:xfrm>
              <a:off x="9278914" y="1043960"/>
              <a:ext cx="845796" cy="1079740"/>
            </a:xfrm>
            <a:prstGeom prst="rect">
              <a:avLst/>
            </a:prstGeom>
          </p:spPr>
        </p:pic>
        <p:pic>
          <p:nvPicPr>
            <p:cNvPr id="72" name="Picture 71" descr="shoppingcart.jpg"/>
            <p:cNvPicPr>
              <a:picLocks noChangeAspect="1"/>
            </p:cNvPicPr>
            <p:nvPr/>
          </p:nvPicPr>
          <p:blipFill>
            <a:blip r:embed="rId3"/>
            <a:stretch>
              <a:fillRect/>
            </a:stretch>
          </p:blipFill>
          <p:spPr>
            <a:xfrm>
              <a:off x="8245601" y="1123155"/>
              <a:ext cx="995862" cy="995862"/>
            </a:xfrm>
            <a:prstGeom prst="rect">
              <a:avLst/>
            </a:prstGeom>
          </p:spPr>
        </p:pic>
      </p:grpSp>
      <p:pic>
        <p:nvPicPr>
          <p:cNvPr id="44" name="Picture 43" descr="shoppingcart.jpg"/>
          <p:cNvPicPr>
            <a:picLocks noChangeAspect="1"/>
          </p:cNvPicPr>
          <p:nvPr/>
        </p:nvPicPr>
        <p:blipFill>
          <a:blip r:embed="rId3"/>
          <a:stretch>
            <a:fillRect/>
          </a:stretch>
        </p:blipFill>
        <p:spPr>
          <a:xfrm>
            <a:off x="203746" y="2712088"/>
            <a:ext cx="995603" cy="995603"/>
          </a:xfrm>
          <a:prstGeom prst="rect">
            <a:avLst/>
          </a:prstGeom>
        </p:spPr>
      </p:pic>
      <p:pic>
        <p:nvPicPr>
          <p:cNvPr id="46" name="Picture 45" descr="shoppingcart.jpg"/>
          <p:cNvPicPr>
            <a:picLocks noChangeAspect="1"/>
          </p:cNvPicPr>
          <p:nvPr/>
        </p:nvPicPr>
        <p:blipFill>
          <a:blip r:embed="rId3"/>
          <a:stretch>
            <a:fillRect/>
          </a:stretch>
        </p:blipFill>
        <p:spPr>
          <a:xfrm>
            <a:off x="1030254" y="2712088"/>
            <a:ext cx="995603" cy="995603"/>
          </a:xfrm>
          <a:prstGeom prst="rect">
            <a:avLst/>
          </a:prstGeom>
        </p:spPr>
      </p:pic>
      <p:pic>
        <p:nvPicPr>
          <p:cNvPr id="2050" name="Picture 2" descr="https://i.imgflip.com/rlxqj.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200" y="1466149"/>
            <a:ext cx="5756259" cy="353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1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left)">
                                      <p:cBhvr>
                                        <p:cTn id="14" dur="500"/>
                                        <p:tgtEl>
                                          <p:spTgt spid="57"/>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1" nodeType="after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left)">
                                      <p:cBhvr>
                                        <p:cTn id="39" dur="500"/>
                                        <p:tgtEl>
                                          <p:spTgt spid="54"/>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22" presetClass="entr" presetSubtype="8"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left)">
                                      <p:cBhvr>
                                        <p:cTn id="45" dur="500"/>
                                        <p:tgtEl>
                                          <p:spTgt spid="61"/>
                                        </p:tgtEl>
                                      </p:cBhvr>
                                    </p:animEffec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22" presetClass="entr" presetSubtype="8"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500"/>
                                        <p:tgtEl>
                                          <p:spTgt spid="62"/>
                                        </p:tgtEl>
                                      </p:cBhvr>
                                    </p:animEffect>
                                  </p:childTnLst>
                                </p:cTn>
                              </p:par>
                            </p:childTnLst>
                          </p:cTn>
                        </p:par>
                        <p:par>
                          <p:cTn id="52" fill="hold">
                            <p:stCondLst>
                              <p:cond delay="1500"/>
                            </p:stCondLst>
                            <p:childTnLst>
                              <p:par>
                                <p:cTn id="53" presetID="1" presetClass="entr" presetSubtype="0" fill="hold" nodeType="after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childTnLst>
                          </p:cTn>
                        </p:par>
                        <p:par>
                          <p:cTn id="58" fill="hold">
                            <p:stCondLst>
                              <p:cond delay="2000"/>
                            </p:stCondLst>
                            <p:childTnLst>
                              <p:par>
                                <p:cTn id="59" presetID="1" presetClass="entr" presetSubtype="0" fill="hold" nodeType="after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par>
                          <p:cTn id="61" fill="hold">
                            <p:stCondLst>
                              <p:cond delay="2000"/>
                            </p:stCondLst>
                            <p:childTnLst>
                              <p:par>
                                <p:cTn id="62" presetID="1" presetClass="entr" presetSubtype="0" fill="hold" grpId="1" nodeType="after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4.31362E-6 -4.07407E-6 L 0.25006 -4.07407E-6 " pathEditMode="relative" rAng="0" ptsTypes="AA">
                                      <p:cBhvr>
                                        <p:cTn id="67" dur="2000" fill="hold"/>
                                        <p:tgtEl>
                                          <p:spTgt spid="42"/>
                                        </p:tgtEl>
                                        <p:attrNameLst>
                                          <p:attrName>ppt_x</p:attrName>
                                          <p:attrName>ppt_y</p:attrName>
                                        </p:attrNameLst>
                                      </p:cBhvr>
                                      <p:rCtr x="12503" y="0"/>
                                    </p:animMotion>
                                  </p:childTnLst>
                                </p:cTn>
                              </p:par>
                              <p:par>
                                <p:cTn id="68" presetID="63" presetClass="path" presetSubtype="0" accel="50000" decel="50000" fill="hold" nodeType="withEffect">
                                  <p:stCondLst>
                                    <p:cond delay="0"/>
                                  </p:stCondLst>
                                  <p:childTnLst>
                                    <p:animMotion origin="layout" path="M 1.79213E-6 2.22222E-6 L 0.25006 2.22222E-6 " pathEditMode="relative" rAng="0" ptsTypes="AA">
                                      <p:cBhvr>
                                        <p:cTn id="69" dur="2000" fill="hold"/>
                                        <p:tgtEl>
                                          <p:spTgt spid="25"/>
                                        </p:tgtEl>
                                        <p:attrNameLst>
                                          <p:attrName>ppt_x</p:attrName>
                                          <p:attrName>ppt_y</p:attrName>
                                        </p:attrNameLst>
                                      </p:cBhvr>
                                      <p:rCtr x="12503" y="0"/>
                                    </p:animMotion>
                                  </p:childTnLst>
                                </p:cTn>
                              </p:par>
                              <p:par>
                                <p:cTn id="70" presetID="63" presetClass="path" presetSubtype="0" accel="50000" decel="50000" fill="hold" nodeType="withEffect">
                                  <p:stCondLst>
                                    <p:cond delay="0"/>
                                  </p:stCondLst>
                                  <p:childTnLst>
                                    <p:animMotion origin="layout" path="M -1.74264E-6 -4.07407E-6 L 0.25007 -4.07407E-6 " pathEditMode="relative" rAng="0" ptsTypes="AA">
                                      <p:cBhvr>
                                        <p:cTn id="71" dur="2000" fill="hold"/>
                                        <p:tgtEl>
                                          <p:spTgt spid="57"/>
                                        </p:tgtEl>
                                        <p:attrNameLst>
                                          <p:attrName>ppt_x</p:attrName>
                                          <p:attrName>ppt_y</p:attrName>
                                        </p:attrNameLst>
                                      </p:cBhvr>
                                      <p:rCtr x="12503" y="0"/>
                                    </p:animMotion>
                                  </p:childTnLst>
                                </p:cTn>
                              </p:par>
                              <p:par>
                                <p:cTn id="72" presetID="63" presetClass="path" presetSubtype="0" accel="50000" decel="50000" fill="hold" nodeType="withEffect">
                                  <p:stCondLst>
                                    <p:cond delay="0"/>
                                  </p:stCondLst>
                                  <p:childTnLst>
                                    <p:animMotion origin="layout" path="M 1.06538E-6 -2.59259E-6 L 0.25006 -2.59259E-6 " pathEditMode="relative" rAng="0" ptsTypes="AA">
                                      <p:cBhvr>
                                        <p:cTn id="73" dur="2000" fill="hold"/>
                                        <p:tgtEl>
                                          <p:spTgt spid="34"/>
                                        </p:tgtEl>
                                        <p:attrNameLst>
                                          <p:attrName>ppt_x</p:attrName>
                                          <p:attrName>ppt_y</p:attrName>
                                        </p:attrNameLst>
                                      </p:cBhvr>
                                      <p:rCtr x="12503" y="0"/>
                                    </p:animMotion>
                                  </p:childTnLst>
                                </p:cTn>
                              </p:par>
                              <p:par>
                                <p:cTn id="74" presetID="63" presetClass="path" presetSubtype="0" accel="50000" decel="50000" fill="hold" nodeType="withEffect">
                                  <p:stCondLst>
                                    <p:cond delay="0"/>
                                  </p:stCondLst>
                                  <p:childTnLst>
                                    <p:animMotion origin="layout" path="M -2.22714E-6 1.85185E-6 L 0.25007 1.85185E-6 " pathEditMode="relative" rAng="0" ptsTypes="AA">
                                      <p:cBhvr>
                                        <p:cTn id="75" dur="2000" fill="hold"/>
                                        <p:tgtEl>
                                          <p:spTgt spid="58"/>
                                        </p:tgtEl>
                                        <p:attrNameLst>
                                          <p:attrName>ppt_x</p:attrName>
                                          <p:attrName>ppt_y</p:attrName>
                                        </p:attrNameLst>
                                      </p:cBhvr>
                                      <p:rCtr x="12503" y="0"/>
                                    </p:animMotion>
                                  </p:childTnLst>
                                </p:cTn>
                              </p:par>
                              <p:par>
                                <p:cTn id="76" presetID="63" presetClass="path" presetSubtype="0" accel="50000" decel="50000" fill="hold" nodeType="withEffect">
                                  <p:stCondLst>
                                    <p:cond delay="0"/>
                                  </p:stCondLst>
                                  <p:childTnLst>
                                    <p:animMotion origin="layout" path="M 1.06538E-6 -1.48148E-6 L 0.25006 -1.48148E-6 " pathEditMode="relative" rAng="0" ptsTypes="AA">
                                      <p:cBhvr>
                                        <p:cTn id="77" dur="2000" fill="hold"/>
                                        <p:tgtEl>
                                          <p:spTgt spid="31"/>
                                        </p:tgtEl>
                                        <p:attrNameLst>
                                          <p:attrName>ppt_x</p:attrName>
                                          <p:attrName>ppt_y</p:attrName>
                                        </p:attrNameLst>
                                      </p:cBhvr>
                                      <p:rCtr x="12503" y="0"/>
                                    </p:animMotion>
                                  </p:childTnLst>
                                </p:cTn>
                              </p:par>
                              <p:par>
                                <p:cTn id="78" presetID="63" presetClass="path" presetSubtype="0" accel="50000" decel="50000" fill="hold" nodeType="withEffect">
                                  <p:stCondLst>
                                    <p:cond delay="0"/>
                                  </p:stCondLst>
                                  <p:childTnLst>
                                    <p:animMotion origin="layout" path="M -3.02162E-6 -3.7037E-6 L 0.25007 -3.7037E-6 " pathEditMode="relative" rAng="0" ptsTypes="AA">
                                      <p:cBhvr>
                                        <p:cTn id="79" dur="2000" fill="hold"/>
                                        <p:tgtEl>
                                          <p:spTgt spid="60"/>
                                        </p:tgtEl>
                                        <p:attrNameLst>
                                          <p:attrName>ppt_x</p:attrName>
                                          <p:attrName>ppt_y</p:attrName>
                                        </p:attrNameLst>
                                      </p:cBhvr>
                                      <p:rCtr x="12503" y="0"/>
                                    </p:animMotion>
                                  </p:childTnLst>
                                </p:cTn>
                              </p:par>
                              <p:par>
                                <p:cTn id="80" presetID="63" presetClass="path" presetSubtype="0" accel="50000" decel="50000" fill="hold" nodeType="withEffect">
                                  <p:stCondLst>
                                    <p:cond delay="0"/>
                                  </p:stCondLst>
                                  <p:childTnLst>
                                    <p:animMotion origin="layout" path="M 1.79213E-6 -7.40741E-7 L 0.25006 -7.40741E-7 " pathEditMode="relative" rAng="0" ptsTypes="AA">
                                      <p:cBhvr>
                                        <p:cTn id="81" dur="2000" fill="hold"/>
                                        <p:tgtEl>
                                          <p:spTgt spid="28"/>
                                        </p:tgtEl>
                                        <p:attrNameLst>
                                          <p:attrName>ppt_x</p:attrName>
                                          <p:attrName>ppt_y</p:attrName>
                                        </p:attrNameLst>
                                      </p:cBhvr>
                                      <p:rCtr x="12503" y="0"/>
                                    </p:animMotion>
                                  </p:childTnLst>
                                </p:cTn>
                              </p:par>
                              <p:par>
                                <p:cTn id="82" presetID="63" presetClass="path" presetSubtype="0" accel="50000" decel="50000" fill="hold" nodeType="withEffect">
                                  <p:stCondLst>
                                    <p:cond delay="0"/>
                                  </p:stCondLst>
                                  <p:childTnLst>
                                    <p:animMotion origin="layout" path="M 3.2821E-6 -1.11111E-6 L 0.25006 -1.11111E-6 " pathEditMode="relative" rAng="0" ptsTypes="AA">
                                      <p:cBhvr>
                                        <p:cTn id="83" dur="2000" fill="hold"/>
                                        <p:tgtEl>
                                          <p:spTgt spid="54"/>
                                        </p:tgtEl>
                                        <p:attrNameLst>
                                          <p:attrName>ppt_x</p:attrName>
                                          <p:attrName>ppt_y</p:attrName>
                                        </p:attrNameLst>
                                      </p:cBhvr>
                                      <p:rCtr x="12503" y="0"/>
                                    </p:animMotion>
                                  </p:childTnLst>
                                </p:cTn>
                              </p:par>
                              <p:par>
                                <p:cTn id="84" presetID="63" presetClass="path" presetSubtype="0" accel="50000" decel="50000" fill="hold" nodeType="withEffect">
                                  <p:stCondLst>
                                    <p:cond delay="0"/>
                                  </p:stCondLst>
                                  <p:childTnLst>
                                    <p:animMotion origin="layout" path="M 1.93279E-6 -3.33333E-6 L 0.25006 -3.33333E-6 " pathEditMode="relative" rAng="0" ptsTypes="AA">
                                      <p:cBhvr>
                                        <p:cTn id="85" dur="2000" fill="hold"/>
                                        <p:tgtEl>
                                          <p:spTgt spid="14"/>
                                        </p:tgtEl>
                                        <p:attrNameLst>
                                          <p:attrName>ppt_x</p:attrName>
                                          <p:attrName>ppt_y</p:attrName>
                                        </p:attrNameLst>
                                      </p:cBhvr>
                                      <p:rCtr x="12503" y="0"/>
                                    </p:animMotion>
                                  </p:childTnLst>
                                </p:cTn>
                              </p:par>
                              <p:par>
                                <p:cTn id="86" presetID="63" presetClass="path" presetSubtype="0" accel="50000" decel="50000" fill="hold" nodeType="withEffect">
                                  <p:stCondLst>
                                    <p:cond delay="0"/>
                                  </p:stCondLst>
                                  <p:childTnLst>
                                    <p:animMotion origin="layout" path="M 3.2821E-6 -1.85185E-6 L 0.25006 -1.85185E-6 " pathEditMode="relative" rAng="0" ptsTypes="AA">
                                      <p:cBhvr>
                                        <p:cTn id="87" dur="2000" fill="hold"/>
                                        <p:tgtEl>
                                          <p:spTgt spid="61"/>
                                        </p:tgtEl>
                                        <p:attrNameLst>
                                          <p:attrName>ppt_x</p:attrName>
                                          <p:attrName>ppt_y</p:attrName>
                                        </p:attrNameLst>
                                      </p:cBhvr>
                                      <p:rCtr x="12503" y="0"/>
                                    </p:animMotion>
                                  </p:childTnLst>
                                </p:cTn>
                              </p:par>
                              <p:par>
                                <p:cTn id="88" presetID="63" presetClass="path" presetSubtype="0" accel="50000" decel="50000" fill="hold" nodeType="withEffect">
                                  <p:stCondLst>
                                    <p:cond delay="0"/>
                                  </p:stCondLst>
                                  <p:childTnLst>
                                    <p:animMotion origin="layout" path="M 1.93279E-6 1.11111E-6 L 0.25006 1.11111E-6 " pathEditMode="relative" rAng="0" ptsTypes="AA">
                                      <p:cBhvr>
                                        <p:cTn id="89" dur="2000" fill="hold"/>
                                        <p:tgtEl>
                                          <p:spTgt spid="64"/>
                                        </p:tgtEl>
                                        <p:attrNameLst>
                                          <p:attrName>ppt_x</p:attrName>
                                          <p:attrName>ppt_y</p:attrName>
                                        </p:attrNameLst>
                                      </p:cBhvr>
                                      <p:rCtr x="12503" y="0"/>
                                    </p:animMotion>
                                  </p:childTnLst>
                                </p:cTn>
                              </p:par>
                              <p:par>
                                <p:cTn id="90" presetID="63" presetClass="path" presetSubtype="0" accel="50000" decel="50000" fill="hold" nodeType="withEffect">
                                  <p:stCondLst>
                                    <p:cond delay="0"/>
                                  </p:stCondLst>
                                  <p:childTnLst>
                                    <p:animMotion origin="layout" path="M 3.2821E-6 3.7037E-7 L 0.25006 3.7037E-7 " pathEditMode="relative" rAng="0" ptsTypes="AA">
                                      <p:cBhvr>
                                        <p:cTn id="91" dur="2000" fill="hold"/>
                                        <p:tgtEl>
                                          <p:spTgt spid="62"/>
                                        </p:tgtEl>
                                        <p:attrNameLst>
                                          <p:attrName>ppt_x</p:attrName>
                                          <p:attrName>ppt_y</p:attrName>
                                        </p:attrNameLst>
                                      </p:cBhvr>
                                      <p:rCtr x="12503" y="0"/>
                                    </p:animMotion>
                                  </p:childTnLst>
                                </p:cTn>
                              </p:par>
                              <p:par>
                                <p:cTn id="92" presetID="63" presetClass="path" presetSubtype="0" accel="50000" decel="50000" fill="hold" nodeType="withEffect">
                                  <p:stCondLst>
                                    <p:cond delay="0"/>
                                  </p:stCondLst>
                                  <p:childTnLst>
                                    <p:animMotion origin="layout" path="M 3.14405E-6 3.7037E-7 L 0.25006 3.7037E-7 " pathEditMode="relative" rAng="0" ptsTypes="AA">
                                      <p:cBhvr>
                                        <p:cTn id="93" dur="2000" fill="hold"/>
                                        <p:tgtEl>
                                          <p:spTgt spid="67"/>
                                        </p:tgtEl>
                                        <p:attrNameLst>
                                          <p:attrName>ppt_x</p:attrName>
                                          <p:attrName>ppt_y</p:attrName>
                                        </p:attrNameLst>
                                      </p:cBhvr>
                                      <p:rCtr x="12503" y="0"/>
                                    </p:animMotion>
                                  </p:childTnLst>
                                </p:cTn>
                              </p:par>
                              <p:par>
                                <p:cTn id="94" presetID="63" presetClass="path" presetSubtype="0" accel="50000" decel="50000" fill="hold" nodeType="withEffect">
                                  <p:stCondLst>
                                    <p:cond delay="0"/>
                                  </p:stCondLst>
                                  <p:childTnLst>
                                    <p:animMotion origin="layout" path="M 3.76661E-6 -1.48148E-6 L 0.25006 -1.48148E-6 " pathEditMode="relative" rAng="0" ptsTypes="AA">
                                      <p:cBhvr>
                                        <p:cTn id="95" dur="2000" fill="hold"/>
                                        <p:tgtEl>
                                          <p:spTgt spid="63"/>
                                        </p:tgtEl>
                                        <p:attrNameLst>
                                          <p:attrName>ppt_x</p:attrName>
                                          <p:attrName>ppt_y</p:attrName>
                                        </p:attrNameLst>
                                      </p:cBhvr>
                                      <p:rCtr x="12503" y="0"/>
                                    </p:animMotion>
                                  </p:childTnLst>
                                </p:cTn>
                              </p:par>
                              <p:par>
                                <p:cTn id="96" presetID="63" presetClass="path" presetSubtype="0" accel="50000" decel="50000" fill="hold" nodeType="withEffect">
                                  <p:stCondLst>
                                    <p:cond delay="0"/>
                                  </p:stCondLst>
                                  <p:childTnLst>
                                    <p:animMotion origin="layout" path="M 3.14405E-6 -2.59259E-6 L 0.25006 -2.59259E-6 " pathEditMode="relative" rAng="0" ptsTypes="AA">
                                      <p:cBhvr>
                                        <p:cTn id="97" dur="2000" fill="hold"/>
                                        <p:tgtEl>
                                          <p:spTgt spid="70"/>
                                        </p:tgtEl>
                                        <p:attrNameLst>
                                          <p:attrName>ppt_x</p:attrName>
                                          <p:attrName>ppt_y</p:attrName>
                                        </p:attrNameLst>
                                      </p:cBhvr>
                                      <p:rCtr x="12503" y="0"/>
                                    </p:animMotion>
                                  </p:childTnLst>
                                </p:cTn>
                              </p:par>
                              <p:par>
                                <p:cTn id="98" presetID="63" presetClass="path" presetSubtype="0" accel="50000" decel="50000" fill="hold" nodeType="withEffect">
                                  <p:stCondLst>
                                    <p:cond delay="0"/>
                                  </p:stCondLst>
                                  <p:childTnLst>
                                    <p:animMotion origin="layout" path="M -2.82365E-6 4.44444E-6 L 0.25007 4.44444E-6 " pathEditMode="relative" rAng="0" ptsTypes="AA">
                                      <p:cBhvr>
                                        <p:cTn id="99" dur="2000" fill="hold"/>
                                        <p:tgtEl>
                                          <p:spTgt spid="15"/>
                                        </p:tgtEl>
                                        <p:attrNameLst>
                                          <p:attrName>ppt_x</p:attrName>
                                          <p:attrName>ppt_y</p:attrName>
                                        </p:attrNameLst>
                                      </p:cBhvr>
                                      <p:rCtr x="12503" y="0"/>
                                    </p:animMotion>
                                  </p:childTnLst>
                                </p:cTn>
                              </p:par>
                              <p:par>
                                <p:cTn id="100" presetID="63" presetClass="path" presetSubtype="0" accel="50000" decel="50000" fill="hold" nodeType="withEffect">
                                  <p:stCondLst>
                                    <p:cond delay="0"/>
                                  </p:stCondLst>
                                  <p:childTnLst>
                                    <p:animMotion origin="layout" path="M -2.25319E-6 2.22222E-6 L 0.25007 2.22222E-6 " pathEditMode="relative" rAng="0" ptsTypes="AA">
                                      <p:cBhvr>
                                        <p:cTn id="101" dur="2000" fill="hold"/>
                                        <p:tgtEl>
                                          <p:spTgt spid="43"/>
                                        </p:tgtEl>
                                        <p:attrNameLst>
                                          <p:attrName>ppt_x</p:attrName>
                                          <p:attrName>ppt_y</p:attrName>
                                        </p:attrNameLst>
                                      </p:cBhvr>
                                      <p:rCtr x="12503" y="0"/>
                                    </p:animMotion>
                                  </p:childTnLst>
                                </p:cTn>
                              </p:par>
                              <p:par>
                                <p:cTn id="102" presetID="63" presetClass="path" presetSubtype="0" accel="50000" decel="50000" fill="hold" nodeType="withEffect">
                                  <p:stCondLst>
                                    <p:cond delay="0"/>
                                  </p:stCondLst>
                                  <p:childTnLst>
                                    <p:animMotion origin="layout" path="M 4.68351E-6 -2.59259E-6 L 0.25006 -2.59259E-6 " pathEditMode="relative" rAng="0" ptsTypes="AA">
                                      <p:cBhvr>
                                        <p:cTn id="103" dur="2000" fill="hold"/>
                                        <p:tgtEl>
                                          <p:spTgt spid="38"/>
                                        </p:tgtEl>
                                        <p:attrNameLst>
                                          <p:attrName>ppt_x</p:attrName>
                                          <p:attrName>ppt_y</p:attrName>
                                        </p:attrNameLst>
                                      </p:cBhvr>
                                      <p:rCtr x="12503" y="0"/>
                                    </p:animMotion>
                                  </p:childTnLst>
                                </p:cTn>
                              </p:par>
                              <p:par>
                                <p:cTn id="104" presetID="63" presetClass="path" presetSubtype="0" accel="50000" decel="50000" fill="hold" grpId="0" nodeType="withEffect">
                                  <p:stCondLst>
                                    <p:cond delay="0"/>
                                  </p:stCondLst>
                                  <p:childTnLst>
                                    <p:animMotion origin="layout" path="M 3.45402E-6 -2.96296E-6 L 0.25006 -2.96296E-6 " pathEditMode="relative" rAng="0" ptsTypes="AA">
                                      <p:cBhvr>
                                        <p:cTn id="105" dur="2000" fill="hold"/>
                                        <p:tgtEl>
                                          <p:spTgt spid="40"/>
                                        </p:tgtEl>
                                        <p:attrNameLst>
                                          <p:attrName>ppt_x</p:attrName>
                                          <p:attrName>ppt_y</p:attrName>
                                        </p:attrNameLst>
                                      </p:cBhvr>
                                      <p:rCtr x="12503" y="0"/>
                                    </p:animMotion>
                                  </p:childTnLst>
                                </p:cTn>
                              </p:par>
                              <p:par>
                                <p:cTn id="106" presetID="63" presetClass="path" presetSubtype="0" accel="50000" decel="50000" fill="hold" grpId="0" nodeType="withEffect">
                                  <p:stCondLst>
                                    <p:cond delay="0"/>
                                  </p:stCondLst>
                                  <p:childTnLst>
                                    <p:animMotion origin="layout" path="M 1.43787E-6 4.81481E-6 L 0.25006 4.81481E-6 " pathEditMode="relative" rAng="0" ptsTypes="AA">
                                      <p:cBhvr>
                                        <p:cTn id="107" dur="2000" fill="hold"/>
                                        <p:tgtEl>
                                          <p:spTgt spid="48"/>
                                        </p:tgtEl>
                                        <p:attrNameLst>
                                          <p:attrName>ppt_x</p:attrName>
                                          <p:attrName>ppt_y</p:attrName>
                                        </p:attrNameLst>
                                      </p:cBhvr>
                                      <p:rCtr x="12503" y="0"/>
                                    </p:animMotion>
                                  </p:childTnLst>
                                </p:cTn>
                              </p:par>
                              <p:par>
                                <p:cTn id="108" presetID="63" presetClass="path" presetSubtype="0" accel="50000" decel="50000" fill="hold" grpId="0" nodeType="withEffect">
                                  <p:stCondLst>
                                    <p:cond delay="0"/>
                                  </p:stCondLst>
                                  <p:childTnLst>
                                    <p:animMotion origin="layout" path="M -1.11487E-6 1.11022E-16 L 0.25007 1.11022E-16 " pathEditMode="relative" rAng="0" ptsTypes="AA">
                                      <p:cBhvr>
                                        <p:cTn id="109" dur="2000" fill="hold"/>
                                        <p:tgtEl>
                                          <p:spTgt spid="53"/>
                                        </p:tgtEl>
                                        <p:attrNameLst>
                                          <p:attrName>ppt_x</p:attrName>
                                          <p:attrName>ppt_y</p:attrName>
                                        </p:attrNameLst>
                                      </p:cBhvr>
                                      <p:rCtr x="12503" y="0"/>
                                    </p:animMotion>
                                  </p:childTnLst>
                                </p:cTn>
                              </p:par>
                              <p:par>
                                <p:cTn id="110" presetID="63" presetClass="path" presetSubtype="0" accel="50000" decel="50000" fill="hold" nodeType="withEffect">
                                  <p:stCondLst>
                                    <p:cond delay="0"/>
                                  </p:stCondLst>
                                  <p:childTnLst>
                                    <p:animMotion origin="layout" path="M 3.16749E-6 4.44444E-6 L 0.25006 4.44444E-6 " pathEditMode="relative" rAng="0" ptsTypes="AA">
                                      <p:cBhvr>
                                        <p:cTn id="111" dur="2000" fill="hold"/>
                                        <p:tgtEl>
                                          <p:spTgt spid="44"/>
                                        </p:tgtEl>
                                        <p:attrNameLst>
                                          <p:attrName>ppt_x</p:attrName>
                                          <p:attrName>ppt_y</p:attrName>
                                        </p:attrNameLst>
                                      </p:cBhvr>
                                      <p:rCtr x="12503" y="0"/>
                                    </p:animMotion>
                                  </p:childTnLst>
                                </p:cTn>
                              </p:par>
                              <p:par>
                                <p:cTn id="112" presetID="63" presetClass="path" presetSubtype="0" accel="50000" decel="50000" fill="hold" nodeType="withEffect">
                                  <p:stCondLst>
                                    <p:cond delay="0"/>
                                  </p:stCondLst>
                                  <p:childTnLst>
                                    <p:animMotion origin="layout" path="M -3.04506E-6 4.44444E-6 L 0.25007 4.44444E-6 " pathEditMode="relative" rAng="0" ptsTypes="AA">
                                      <p:cBhvr>
                                        <p:cTn id="113" dur="2000" fill="hold"/>
                                        <p:tgtEl>
                                          <p:spTgt spid="46"/>
                                        </p:tgtEl>
                                        <p:attrNameLst>
                                          <p:attrName>ppt_x</p:attrName>
                                          <p:attrName>ppt_y</p:attrName>
                                        </p:attrNameLst>
                                      </p:cBhvr>
                                      <p:rCtr x="1250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8" grpId="0"/>
      <p:bldP spid="53" grpId="0"/>
      <p:bldP spid="5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Optimize for Performance – Queue Depth</a:t>
            </a:r>
            <a:endParaRPr lang="en-US" dirty="0">
              <a:solidFill>
                <a:schemeClr val="bg2">
                  <a:lumMod val="75000"/>
                </a:schemeClr>
              </a:solidFill>
            </a:endParaRPr>
          </a:p>
        </p:txBody>
      </p:sp>
      <p:sp>
        <p:nvSpPr>
          <p:cNvPr id="3" name="Content Placeholder 2"/>
          <p:cNvSpPr>
            <a:spLocks noGrp="1"/>
          </p:cNvSpPr>
          <p:nvPr>
            <p:ph idx="1"/>
          </p:nvPr>
        </p:nvSpPr>
        <p:spPr>
          <a:xfrm>
            <a:off x="610870" y="1372136"/>
            <a:ext cx="11273234" cy="4646990"/>
          </a:xfrm>
        </p:spPr>
        <p:txBody>
          <a:bodyPr/>
          <a:lstStyle/>
          <a:p>
            <a:r>
              <a:rPr lang="en-US" sz="1800" dirty="0"/>
              <a:t>vSCSI Adapter</a:t>
            </a:r>
          </a:p>
          <a:p>
            <a:pPr lvl="1">
              <a:buFont typeface="Arial" panose="020B0604020202020204" pitchFamily="34" charset="0"/>
              <a:buChar char="•"/>
            </a:pPr>
            <a:r>
              <a:rPr lang="en-US" sz="1600" dirty="0"/>
              <a:t>Be aware of per device/adapter queue depth maximums (</a:t>
            </a:r>
            <a:r>
              <a:rPr lang="en-US" sz="1600" dirty="0">
                <a:hlinkClick r:id="rId3"/>
              </a:rPr>
              <a:t>KB 1267</a:t>
            </a:r>
            <a:r>
              <a:rPr lang="en-US" sz="1600" dirty="0"/>
              <a:t>)</a:t>
            </a:r>
          </a:p>
          <a:p>
            <a:pPr lvl="1">
              <a:buFont typeface="Arial" panose="020B0604020202020204" pitchFamily="34" charset="0"/>
              <a:buChar char="•"/>
            </a:pPr>
            <a:r>
              <a:rPr lang="en-US" sz="1600" dirty="0"/>
              <a:t>Use multiple PVSCSI adapters</a:t>
            </a:r>
          </a:p>
          <a:p>
            <a:r>
              <a:rPr lang="en-US" sz="1800" dirty="0"/>
              <a:t>VMKernel Admittance</a:t>
            </a:r>
          </a:p>
          <a:p>
            <a:pPr lvl="1">
              <a:buFont typeface="Arial" panose="020B0604020202020204" pitchFamily="34" charset="0"/>
              <a:buChar char="•"/>
            </a:pPr>
            <a:r>
              <a:rPr lang="en-US" sz="1600" dirty="0"/>
              <a:t>VMKernel admittance policy affecting shared </a:t>
            </a:r>
            <a:r>
              <a:rPr lang="en-US" sz="1600" dirty="0" err="1"/>
              <a:t>datastore</a:t>
            </a:r>
            <a:r>
              <a:rPr lang="en-US" sz="1600" dirty="0"/>
              <a:t> (</a:t>
            </a:r>
            <a:r>
              <a:rPr lang="en-US" sz="1600" dirty="0">
                <a:hlinkClick r:id="rId4"/>
              </a:rPr>
              <a:t>KB 1268</a:t>
            </a:r>
            <a:r>
              <a:rPr lang="en-US" sz="1600" dirty="0"/>
              <a:t>), use dedicated </a:t>
            </a:r>
            <a:r>
              <a:rPr lang="en-US" sz="1600" dirty="0" err="1"/>
              <a:t>datastores</a:t>
            </a:r>
            <a:r>
              <a:rPr lang="en-US" sz="1600" dirty="0"/>
              <a:t> for DB and Log Volumes</a:t>
            </a:r>
          </a:p>
          <a:p>
            <a:pPr lvl="1">
              <a:buFont typeface="Arial" panose="020B0604020202020204" pitchFamily="34" charset="0"/>
              <a:buChar char="•"/>
            </a:pPr>
            <a:r>
              <a:rPr lang="en-US" sz="1600" dirty="0"/>
              <a:t>VMKernel admittance changes dynamically when SIOC is enabled (may be used to control IOs for lower-tiered VMs)</a:t>
            </a:r>
          </a:p>
          <a:p>
            <a:r>
              <a:rPr lang="en-US" sz="1800" dirty="0"/>
              <a:t>Physical HBAs</a:t>
            </a:r>
          </a:p>
          <a:p>
            <a:pPr lvl="1">
              <a:buFont typeface="Arial" panose="020B0604020202020204" pitchFamily="34" charset="0"/>
              <a:buChar char="•"/>
            </a:pPr>
            <a:r>
              <a:rPr lang="en-US" sz="1600" dirty="0"/>
              <a:t>Follow vendor recommendation on max queue depth per LUN (</a:t>
            </a:r>
            <a:r>
              <a:rPr lang="en-US" sz="1600" dirty="0">
                <a:hlinkClick r:id="rId5"/>
              </a:rPr>
              <a:t>http://kb.vmware.com/kb/1267</a:t>
            </a:r>
            <a:r>
              <a:rPr lang="en-US" sz="1600" dirty="0"/>
              <a:t>)</a:t>
            </a:r>
          </a:p>
          <a:p>
            <a:pPr lvl="1">
              <a:buFont typeface="Arial" panose="020B0604020202020204" pitchFamily="34" charset="0"/>
              <a:buChar char="•"/>
            </a:pPr>
            <a:r>
              <a:rPr lang="en-US" sz="1600" dirty="0"/>
              <a:t>Follow vendor recommendation on HBA execution throttle</a:t>
            </a:r>
          </a:p>
          <a:p>
            <a:pPr lvl="1">
              <a:buFont typeface="Arial" panose="020B0604020202020204" pitchFamily="34" charset="0"/>
              <a:buChar char="•"/>
            </a:pPr>
            <a:r>
              <a:rPr lang="en-US" sz="1600" dirty="0"/>
              <a:t>Be aware settings are global if host is connected to multiple storage arrays</a:t>
            </a:r>
          </a:p>
          <a:p>
            <a:pPr lvl="1">
              <a:buFont typeface="Arial" panose="020B0604020202020204" pitchFamily="34" charset="0"/>
              <a:buChar char="•"/>
            </a:pPr>
            <a:r>
              <a:rPr lang="en-US" sz="1600" dirty="0"/>
              <a:t>Ensure cards are installed in slots with enough bandwidth to support their expected throughput</a:t>
            </a:r>
          </a:p>
          <a:p>
            <a:pPr lvl="1">
              <a:buFont typeface="Arial" panose="020B0604020202020204" pitchFamily="34" charset="0"/>
              <a:buChar char="•"/>
            </a:pPr>
            <a:r>
              <a:rPr lang="en-US" sz="1600" dirty="0"/>
              <a:t>Pick the right multi-</a:t>
            </a:r>
            <a:r>
              <a:rPr lang="en-US" sz="1600" dirty="0" err="1"/>
              <a:t>pathing</a:t>
            </a:r>
            <a:r>
              <a:rPr lang="en-US" sz="1600" dirty="0"/>
              <a:t> policy based on vendor storage array design (ask your storage vendor)</a:t>
            </a:r>
          </a:p>
          <a:p>
            <a:pPr lvl="1">
              <a:buFont typeface="Arial" panose="020B0604020202020204" pitchFamily="34" charset="0"/>
              <a:buChar char="•"/>
            </a:pPr>
            <a:endParaRPr lang="en-US" sz="1600" dirty="0"/>
          </a:p>
          <a:p>
            <a:endParaRPr lang="en-US" sz="1800" dirty="0"/>
          </a:p>
        </p:txBody>
      </p:sp>
    </p:spTree>
    <p:extLst>
      <p:ext uri="{BB962C8B-B14F-4D97-AF65-F5344CB8AC3E}">
        <p14:creationId xmlns:p14="http://schemas.microsoft.com/office/powerpoint/2010/main" val="163350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87031"/>
            <a:ext cx="10969943" cy="509155"/>
          </a:xfrm>
        </p:spPr>
        <p:txBody>
          <a:bodyPr/>
          <a:lstStyle/>
          <a:p>
            <a:r>
              <a:rPr lang="en-US" dirty="0"/>
              <a:t>Increase PVSCSI Queue Depth</a:t>
            </a:r>
            <a:endParaRPr lang="en-US" dirty="0">
              <a:solidFill>
                <a:schemeClr val="bg2">
                  <a:lumMod val="75000"/>
                </a:schemeClr>
              </a:solidFill>
            </a:endParaRPr>
          </a:p>
        </p:txBody>
      </p:sp>
      <p:sp>
        <p:nvSpPr>
          <p:cNvPr id="3" name="Content Placeholder 2"/>
          <p:cNvSpPr>
            <a:spLocks noGrp="1"/>
          </p:cNvSpPr>
          <p:nvPr>
            <p:ph idx="1"/>
          </p:nvPr>
        </p:nvSpPr>
        <p:spPr>
          <a:xfrm>
            <a:off x="531812" y="1208812"/>
            <a:ext cx="10893295" cy="4714006"/>
          </a:xfrm>
        </p:spPr>
        <p:txBody>
          <a:bodyPr/>
          <a:lstStyle/>
          <a:p>
            <a:r>
              <a:rPr lang="en-US" dirty="0"/>
              <a:t>Just increasing LUN, HBA queue depths is </a:t>
            </a:r>
            <a:r>
              <a:rPr lang="en-US" u="sng" dirty="0"/>
              <a:t>NOT ENOUGH</a:t>
            </a:r>
            <a:r>
              <a:rPr lang="en-US" dirty="0"/>
              <a:t> </a:t>
            </a:r>
          </a:p>
          <a:p>
            <a:r>
              <a:rPr lang="en-US" dirty="0"/>
              <a:t>PVSCSI - </a:t>
            </a:r>
            <a:r>
              <a:rPr lang="en-US" dirty="0">
                <a:hlinkClick r:id="rId3"/>
              </a:rPr>
              <a:t>http://KB.vmware.com/kb/2053145</a:t>
            </a:r>
            <a:endParaRPr lang="en-US" dirty="0"/>
          </a:p>
          <a:p>
            <a:endParaRPr lang="en-US" dirty="0"/>
          </a:p>
          <a:p>
            <a:r>
              <a:rPr lang="en-US" dirty="0"/>
              <a:t>Increase PVSCSI Default Queue Depth (after consultation with array vendor)</a:t>
            </a:r>
          </a:p>
          <a:p>
            <a:pPr lvl="1">
              <a:buFont typeface="Arial" panose="020B0604020202020204" pitchFamily="34" charset="0"/>
              <a:buChar char="•"/>
            </a:pPr>
            <a:r>
              <a:rPr lang="en-US" b="1" dirty="0"/>
              <a:t>Linux:</a:t>
            </a:r>
          </a:p>
          <a:p>
            <a:pPr lvl="2"/>
            <a:r>
              <a:rPr lang="en-US" dirty="0"/>
              <a:t>Add following line to /etc/</a:t>
            </a:r>
            <a:r>
              <a:rPr lang="en-US" dirty="0" err="1"/>
              <a:t>modprobe.d</a:t>
            </a:r>
            <a:r>
              <a:rPr lang="en-US" dirty="0"/>
              <a:t>/ or /etc/</a:t>
            </a:r>
            <a:r>
              <a:rPr lang="en-US" dirty="0" err="1"/>
              <a:t>modprobe.conf</a:t>
            </a:r>
            <a:r>
              <a:rPr lang="en-US" dirty="0"/>
              <a:t> file:</a:t>
            </a:r>
          </a:p>
          <a:p>
            <a:pPr lvl="2"/>
            <a:r>
              <a:rPr lang="en-US" dirty="0"/>
              <a:t>options </a:t>
            </a:r>
            <a:r>
              <a:rPr lang="en-US" dirty="0" err="1"/>
              <a:t>vmw_pvscsi</a:t>
            </a:r>
            <a:r>
              <a:rPr lang="en-US" dirty="0"/>
              <a:t> </a:t>
            </a:r>
            <a:r>
              <a:rPr lang="en-US" dirty="0" err="1"/>
              <a:t>cmd_per_lun</a:t>
            </a:r>
            <a:r>
              <a:rPr lang="en-US" dirty="0"/>
              <a:t>=254 </a:t>
            </a:r>
            <a:r>
              <a:rPr lang="en-US" dirty="0" err="1"/>
              <a:t>ring_pages</a:t>
            </a:r>
            <a:r>
              <a:rPr lang="en-US" dirty="0"/>
              <a:t>=32</a:t>
            </a:r>
          </a:p>
          <a:p>
            <a:pPr lvl="1">
              <a:buFont typeface="Arial" panose="020B0604020202020204" pitchFamily="34" charset="0"/>
              <a:buChar char="•"/>
            </a:pPr>
            <a:r>
              <a:rPr lang="en-US" dirty="0"/>
              <a:t>OR, append these to the appropriate kernel boot arguments (</a:t>
            </a:r>
            <a:r>
              <a:rPr lang="en-US" i="1" dirty="0" err="1"/>
              <a:t>grub.conf</a:t>
            </a:r>
            <a:r>
              <a:rPr lang="en-US" i="1" dirty="0"/>
              <a:t> or </a:t>
            </a:r>
            <a:r>
              <a:rPr lang="en-US" i="1" dirty="0" err="1"/>
              <a:t>grub.cfg</a:t>
            </a:r>
            <a:r>
              <a:rPr lang="en-US" dirty="0"/>
              <a:t>)</a:t>
            </a:r>
          </a:p>
          <a:p>
            <a:pPr lvl="2"/>
            <a:r>
              <a:rPr lang="en-US" dirty="0" err="1"/>
              <a:t>vmw_pvscsi.cmd_per_lun</a:t>
            </a:r>
            <a:r>
              <a:rPr lang="en-US" dirty="0"/>
              <a:t>=254</a:t>
            </a:r>
          </a:p>
          <a:p>
            <a:pPr lvl="2"/>
            <a:r>
              <a:rPr lang="en-US" dirty="0" err="1"/>
              <a:t>vmw_pvscsi.ring_pages</a:t>
            </a:r>
            <a:r>
              <a:rPr lang="en-US" dirty="0"/>
              <a:t>=32</a:t>
            </a:r>
          </a:p>
          <a:p>
            <a:pPr lvl="2"/>
            <a:endParaRPr lang="en-US" dirty="0"/>
          </a:p>
          <a:p>
            <a:pPr lvl="1">
              <a:buFont typeface="Arial" panose="020B0604020202020204" pitchFamily="34" charset="0"/>
              <a:buChar char="•"/>
            </a:pPr>
            <a:r>
              <a:rPr lang="en-US" b="1" dirty="0"/>
              <a:t>Windows:</a:t>
            </a:r>
          </a:p>
          <a:p>
            <a:pPr lvl="2"/>
            <a:r>
              <a:rPr lang="en-US" sz="1800" b="1" dirty="0"/>
              <a:t>Key:</a:t>
            </a:r>
            <a:r>
              <a:rPr lang="en-US" sz="1800" dirty="0"/>
              <a:t> HKLM\SYSTEM\</a:t>
            </a:r>
            <a:r>
              <a:rPr lang="en-US" sz="1800" dirty="0" err="1"/>
              <a:t>CurrentControlSet</a:t>
            </a:r>
            <a:r>
              <a:rPr lang="en-US" sz="1800" dirty="0"/>
              <a:t>\services\</a:t>
            </a:r>
            <a:r>
              <a:rPr lang="en-US" sz="1800" dirty="0" err="1"/>
              <a:t>pvscsi</a:t>
            </a:r>
            <a:r>
              <a:rPr lang="en-US" sz="1800" dirty="0"/>
              <a:t>\Parameters\Device</a:t>
            </a:r>
          </a:p>
          <a:p>
            <a:pPr lvl="3">
              <a:buFont typeface="Arial" panose="020B0604020202020204" pitchFamily="34" charset="0"/>
              <a:buChar char="•"/>
            </a:pPr>
            <a:r>
              <a:rPr lang="en-US" sz="1600" b="1" dirty="0"/>
              <a:t>Value:</a:t>
            </a:r>
            <a:r>
              <a:rPr lang="en-US" sz="1600" dirty="0"/>
              <a:t> </a:t>
            </a:r>
            <a:r>
              <a:rPr lang="en-US" sz="1600" b="1" dirty="0" err="1"/>
              <a:t>DriverParameter</a:t>
            </a:r>
            <a:r>
              <a:rPr lang="en-US" sz="1600" dirty="0"/>
              <a:t>    |      </a:t>
            </a:r>
            <a:r>
              <a:rPr lang="en-US" sz="1600" b="1" dirty="0"/>
              <a:t>Value Data:</a:t>
            </a:r>
            <a:r>
              <a:rPr lang="en-US" sz="1600" dirty="0"/>
              <a:t> </a:t>
            </a:r>
            <a:r>
              <a:rPr lang="en-US" sz="1600" b="1" dirty="0"/>
              <a:t>"</a:t>
            </a:r>
            <a:r>
              <a:rPr lang="en-US" sz="1600" b="1" dirty="0" err="1"/>
              <a:t>RequestRingPages</a:t>
            </a:r>
            <a:r>
              <a:rPr lang="en-US" sz="1600" b="1" dirty="0"/>
              <a:t>=32,MaxQueueDepth=254“</a:t>
            </a:r>
          </a:p>
          <a:p>
            <a:pPr lvl="2"/>
            <a:endParaRPr lang="en-US" dirty="0"/>
          </a:p>
        </p:txBody>
      </p:sp>
    </p:spTree>
    <p:extLst>
      <p:ext uri="{BB962C8B-B14F-4D97-AF65-F5344CB8AC3E}">
        <p14:creationId xmlns:p14="http://schemas.microsoft.com/office/powerpoint/2010/main" val="26583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Optimize for Performance – Storage Network</a:t>
            </a:r>
            <a:endParaRPr lang="en-US" dirty="0">
              <a:solidFill>
                <a:schemeClr val="bg2">
                  <a:lumMod val="75000"/>
                </a:schemeClr>
              </a:solidFill>
            </a:endParaRPr>
          </a:p>
        </p:txBody>
      </p:sp>
      <p:sp>
        <p:nvSpPr>
          <p:cNvPr id="3" name="Content Placeholder 2"/>
          <p:cNvSpPr>
            <a:spLocks noGrp="1"/>
          </p:cNvSpPr>
          <p:nvPr>
            <p:ph idx="1"/>
          </p:nvPr>
        </p:nvSpPr>
        <p:spPr/>
        <p:txBody>
          <a:bodyPr/>
          <a:lstStyle/>
          <a:p>
            <a:r>
              <a:rPr lang="en-US" dirty="0"/>
              <a:t>Link Type/Speed</a:t>
            </a:r>
          </a:p>
          <a:p>
            <a:pPr lvl="1">
              <a:buFont typeface="Arial" panose="020B0604020202020204" pitchFamily="34" charset="0"/>
              <a:buChar char="•"/>
            </a:pPr>
            <a:r>
              <a:rPr lang="en-US" dirty="0"/>
              <a:t>FC vs. iSCSI vs. NAS</a:t>
            </a:r>
          </a:p>
          <a:p>
            <a:pPr lvl="1">
              <a:buFont typeface="Arial" panose="020B0604020202020204" pitchFamily="34" charset="0"/>
              <a:buChar char="•"/>
            </a:pPr>
            <a:r>
              <a:rPr lang="en-US" dirty="0"/>
              <a:t>Latency suffers when bandwidth is saturated</a:t>
            </a:r>
          </a:p>
          <a:p>
            <a:r>
              <a:rPr lang="en-US" dirty="0"/>
              <a:t>Zoning and </a:t>
            </a:r>
            <a:r>
              <a:rPr lang="en-US" dirty="0" err="1"/>
              <a:t>Subnetting</a:t>
            </a:r>
            <a:endParaRPr lang="en-US" dirty="0"/>
          </a:p>
          <a:p>
            <a:pPr lvl="1">
              <a:buFont typeface="Arial" panose="020B0604020202020204" pitchFamily="34" charset="0"/>
              <a:buChar char="•"/>
            </a:pPr>
            <a:r>
              <a:rPr lang="en-US" dirty="0"/>
              <a:t>Place hosts and storage on the same switch, minimize Inter-Switch Links </a:t>
            </a:r>
            <a:endParaRPr lang="en-US" dirty="0">
              <a:solidFill>
                <a:srgbClr val="FF0000"/>
              </a:solidFill>
            </a:endParaRPr>
          </a:p>
          <a:p>
            <a:pPr lvl="1">
              <a:buFont typeface="Arial" panose="020B0604020202020204" pitchFamily="34" charset="0"/>
              <a:buChar char="•"/>
            </a:pPr>
            <a:r>
              <a:rPr lang="en-US" dirty="0"/>
              <a:t>Use 1:1 initiator to target zoning or follow vendor recommendation</a:t>
            </a:r>
          </a:p>
          <a:p>
            <a:pPr lvl="1">
              <a:buFont typeface="Arial" panose="020B0604020202020204" pitchFamily="34" charset="0"/>
              <a:buChar char="•"/>
            </a:pPr>
            <a:r>
              <a:rPr lang="en-US" dirty="0"/>
              <a:t>Enable jumbo frame for IP based storage (MTU needs to be set on all connected physical and virtual devices)</a:t>
            </a:r>
          </a:p>
          <a:p>
            <a:pPr lvl="1">
              <a:buFont typeface="Arial" panose="020B0604020202020204" pitchFamily="34" charset="0"/>
              <a:buChar char="•"/>
            </a:pPr>
            <a:r>
              <a:rPr lang="en-US" dirty="0"/>
              <a:t>Make sure different iSCSI IP subnets cannot transmit traffic between them</a:t>
            </a:r>
          </a:p>
        </p:txBody>
      </p:sp>
    </p:spTree>
    <p:extLst>
      <p:ext uri="{BB962C8B-B14F-4D97-AF65-F5344CB8AC3E}">
        <p14:creationId xmlns:p14="http://schemas.microsoft.com/office/powerpoint/2010/main" val="3023074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9"/>
          <p:cNvPicPr>
            <a:picLocks noGrp="1"/>
          </p:cNvPicPr>
          <p:nvPr>
            <p:ph idx="1"/>
          </p:nvPr>
        </p:nvPicPr>
        <p:blipFill>
          <a:blip r:embed="rId3" cstate="print"/>
          <a:srcRect l="-311" r="30433" b="4451"/>
          <a:stretch>
            <a:fillRect/>
          </a:stretch>
        </p:blipFill>
        <p:spPr bwMode="auto">
          <a:xfrm>
            <a:off x="5795039" y="1217364"/>
            <a:ext cx="6393787" cy="4573836"/>
          </a:xfrm>
          <a:prstGeom prst="rect">
            <a:avLst/>
          </a:prstGeom>
          <a:noFill/>
        </p:spPr>
      </p:pic>
      <p:sp>
        <p:nvSpPr>
          <p:cNvPr id="2" name="Title 1"/>
          <p:cNvSpPr>
            <a:spLocks noGrp="1"/>
          </p:cNvSpPr>
          <p:nvPr>
            <p:ph type="title"/>
          </p:nvPr>
        </p:nvSpPr>
        <p:spPr/>
        <p:txBody>
          <a:bodyPr/>
          <a:lstStyle/>
          <a:p>
            <a:r>
              <a:rPr lang="en-US" dirty="0"/>
              <a:t>“Thick” vs “Thin”</a:t>
            </a:r>
          </a:p>
        </p:txBody>
      </p:sp>
      <p:sp>
        <p:nvSpPr>
          <p:cNvPr id="5" name="TextBox 4"/>
          <p:cNvSpPr txBox="1"/>
          <p:nvPr/>
        </p:nvSpPr>
        <p:spPr>
          <a:xfrm>
            <a:off x="7718462" y="937537"/>
            <a:ext cx="3297389" cy="338554"/>
          </a:xfrm>
          <a:prstGeom prst="rect">
            <a:avLst/>
          </a:prstGeom>
          <a:noFill/>
        </p:spPr>
        <p:txBody>
          <a:bodyPr wrap="square" rtlCol="0">
            <a:spAutoFit/>
          </a:bodyPr>
          <a:lstStyle/>
          <a:p>
            <a:pPr algn="l"/>
            <a:r>
              <a:rPr lang="en-US" sz="1600" dirty="0">
                <a:solidFill>
                  <a:srgbClr val="333333"/>
                </a:solidFill>
                <a:latin typeface="+mn-lt"/>
                <a:ea typeface="+mn-ea"/>
              </a:rPr>
              <a:t>MBs I/O Throughput</a:t>
            </a:r>
          </a:p>
        </p:txBody>
      </p:sp>
      <p:sp>
        <p:nvSpPr>
          <p:cNvPr id="7" name="Rectangle 5"/>
          <p:cNvSpPr txBox="1">
            <a:spLocks noChangeArrowheads="1"/>
          </p:cNvSpPr>
          <p:nvPr/>
        </p:nvSpPr>
        <p:spPr bwMode="auto">
          <a:xfrm>
            <a:off x="299375" y="1409456"/>
            <a:ext cx="5410127" cy="415314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5750" lvl="0" indent="-285750" eaLnBrk="0" hangingPunct="0">
              <a:lnSpc>
                <a:spcPts val="2400"/>
              </a:lnSpc>
              <a:spcBef>
                <a:spcPts val="1000"/>
              </a:spcBef>
              <a:buClr>
                <a:srgbClr val="00709E"/>
              </a:buClr>
              <a:buSzPct val="115000"/>
              <a:buFont typeface="Arial"/>
              <a:buChar char="•"/>
            </a:pPr>
            <a:r>
              <a:rPr kumimoji="0" lang="en-US" sz="1600" i="0" u="none" strike="noStrike" kern="0" cap="none" spc="0" normalizeH="0" baseline="0" noProof="0" dirty="0">
                <a:ln>
                  <a:noFill/>
                </a:ln>
                <a:solidFill>
                  <a:schemeClr val="bg1">
                    <a:lumMod val="50000"/>
                  </a:schemeClr>
                </a:solidFill>
                <a:effectLst/>
                <a:uLnTx/>
                <a:uFillTx/>
                <a:latin typeface="+mn-lt"/>
                <a:ea typeface="+mn-ea"/>
                <a:cs typeface="ＭＳ Ｐゴシック" pitchFamily="-110" charset="-128"/>
              </a:rPr>
              <a:t>Thin</a:t>
            </a:r>
            <a:r>
              <a:rPr kumimoji="0" lang="en-US" sz="1600" i="0" u="none" strike="noStrike" kern="0" cap="none" spc="0" normalizeH="0" noProof="0" dirty="0">
                <a:ln>
                  <a:noFill/>
                </a:ln>
                <a:solidFill>
                  <a:schemeClr val="bg1">
                    <a:lumMod val="50000"/>
                  </a:schemeClr>
                </a:solidFill>
                <a:effectLst/>
                <a:uLnTx/>
                <a:uFillTx/>
                <a:latin typeface="+mn-lt"/>
                <a:ea typeface="+mn-ea"/>
                <a:cs typeface="ＭＳ Ｐゴシック" pitchFamily="-110" charset="-128"/>
              </a:rPr>
              <a:t> (Fully </a:t>
            </a:r>
            <a:r>
              <a:rPr lang="en-US" sz="1600" kern="0" dirty="0">
                <a:solidFill>
                  <a:schemeClr val="bg1">
                    <a:lumMod val="50000"/>
                  </a:schemeClr>
                </a:solidFill>
                <a:latin typeface="+mn-lt"/>
                <a:ea typeface="+mn-ea"/>
                <a:cs typeface="ＭＳ Ｐゴシック" pitchFamily="-110" charset="-128"/>
              </a:rPr>
              <a:t>I</a:t>
            </a:r>
            <a:r>
              <a:rPr lang="en-US" sz="1600" kern="0" noProof="0" dirty="0">
                <a:solidFill>
                  <a:schemeClr val="bg1">
                    <a:lumMod val="50000"/>
                  </a:schemeClr>
                </a:solidFill>
                <a:latin typeface="+mn-lt"/>
                <a:ea typeface="+mn-ea"/>
                <a:cs typeface="ＭＳ Ｐゴシック" pitchFamily="-110" charset="-128"/>
              </a:rPr>
              <a:t>n</a:t>
            </a:r>
            <a:r>
              <a:rPr kumimoji="0" lang="en-US" sz="1600" i="0" u="none" strike="noStrike" kern="0" cap="none" spc="0" normalizeH="0" noProof="0" dirty="0">
                <a:ln>
                  <a:noFill/>
                </a:ln>
                <a:solidFill>
                  <a:schemeClr val="bg1">
                    <a:lumMod val="50000"/>
                  </a:schemeClr>
                </a:solidFill>
                <a:effectLst/>
                <a:uLnTx/>
                <a:uFillTx/>
                <a:latin typeface="+mn-lt"/>
                <a:ea typeface="+mn-ea"/>
                <a:cs typeface="ＭＳ Ｐゴシック" pitchFamily="-110" charset="-128"/>
              </a:rPr>
              <a:t>flated and Zeroed) </a:t>
            </a:r>
            <a:r>
              <a:rPr lang="en-US" sz="1600" kern="0" dirty="0">
                <a:solidFill>
                  <a:schemeClr val="bg1">
                    <a:lumMod val="50000"/>
                  </a:schemeClr>
                </a:solidFill>
                <a:latin typeface="+mn-lt"/>
                <a:ea typeface="+mn-ea"/>
                <a:cs typeface="ＭＳ Ｐゴシック" pitchFamily="-110" charset="-128"/>
              </a:rPr>
              <a:t>Disk </a:t>
            </a:r>
            <a:r>
              <a:rPr kumimoji="0" lang="en-US" sz="1600" i="0" u="none" strike="noStrike" kern="0" cap="none" spc="0" normalizeH="0" noProof="0" dirty="0">
                <a:ln>
                  <a:noFill/>
                </a:ln>
                <a:solidFill>
                  <a:schemeClr val="bg1">
                    <a:lumMod val="50000"/>
                  </a:schemeClr>
                </a:solidFill>
                <a:effectLst/>
                <a:uLnTx/>
                <a:uFillTx/>
                <a:latin typeface="+mn-lt"/>
                <a:ea typeface="+mn-ea"/>
                <a:cs typeface="ＭＳ Ｐゴシック" pitchFamily="-110" charset="-128"/>
              </a:rPr>
              <a:t>Performance = Thick Eager </a:t>
            </a:r>
            <a:r>
              <a:rPr lang="en-US" sz="1600" kern="0" dirty="0">
                <a:solidFill>
                  <a:schemeClr val="bg1">
                    <a:lumMod val="50000"/>
                  </a:schemeClr>
                </a:solidFill>
                <a:latin typeface="+mn-lt"/>
                <a:ea typeface="+mn-ea"/>
                <a:cs typeface="ＭＳ Ｐゴシック" pitchFamily="-110" charset="-128"/>
              </a:rPr>
              <a:t>Zero Disk</a:t>
            </a:r>
            <a:endParaRPr kumimoji="0" lang="en-US" sz="1600" i="0" u="none" strike="noStrike" kern="0" cap="none" spc="0" normalizeH="0" baseline="0" noProof="0" dirty="0">
              <a:ln>
                <a:noFill/>
              </a:ln>
              <a:solidFill>
                <a:schemeClr val="bg1">
                  <a:lumMod val="50000"/>
                </a:schemeClr>
              </a:solidFill>
              <a:effectLst/>
              <a:uLnTx/>
              <a:uFillTx/>
              <a:latin typeface="+mn-lt"/>
              <a:ea typeface="+mn-ea"/>
            </a:endParaRPr>
          </a:p>
          <a:p>
            <a:pPr marL="285750" lvl="0" indent="-285750" eaLnBrk="0" hangingPunct="0">
              <a:lnSpc>
                <a:spcPts val="2400"/>
              </a:lnSpc>
              <a:spcBef>
                <a:spcPts val="1000"/>
              </a:spcBef>
              <a:buClr>
                <a:srgbClr val="00709E"/>
              </a:buClr>
              <a:buSzPct val="115000"/>
              <a:buFont typeface="Arial"/>
              <a:buChar char="•"/>
            </a:pPr>
            <a:r>
              <a:rPr lang="en-US" sz="1600" kern="0" dirty="0">
                <a:solidFill>
                  <a:schemeClr val="bg1">
                    <a:lumMod val="50000"/>
                  </a:schemeClr>
                </a:solidFill>
                <a:latin typeface="+mn-lt"/>
                <a:ea typeface="+mn-ea"/>
              </a:rPr>
              <a:t>Performance impact due to zeroing, not result of allocation of new blocks</a:t>
            </a:r>
          </a:p>
          <a:p>
            <a:pPr marL="285750" lvl="0" indent="-285750" eaLnBrk="0" hangingPunct="0">
              <a:lnSpc>
                <a:spcPts val="2400"/>
              </a:lnSpc>
              <a:spcBef>
                <a:spcPts val="1000"/>
              </a:spcBef>
              <a:buClr>
                <a:srgbClr val="00709E"/>
              </a:buClr>
              <a:buSzPct val="115000"/>
              <a:buFont typeface="Arial"/>
              <a:buChar char="•"/>
            </a:pPr>
            <a:r>
              <a:rPr lang="en-US" sz="1600" kern="0" dirty="0">
                <a:solidFill>
                  <a:schemeClr val="bg1">
                    <a:lumMod val="50000"/>
                  </a:schemeClr>
                </a:solidFill>
                <a:latin typeface="+mn-lt"/>
                <a:ea typeface="+mn-ea"/>
              </a:rPr>
              <a:t>To get maximum performance from the </a:t>
            </a:r>
            <a:r>
              <a:rPr lang="en-US" sz="1600" u="sng" kern="0" dirty="0">
                <a:solidFill>
                  <a:schemeClr val="bg1">
                    <a:lumMod val="50000"/>
                  </a:schemeClr>
                </a:solidFill>
                <a:latin typeface="+mn-lt"/>
                <a:ea typeface="+mn-ea"/>
              </a:rPr>
              <a:t>start</a:t>
            </a:r>
            <a:r>
              <a:rPr lang="en-US" sz="1600" kern="0" dirty="0">
                <a:solidFill>
                  <a:schemeClr val="bg1">
                    <a:lumMod val="50000"/>
                  </a:schemeClr>
                </a:solidFill>
                <a:latin typeface="+mn-lt"/>
                <a:ea typeface="+mn-ea"/>
              </a:rPr>
              <a:t>, must use Thick </a:t>
            </a:r>
            <a:r>
              <a:rPr lang="en-US" sz="1600" u="sng" kern="0" dirty="0">
                <a:solidFill>
                  <a:schemeClr val="bg1">
                    <a:lumMod val="50000"/>
                  </a:schemeClr>
                </a:solidFill>
                <a:latin typeface="+mn-lt"/>
                <a:ea typeface="+mn-ea"/>
              </a:rPr>
              <a:t>Eager Zero</a:t>
            </a:r>
            <a:r>
              <a:rPr lang="en-US" sz="1600" kern="0" dirty="0">
                <a:solidFill>
                  <a:schemeClr val="bg1">
                    <a:lumMod val="50000"/>
                  </a:schemeClr>
                </a:solidFill>
                <a:latin typeface="+mn-lt"/>
                <a:ea typeface="+mn-ea"/>
              </a:rPr>
              <a:t> Disks (think Business Critical Apps)</a:t>
            </a:r>
            <a:endParaRPr kumimoji="0" lang="en-US" sz="1600" i="0" u="none" strike="noStrike" kern="0" cap="none" spc="0" normalizeH="0" baseline="0" noProof="0" dirty="0">
              <a:ln>
                <a:noFill/>
              </a:ln>
              <a:solidFill>
                <a:schemeClr val="bg1">
                  <a:lumMod val="50000"/>
                </a:schemeClr>
              </a:solidFill>
              <a:effectLst/>
              <a:uLnTx/>
              <a:uFillTx/>
              <a:latin typeface="+mn-lt"/>
              <a:ea typeface="+mn-ea"/>
            </a:endParaRPr>
          </a:p>
          <a:p>
            <a:pPr marL="285750" lvl="0" indent="-285750" eaLnBrk="0" hangingPunct="0">
              <a:lnSpc>
                <a:spcPts val="2400"/>
              </a:lnSpc>
              <a:spcBef>
                <a:spcPts val="1000"/>
              </a:spcBef>
              <a:buClr>
                <a:srgbClr val="00709E"/>
              </a:buClr>
              <a:buSzPct val="115000"/>
              <a:buFont typeface="Arial"/>
              <a:buChar char="•"/>
            </a:pPr>
            <a:r>
              <a:rPr lang="en-US" sz="1600" kern="0" dirty="0">
                <a:solidFill>
                  <a:schemeClr val="bg1">
                    <a:lumMod val="50000"/>
                  </a:schemeClr>
                </a:solidFill>
                <a:latin typeface="+mn-lt"/>
                <a:ea typeface="+mn-ea"/>
              </a:rPr>
              <a:t>Maximum Performance happens eventually, but when using lazy zeroing, zeroing needs to occur before you can get maximum performance</a:t>
            </a:r>
            <a:endParaRPr kumimoji="0" lang="en-US" sz="1600" i="0" u="none" strike="noStrike" kern="0" cap="none" spc="0" normalizeH="0" baseline="0" noProof="0" dirty="0">
              <a:ln>
                <a:noFill/>
              </a:ln>
              <a:solidFill>
                <a:schemeClr val="bg1">
                  <a:lumMod val="50000"/>
                </a:schemeClr>
              </a:solidFill>
              <a:effectLst/>
              <a:uLnTx/>
              <a:uFillTx/>
              <a:latin typeface="+mn-lt"/>
              <a:ea typeface="+mn-ea"/>
            </a:endParaRPr>
          </a:p>
        </p:txBody>
      </p:sp>
      <p:pic>
        <p:nvPicPr>
          <p:cNvPr id="8" name="Content Placeholder 9"/>
          <p:cNvPicPr>
            <a:picLocks/>
          </p:cNvPicPr>
          <p:nvPr/>
        </p:nvPicPr>
        <p:blipFill>
          <a:blip r:embed="rId3" cstate="print"/>
          <a:srcRect l="68002" t="32623" r="684" b="30552"/>
          <a:stretch>
            <a:fillRect/>
          </a:stretch>
        </p:blipFill>
        <p:spPr bwMode="auto">
          <a:xfrm>
            <a:off x="10071819" y="3769895"/>
            <a:ext cx="2010087" cy="1487982"/>
          </a:xfrm>
          <a:prstGeom prst="rect">
            <a:avLst/>
          </a:prstGeom>
          <a:noFill/>
          <a:ln w="9525">
            <a:noFill/>
            <a:miter lim="800000"/>
            <a:headEnd/>
            <a:tailEnd/>
          </a:ln>
        </p:spPr>
      </p:pic>
      <p:sp>
        <p:nvSpPr>
          <p:cNvPr id="14" name="TextBox 13"/>
          <p:cNvSpPr txBox="1"/>
          <p:nvPr/>
        </p:nvSpPr>
        <p:spPr>
          <a:xfrm>
            <a:off x="6314667" y="5951622"/>
            <a:ext cx="4355905" cy="307777"/>
          </a:xfrm>
          <a:prstGeom prst="rect">
            <a:avLst/>
          </a:prstGeom>
          <a:noFill/>
        </p:spPr>
        <p:txBody>
          <a:bodyPr wrap="none" rtlCol="0">
            <a:spAutoFit/>
          </a:bodyPr>
          <a:lstStyle/>
          <a:p>
            <a:r>
              <a:rPr lang="en-US" sz="1400" dirty="0">
                <a:solidFill>
                  <a:srgbClr val="FFFFFF"/>
                </a:solidFill>
                <a:latin typeface="+mn-lt"/>
              </a:rPr>
              <a:t>http://www.vmware.com/pdf/vsp_4_thinprov_perf.pdf</a:t>
            </a:r>
          </a:p>
        </p:txBody>
      </p:sp>
      <p:sp>
        <p:nvSpPr>
          <p:cNvPr id="9" name="Rectangle 8"/>
          <p:cNvSpPr/>
          <p:nvPr/>
        </p:nvSpPr>
        <p:spPr>
          <a:xfrm>
            <a:off x="1208196" y="5829056"/>
            <a:ext cx="9772444" cy="369332"/>
          </a:xfrm>
          <a:prstGeom prst="rect">
            <a:avLst/>
          </a:prstGeom>
          <a:solidFill>
            <a:schemeClr val="accent3"/>
          </a:solidFill>
        </p:spPr>
        <p:txBody>
          <a:bodyPr wrap="square">
            <a:spAutoFit/>
          </a:bodyPr>
          <a:lstStyle/>
          <a:p>
            <a:pPr algn="ctr" defTabSz="914171"/>
            <a:r>
              <a:rPr lang="en-US" b="1" i="1" kern="0" dirty="0">
                <a:solidFill>
                  <a:prstClr val="white"/>
                </a:solidFill>
              </a:rPr>
              <a:t>Choose Storage which supports VMware </a:t>
            </a:r>
            <a:r>
              <a:rPr lang="en-US" b="1" i="1" kern="0" dirty="0" err="1">
                <a:solidFill>
                  <a:prstClr val="white"/>
                </a:solidFill>
              </a:rPr>
              <a:t>vStorage</a:t>
            </a:r>
            <a:r>
              <a:rPr lang="en-US" b="1" i="1" kern="0" dirty="0">
                <a:solidFill>
                  <a:prstClr val="white"/>
                </a:solidFill>
              </a:rPr>
              <a:t> APIs for Array Integration (VAAI)</a:t>
            </a:r>
          </a:p>
        </p:txBody>
      </p:sp>
    </p:spTree>
    <p:extLst>
      <p:ext uri="{BB962C8B-B14F-4D97-AF65-F5344CB8AC3E}">
        <p14:creationId xmlns:p14="http://schemas.microsoft.com/office/powerpoint/2010/main" val="1874659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VMFS or RDM?</a:t>
            </a:r>
          </a:p>
        </p:txBody>
      </p:sp>
      <p:sp>
        <p:nvSpPr>
          <p:cNvPr id="32771" name="Rectangle 12"/>
          <p:cNvSpPr>
            <a:spLocks noGrp="1" noChangeArrowheads="1"/>
          </p:cNvSpPr>
          <p:nvPr>
            <p:ph idx="1"/>
          </p:nvPr>
        </p:nvSpPr>
        <p:spPr>
          <a:xfrm>
            <a:off x="609447" y="990600"/>
            <a:ext cx="10969943" cy="5029200"/>
          </a:xfrm>
        </p:spPr>
        <p:txBody>
          <a:bodyPr/>
          <a:lstStyle/>
          <a:p>
            <a:pPr marL="228600" lvl="1">
              <a:spcBef>
                <a:spcPts val="1200"/>
              </a:spcBef>
              <a:buFont typeface="Arial" panose="020B0604020202020204" pitchFamily="34" charset="0"/>
              <a:buChar char="•"/>
            </a:pPr>
            <a:r>
              <a:rPr lang="en-US" dirty="0"/>
              <a:t>Generally similar performance </a:t>
            </a:r>
            <a:r>
              <a:rPr lang="en-US" dirty="0">
                <a:hlinkClick r:id="rId3"/>
              </a:rPr>
              <a:t>http://www.vmware.com/files/pdf/performance_char_vmfs_rdm.pdf</a:t>
            </a:r>
          </a:p>
          <a:p>
            <a:pPr marL="228600" lvl="1">
              <a:spcBef>
                <a:spcPts val="1200"/>
              </a:spcBef>
              <a:buFont typeface="Arial" panose="020B0604020202020204" pitchFamily="34" charset="0"/>
              <a:buChar char="•"/>
            </a:pPr>
            <a:r>
              <a:rPr lang="en-US" dirty="0"/>
              <a:t>vSphere 5.5 and later support up to 62TB VMDK files</a:t>
            </a:r>
          </a:p>
          <a:p>
            <a:pPr marL="228600" lvl="1">
              <a:spcBef>
                <a:spcPts val="1200"/>
              </a:spcBef>
              <a:buFont typeface="Arial" panose="020B0604020202020204" pitchFamily="34" charset="0"/>
              <a:buChar char="•"/>
            </a:pPr>
            <a:r>
              <a:rPr lang="en-US" dirty="0"/>
              <a:t>Disk size no longer a limitation of VMFS</a:t>
            </a:r>
          </a:p>
          <a:p>
            <a:pPr lvl="1"/>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1060083770"/>
              </p:ext>
            </p:extLst>
          </p:nvPr>
        </p:nvGraphicFramePr>
        <p:xfrm>
          <a:off x="684212" y="2209800"/>
          <a:ext cx="10896600" cy="2133601"/>
        </p:xfrm>
        <a:graphic>
          <a:graphicData uri="http://schemas.openxmlformats.org/drawingml/2006/table">
            <a:tbl>
              <a:tblPr firstRow="1" bandRow="1">
                <a:tableStyleId>{EB9631B5-78F2-41C9-869B-9F39066F8104}</a:tableStyleId>
              </a:tblPr>
              <a:tblGrid>
                <a:gridCol w="6215098">
                  <a:extLst>
                    <a:ext uri="{9D8B030D-6E8A-4147-A177-3AD203B41FA5}">
                      <a16:colId xmlns:a16="http://schemas.microsoft.com/office/drawing/2014/main" xmlns="" val="20000"/>
                    </a:ext>
                  </a:extLst>
                </a:gridCol>
                <a:gridCol w="4681502">
                  <a:extLst>
                    <a:ext uri="{9D8B030D-6E8A-4147-A177-3AD203B41FA5}">
                      <a16:colId xmlns:a16="http://schemas.microsoft.com/office/drawing/2014/main" xmlns="" val="20001"/>
                    </a:ext>
                  </a:extLst>
                </a:gridCol>
              </a:tblGrid>
              <a:tr h="342885">
                <a:tc>
                  <a:txBody>
                    <a:bodyPr/>
                    <a:lstStyle/>
                    <a:p>
                      <a:r>
                        <a:rPr lang="en-US" sz="1400" dirty="0"/>
                        <a:t>VMFS</a:t>
                      </a:r>
                      <a:endParaRPr lang="en-US" sz="1400" b="1" dirty="0"/>
                    </a:p>
                  </a:txBody>
                  <a:tcPr/>
                </a:tc>
                <a:tc>
                  <a:txBody>
                    <a:bodyPr/>
                    <a:lstStyle/>
                    <a:p>
                      <a:r>
                        <a:rPr lang="en-US" sz="1400" dirty="0"/>
                        <a:t>RDM</a:t>
                      </a:r>
                      <a:endParaRPr lang="en-US" sz="1400" b="1" dirty="0"/>
                    </a:p>
                  </a:txBody>
                  <a:tcPr/>
                </a:tc>
                <a:extLst>
                  <a:ext uri="{0D108BD9-81ED-4DB2-BD59-A6C34878D82A}">
                    <a16:rowId xmlns:a16="http://schemas.microsoft.com/office/drawing/2014/main" xmlns="" val="10000"/>
                  </a:ext>
                </a:extLst>
              </a:tr>
              <a:tr h="624906">
                <a:tc>
                  <a:txBody>
                    <a:bodyPr/>
                    <a:lstStyle/>
                    <a:p>
                      <a:r>
                        <a:rPr lang="en-US" sz="1400" dirty="0"/>
                        <a:t>Better storage consolidation – multiple</a:t>
                      </a:r>
                      <a:r>
                        <a:rPr lang="en-US" sz="1400" baseline="0" dirty="0"/>
                        <a:t> virtual disks/virtual machines per VMFS LUN. But still can assign one virtual machine per LUN</a:t>
                      </a:r>
                      <a:endParaRPr lang="en-US" sz="1400" b="0" dirty="0">
                        <a:solidFill>
                          <a:schemeClr val="bg2"/>
                        </a:solidFill>
                      </a:endParaRPr>
                    </a:p>
                  </a:txBody>
                  <a:tcPr/>
                </a:tc>
                <a:tc>
                  <a:txBody>
                    <a:bodyPr/>
                    <a:lstStyle/>
                    <a:p>
                      <a:r>
                        <a:rPr lang="en-US" sz="1400" dirty="0"/>
                        <a:t>Enforces 1:1 mapping</a:t>
                      </a:r>
                      <a:r>
                        <a:rPr lang="en-US" sz="1400" baseline="0" dirty="0"/>
                        <a:t> between virtual machine and LUN</a:t>
                      </a:r>
                      <a:endParaRPr lang="en-US" sz="1400" b="0" dirty="0">
                        <a:solidFill>
                          <a:schemeClr val="bg2"/>
                        </a:solidFill>
                      </a:endParaRPr>
                    </a:p>
                  </a:txBody>
                  <a:tcPr/>
                </a:tc>
                <a:extLst>
                  <a:ext uri="{0D108BD9-81ED-4DB2-BD59-A6C34878D82A}">
                    <a16:rowId xmlns:a16="http://schemas.microsoft.com/office/drawing/2014/main" xmlns="" val="10001"/>
                  </a:ext>
                </a:extLst>
              </a:tr>
              <a:tr h="582905">
                <a:tc>
                  <a:txBody>
                    <a:bodyPr/>
                    <a:lstStyle/>
                    <a:p>
                      <a:r>
                        <a:rPr lang="en-US" sz="1400" dirty="0"/>
                        <a:t>Consolidating</a:t>
                      </a:r>
                      <a:r>
                        <a:rPr lang="en-US" sz="1400" baseline="0" dirty="0"/>
                        <a:t> virtual machines in LUN – less likely to reach </a:t>
                      </a:r>
                      <a:r>
                        <a:rPr lang="en-US" sz="1400" dirty="0"/>
                        <a:t>vSphere LUN</a:t>
                      </a:r>
                      <a:r>
                        <a:rPr lang="en-US" sz="1400" baseline="0" dirty="0"/>
                        <a:t> Limit of 255</a:t>
                      </a:r>
                      <a:endParaRPr lang="en-US" sz="1400" b="0" dirty="0">
                        <a:solidFill>
                          <a:schemeClr val="bg2"/>
                        </a:solidFill>
                      </a:endParaRPr>
                    </a:p>
                  </a:txBody>
                  <a:tcPr/>
                </a:tc>
                <a:tc>
                  <a:txBody>
                    <a:bodyPr/>
                    <a:lstStyle/>
                    <a:p>
                      <a:r>
                        <a:rPr lang="en-US" sz="1400" dirty="0"/>
                        <a:t>More</a:t>
                      </a:r>
                      <a:r>
                        <a:rPr lang="en-US" sz="1400" baseline="0" dirty="0"/>
                        <a:t> likely to hit vSphere LUN limit of 255</a:t>
                      </a:r>
                      <a:endParaRPr lang="en-US" sz="1400" b="0" dirty="0">
                        <a:solidFill>
                          <a:schemeClr val="bg2"/>
                        </a:solidFill>
                      </a:endParaRPr>
                    </a:p>
                  </a:txBody>
                  <a:tcPr/>
                </a:tc>
                <a:extLst>
                  <a:ext uri="{0D108BD9-81ED-4DB2-BD59-A6C34878D82A}">
                    <a16:rowId xmlns:a16="http://schemas.microsoft.com/office/drawing/2014/main" xmlns="" val="10002"/>
                  </a:ext>
                </a:extLst>
              </a:tr>
              <a:tr h="582905">
                <a:tc>
                  <a:txBody>
                    <a:bodyPr/>
                    <a:lstStyle/>
                    <a:p>
                      <a:r>
                        <a:rPr lang="en-US" sz="1400" dirty="0"/>
                        <a:t>Manage performance</a:t>
                      </a:r>
                      <a:r>
                        <a:rPr lang="en-US" sz="1400" baseline="0" dirty="0"/>
                        <a:t> – combined IOPS of all virtual machines in LUN  &lt;  IOPS rating of LUN</a:t>
                      </a:r>
                      <a:endParaRPr lang="en-US" sz="1400" b="0" dirty="0">
                        <a:solidFill>
                          <a:schemeClr val="bg2"/>
                        </a:solidFill>
                      </a:endParaRPr>
                    </a:p>
                  </a:txBody>
                  <a:tcPr/>
                </a:tc>
                <a:tc>
                  <a:txBody>
                    <a:bodyPr/>
                    <a:lstStyle/>
                    <a:p>
                      <a:r>
                        <a:rPr lang="en-US" sz="1400" dirty="0"/>
                        <a:t>Not</a:t>
                      </a:r>
                      <a:r>
                        <a:rPr lang="en-US" sz="1400" baseline="0" dirty="0"/>
                        <a:t> impacted by IOPS of other virtual machines</a:t>
                      </a:r>
                      <a:endParaRPr lang="en-US" sz="1400" b="0" dirty="0">
                        <a:solidFill>
                          <a:schemeClr val="bg2"/>
                        </a:solidFill>
                      </a:endParaRPr>
                    </a:p>
                  </a:txBody>
                  <a:tcPr/>
                </a:tc>
                <a:extLst>
                  <a:ext uri="{0D108BD9-81ED-4DB2-BD59-A6C34878D82A}">
                    <a16:rowId xmlns:a16="http://schemas.microsoft.com/office/drawing/2014/main" xmlns="" val="10003"/>
                  </a:ext>
                </a:extLst>
              </a:tr>
            </a:tbl>
          </a:graphicData>
        </a:graphic>
      </p:graphicFrame>
      <p:sp>
        <p:nvSpPr>
          <p:cNvPr id="10" name="Rectangle 9"/>
          <p:cNvSpPr/>
          <p:nvPr/>
        </p:nvSpPr>
        <p:spPr>
          <a:xfrm>
            <a:off x="609441" y="4488945"/>
            <a:ext cx="9761696" cy="1504001"/>
          </a:xfrm>
          <a:prstGeom prst="rect">
            <a:avLst/>
          </a:prstGeom>
        </p:spPr>
        <p:txBody>
          <a:bodyPr wrap="square">
            <a:spAutoFit/>
          </a:bodyPr>
          <a:lstStyle/>
          <a:p>
            <a:pPr marL="342900" lvl="1" indent="-342900">
              <a:lnSpc>
                <a:spcPct val="90000"/>
              </a:lnSpc>
              <a:spcBef>
                <a:spcPts val="1200"/>
              </a:spcBef>
              <a:buClr>
                <a:schemeClr val="tx1">
                  <a:lumMod val="60000"/>
                  <a:lumOff val="40000"/>
                </a:schemeClr>
              </a:buClr>
              <a:buSzPct val="90000"/>
              <a:buFont typeface="Arial" panose="020B0604020202020204" pitchFamily="34" charset="0"/>
              <a:buChar char="•"/>
              <a:defRPr/>
            </a:pPr>
            <a:r>
              <a:rPr lang="en-US" sz="2000" dirty="0"/>
              <a:t>When to use raw device mapping (RDM)</a:t>
            </a:r>
          </a:p>
          <a:p>
            <a:pPr marL="560070" lvl="1" indent="-285750">
              <a:lnSpc>
                <a:spcPct val="90000"/>
              </a:lnSpc>
              <a:spcBef>
                <a:spcPts val="800"/>
              </a:spcBef>
              <a:buClr>
                <a:schemeClr val="tx1">
                  <a:lumMod val="60000"/>
                  <a:lumOff val="40000"/>
                </a:schemeClr>
              </a:buClr>
              <a:buSzPct val="90000"/>
              <a:buFont typeface="Arial" panose="020B0604020202020204" pitchFamily="34" charset="0"/>
              <a:buChar char="•"/>
              <a:defRPr/>
            </a:pPr>
            <a:r>
              <a:rPr lang="en-US" dirty="0"/>
              <a:t>Required for shared-disk failover clustering</a:t>
            </a:r>
          </a:p>
          <a:p>
            <a:pPr marL="560070" lvl="1" indent="-285750">
              <a:lnSpc>
                <a:spcPct val="90000"/>
              </a:lnSpc>
              <a:spcBef>
                <a:spcPts val="800"/>
              </a:spcBef>
              <a:buClr>
                <a:schemeClr val="tx1">
                  <a:lumMod val="60000"/>
                  <a:lumOff val="40000"/>
                </a:schemeClr>
              </a:buClr>
              <a:buSzPct val="90000"/>
              <a:buFont typeface="Arial" panose="020B0604020202020204" pitchFamily="34" charset="0"/>
              <a:buChar char="•"/>
              <a:defRPr/>
            </a:pPr>
            <a:r>
              <a:rPr lang="en-US" dirty="0"/>
              <a:t>Required by storage vendor for SAN management tools such as backup and snapshots</a:t>
            </a:r>
          </a:p>
          <a:p>
            <a:pPr marL="342900" lvl="1" indent="-342900">
              <a:lnSpc>
                <a:spcPct val="90000"/>
              </a:lnSpc>
              <a:spcBef>
                <a:spcPts val="1200"/>
              </a:spcBef>
              <a:buClr>
                <a:schemeClr val="tx1">
                  <a:lumMod val="60000"/>
                  <a:lumOff val="40000"/>
                </a:schemeClr>
              </a:buClr>
              <a:buSzPct val="90000"/>
              <a:buFont typeface="Arial" panose="020B0604020202020204" pitchFamily="34" charset="0"/>
              <a:buChar char="•"/>
              <a:defRPr/>
            </a:pPr>
            <a:r>
              <a:rPr lang="en-US" sz="2000" dirty="0"/>
              <a:t>Otherwise use VMFS</a:t>
            </a:r>
          </a:p>
        </p:txBody>
      </p:sp>
    </p:spTree>
    <p:extLst>
      <p:ext uri="{BB962C8B-B14F-4D97-AF65-F5344CB8AC3E}">
        <p14:creationId xmlns:p14="http://schemas.microsoft.com/office/powerpoint/2010/main" val="383951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About Cody Chapman</a:t>
            </a:r>
          </a:p>
        </p:txBody>
      </p:sp>
      <p:sp>
        <p:nvSpPr>
          <p:cNvPr id="4" name="Footer Placeholder 3"/>
          <p:cNvSpPr>
            <a:spLocks noGrp="1"/>
          </p:cNvSpPr>
          <p:nvPr>
            <p:ph type="ftr" sz="quarter" idx="4294967295"/>
          </p:nvPr>
        </p:nvSpPr>
        <p:spPr/>
        <p:txBody>
          <a:bodyPr/>
          <a:lstStyle/>
          <a:p>
            <a:r>
              <a:rPr lang="en-US"/>
              <a:t>© Heraflux Technologies® </a:t>
            </a:r>
            <a:endParaRPr lang="en-US" dirty="0"/>
          </a:p>
        </p:txBody>
      </p:sp>
      <p:sp>
        <p:nvSpPr>
          <p:cNvPr id="5" name="Slide Number Placeholder 4"/>
          <p:cNvSpPr>
            <a:spLocks noGrp="1"/>
          </p:cNvSpPr>
          <p:nvPr>
            <p:ph type="sldNum" sz="quarter" idx="4294967295"/>
          </p:nvPr>
        </p:nvSpPr>
        <p:spPr/>
        <p:txBody>
          <a:bodyPr/>
          <a:lstStyle/>
          <a:p>
            <a:fld id="{27AF228A-DA09-4EE2-AC06-FD9D07EA6687}" type="slidenum">
              <a:rPr lang="en-US" smtClean="0"/>
              <a:pPr/>
              <a:t>4</a:t>
            </a:fld>
            <a:endParaRPr lang="en-US"/>
          </a:p>
        </p:txBody>
      </p:sp>
      <p:cxnSp>
        <p:nvCxnSpPr>
          <p:cNvPr id="6" name="Straight Connector 5"/>
          <p:cNvCxnSpPr/>
          <p:nvPr/>
        </p:nvCxnSpPr>
        <p:spPr>
          <a:xfrm>
            <a:off x="359135" y="3354005"/>
            <a:ext cx="11345907" cy="0"/>
          </a:xfrm>
          <a:prstGeom prst="line">
            <a:avLst/>
          </a:pr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998555" y="1513292"/>
            <a:ext cx="5112718" cy="1353864"/>
          </a:xfrm>
          <a:prstGeom prst="rect">
            <a:avLst/>
          </a:prstGeom>
          <a:noFill/>
        </p:spPr>
        <p:txBody>
          <a:bodyPr wrap="square" rtlCol="0">
            <a:spAutoFit/>
          </a:bodyPr>
          <a:lstStyle/>
          <a:p>
            <a:pPr>
              <a:spcAft>
                <a:spcPts val="600"/>
              </a:spcAft>
            </a:pPr>
            <a:r>
              <a:rPr lang="en-US" sz="2399" dirty="0">
                <a:solidFill>
                  <a:schemeClr val="bg1"/>
                </a:solidFill>
                <a:latin typeface="Noto Sans" panose="020B0502040504020204" pitchFamily="34" charset="0"/>
                <a:ea typeface="Noto Sans" panose="020B0502040504020204" pitchFamily="34" charset="0"/>
              </a:rPr>
              <a:t>@</a:t>
            </a:r>
            <a:r>
              <a:rPr lang="en-US" sz="2399" dirty="0" err="1">
                <a:solidFill>
                  <a:schemeClr val="bg1"/>
                </a:solidFill>
                <a:latin typeface="Noto Sans" panose="020B0502040504020204" pitchFamily="34" charset="0"/>
                <a:ea typeface="Noto Sans" panose="020B0502040504020204" pitchFamily="34" charset="0"/>
              </a:rPr>
              <a:t>codyrchapman</a:t>
            </a:r>
            <a:endParaRPr lang="en-US" sz="2399" dirty="0">
              <a:solidFill>
                <a:schemeClr val="bg1"/>
              </a:solidFill>
              <a:latin typeface="Noto Sans" panose="020B0502040504020204" pitchFamily="34" charset="0"/>
              <a:ea typeface="Noto Sans" panose="020B0502040504020204" pitchFamily="34" charset="0"/>
            </a:endParaRPr>
          </a:p>
          <a:p>
            <a:pPr>
              <a:spcAft>
                <a:spcPts val="600"/>
              </a:spcAft>
            </a:pPr>
            <a:r>
              <a:rPr lang="en-US" sz="2399" dirty="0">
                <a:solidFill>
                  <a:schemeClr val="bg1"/>
                </a:solidFill>
                <a:latin typeface="Noto Sans" panose="020B0502040504020204" pitchFamily="34" charset="0"/>
                <a:ea typeface="Noto Sans" panose="020B0502040504020204" pitchFamily="34" charset="0"/>
              </a:rPr>
              <a:t>heraflux.com</a:t>
            </a:r>
          </a:p>
          <a:p>
            <a:pPr>
              <a:spcAft>
                <a:spcPts val="600"/>
              </a:spcAft>
            </a:pPr>
            <a:r>
              <a:rPr lang="en-US" sz="2399" dirty="0">
                <a:solidFill>
                  <a:schemeClr val="bg1"/>
                </a:solidFill>
                <a:latin typeface="Noto Sans" panose="020B0502040504020204" pitchFamily="34" charset="0"/>
                <a:ea typeface="Noto Sans" panose="020B0502040504020204" pitchFamily="34" charset="0"/>
              </a:rPr>
              <a:t>linkedin.com/in/</a:t>
            </a:r>
            <a:r>
              <a:rPr lang="en-US" sz="2399" dirty="0" err="1">
                <a:solidFill>
                  <a:schemeClr val="bg1"/>
                </a:solidFill>
                <a:latin typeface="Noto Sans" panose="020B0502040504020204" pitchFamily="34" charset="0"/>
                <a:ea typeface="Noto Sans" panose="020B0502040504020204" pitchFamily="34" charset="0"/>
              </a:rPr>
              <a:t>codyrchapman</a:t>
            </a:r>
            <a:endParaRPr lang="en-US" sz="2399" dirty="0">
              <a:solidFill>
                <a:schemeClr val="bg1"/>
              </a:solidFill>
              <a:latin typeface="Noto Sans" panose="020B0502040504020204" pitchFamily="34" charset="0"/>
              <a:ea typeface="Noto Sans" panose="020B0502040504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631" y="1984504"/>
            <a:ext cx="446787" cy="3887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631" y="1534004"/>
            <a:ext cx="446787" cy="38878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631" y="2435566"/>
            <a:ext cx="446787" cy="388787"/>
          </a:xfrm>
          <a:prstGeom prst="rect">
            <a:avLst/>
          </a:prstGeom>
        </p:spPr>
      </p:pic>
      <p:sp>
        <p:nvSpPr>
          <p:cNvPr id="12" name="TextBox 11"/>
          <p:cNvSpPr txBox="1"/>
          <p:nvPr/>
        </p:nvSpPr>
        <p:spPr>
          <a:xfrm>
            <a:off x="566638" y="3537067"/>
            <a:ext cx="6843155" cy="1015399"/>
          </a:xfrm>
          <a:prstGeom prst="rect">
            <a:avLst/>
          </a:prstGeom>
          <a:noFill/>
        </p:spPr>
        <p:txBody>
          <a:bodyPr wrap="square" rtlCol="0">
            <a:spAutoFit/>
          </a:bodyPr>
          <a:lstStyle/>
          <a:p>
            <a:r>
              <a:rPr lang="en-US" sz="1999" b="1" dirty="0">
                <a:latin typeface="Noto Sans" panose="020B0502040504020204" pitchFamily="34" charset="0"/>
                <a:ea typeface="Noto Sans" panose="020B0502040504020204" pitchFamily="34" charset="0"/>
              </a:rPr>
              <a:t>Specialties / Focus Areas / Passions:</a:t>
            </a:r>
          </a:p>
          <a:p>
            <a:endParaRPr lang="en-US" sz="1999" dirty="0">
              <a:latin typeface="Noto Sans" panose="020B0502040504020204" pitchFamily="34" charset="0"/>
              <a:ea typeface="Noto Sans" panose="020B0502040504020204" pitchFamily="34" charset="0"/>
            </a:endParaRPr>
          </a:p>
          <a:p>
            <a:pPr marL="285664" indent="-285664">
              <a:buFont typeface="Arial" panose="020B0604020202020204" pitchFamily="34" charset="0"/>
              <a:buChar char="•"/>
            </a:pPr>
            <a:endParaRPr lang="en-US" sz="1999" dirty="0">
              <a:latin typeface="Noto Sans" panose="020B0502040504020204" pitchFamily="34" charset="0"/>
              <a:ea typeface="Noto Sans" panose="020B0502040504020204" pitchFamily="34" charset="0"/>
            </a:endParaRPr>
          </a:p>
        </p:txBody>
      </p:sp>
      <p:sp>
        <p:nvSpPr>
          <p:cNvPr id="13" name="TextBox 12"/>
          <p:cNvSpPr txBox="1"/>
          <p:nvPr/>
        </p:nvSpPr>
        <p:spPr>
          <a:xfrm>
            <a:off x="837981" y="3920610"/>
            <a:ext cx="5499522" cy="2553880"/>
          </a:xfrm>
          <a:prstGeom prst="rect">
            <a:avLst/>
          </a:prstGeom>
          <a:noFill/>
        </p:spPr>
        <p:txBody>
          <a:bodyPr wrap="square" rtlCol="0">
            <a:spAutoFit/>
          </a:bodyPr>
          <a:lstStyle/>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Performance Tuning &amp; Troubleshooting</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Virtualization</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Infrastructure Architecture</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Scripting and Automation</a:t>
            </a:r>
          </a:p>
          <a:p>
            <a:pPr marL="285664" indent="-285664">
              <a:buFont typeface="Arial" panose="020B0604020202020204" pitchFamily="34" charset="0"/>
              <a:buChar char="•"/>
            </a:pPr>
            <a:r>
              <a:rPr lang="en-US" sz="1999" dirty="0">
                <a:solidFill>
                  <a:schemeClr val="bg1"/>
                </a:solidFill>
                <a:latin typeface="Noto Sans" panose="020B0502040504020204" pitchFamily="34" charset="0"/>
                <a:ea typeface="Noto Sans" panose="020B0502040504020204" pitchFamily="34" charset="0"/>
              </a:rPr>
              <a:t>Health &amp; Efficiency</a:t>
            </a:r>
          </a:p>
          <a:p>
            <a:endParaRPr lang="en-US" sz="1999" dirty="0">
              <a:solidFill>
                <a:schemeClr val="bg1"/>
              </a:solidFill>
              <a:latin typeface="Noto Sans" panose="020B0502040504020204" pitchFamily="34" charset="0"/>
              <a:ea typeface="Noto Sans" panose="020B0502040504020204" pitchFamily="34" charset="0"/>
            </a:endParaRPr>
          </a:p>
          <a:p>
            <a:endParaRPr lang="en-US" sz="1999" dirty="0">
              <a:solidFill>
                <a:schemeClr val="bg1"/>
              </a:solidFill>
              <a:latin typeface="Noto Sans" panose="020B0502040504020204" pitchFamily="34" charset="0"/>
              <a:ea typeface="Noto Sans" panose="020B0502040504020204" pitchFamily="34" charset="0"/>
            </a:endParaRPr>
          </a:p>
          <a:p>
            <a:pPr marL="285664" indent="-285664">
              <a:buFont typeface="Arial" panose="020B0604020202020204" pitchFamily="34" charset="0"/>
              <a:buChar char="•"/>
            </a:pPr>
            <a:endParaRPr lang="en-US" sz="1999" dirty="0">
              <a:solidFill>
                <a:schemeClr val="bg1"/>
              </a:solidFill>
              <a:latin typeface="Noto Sans" panose="020B0502040504020204" pitchFamily="34" charset="0"/>
              <a:ea typeface="Noto Sans" panose="020B0502040504020204"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5168" y="3600342"/>
            <a:ext cx="4866105" cy="1622035"/>
          </a:xfrm>
          <a:prstGeom prst="rect">
            <a:avLst/>
          </a:prstGeom>
        </p:spPr>
      </p:pic>
      <p:sp>
        <p:nvSpPr>
          <p:cNvPr id="18" name="TextBox 17"/>
          <p:cNvSpPr txBox="1"/>
          <p:nvPr/>
        </p:nvSpPr>
        <p:spPr>
          <a:xfrm>
            <a:off x="7368958" y="5298366"/>
            <a:ext cx="4269947" cy="461545"/>
          </a:xfrm>
          <a:prstGeom prst="rect">
            <a:avLst/>
          </a:prstGeom>
          <a:noFill/>
        </p:spPr>
        <p:txBody>
          <a:bodyPr wrap="square" rtlCol="0">
            <a:spAutoFit/>
          </a:bodyPr>
          <a:lstStyle/>
          <a:p>
            <a:pPr>
              <a:spcAft>
                <a:spcPts val="600"/>
              </a:spcAft>
            </a:pPr>
            <a:r>
              <a:rPr lang="en-US" sz="2399" dirty="0">
                <a:latin typeface="Noto Sans" panose="020B0502040504020204" pitchFamily="34" charset="0"/>
                <a:ea typeface="Noto Sans" panose="020B0502040504020204" pitchFamily="34" charset="0"/>
              </a:rPr>
              <a:t>Solutions Architect</a:t>
            </a:r>
          </a:p>
        </p:txBody>
      </p:sp>
      <p:pic>
        <p:nvPicPr>
          <p:cNvPr id="14" name="Picture 13"/>
          <p:cNvPicPr>
            <a:picLocks noChangeAspect="1"/>
          </p:cNvPicPr>
          <p:nvPr/>
        </p:nvPicPr>
        <p:blipFill>
          <a:blip r:embed="rId7"/>
          <a:stretch>
            <a:fillRect/>
          </a:stretch>
        </p:blipFill>
        <p:spPr>
          <a:xfrm>
            <a:off x="657177" y="1290560"/>
            <a:ext cx="1836625" cy="1976672"/>
          </a:xfrm>
          <a:prstGeom prst="rect">
            <a:avLst/>
          </a:prstGeom>
          <a:ln>
            <a:solidFill>
              <a:schemeClr val="bg1">
                <a:lumMod val="65000"/>
                <a:lumOff val="35000"/>
              </a:schemeClr>
            </a:solidFill>
          </a:ln>
          <a:effectLst>
            <a:outerShdw blurRad="50800" dist="38100" dir="2700000" algn="tl" rotWithShape="0">
              <a:prstClr val="black">
                <a:alpha val="40000"/>
              </a:prstClr>
            </a:outerShdw>
          </a:effectLst>
          <a:scene3d>
            <a:camera prst="orthographicFront"/>
            <a:lightRig rig="threePt" dir="t"/>
          </a:scene3d>
          <a:sp3d>
            <a:bevelT/>
          </a:sp3d>
        </p:spPr>
      </p:pic>
    </p:spTree>
    <p:extLst>
      <p:ext uri="{BB962C8B-B14F-4D97-AF65-F5344CB8AC3E}">
        <p14:creationId xmlns:p14="http://schemas.microsoft.com/office/powerpoint/2010/main" val="1155139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76200"/>
            <a:ext cx="10969943" cy="812800"/>
          </a:xfrm>
        </p:spPr>
        <p:txBody>
          <a:bodyPr/>
          <a:lstStyle/>
          <a:p>
            <a:pPr algn="ctr"/>
            <a:r>
              <a:rPr lang="en-US" dirty="0"/>
              <a:t>Example Best Practices for VM Disk Layout</a:t>
            </a:r>
            <a:br>
              <a:rPr lang="en-US" dirty="0"/>
            </a:br>
            <a:r>
              <a:rPr lang="en-US" dirty="0"/>
              <a:t>(Microsoft SQL Server)</a:t>
            </a:r>
          </a:p>
        </p:txBody>
      </p:sp>
      <p:sp>
        <p:nvSpPr>
          <p:cNvPr id="4" name="Content Placeholder 3"/>
          <p:cNvSpPr>
            <a:spLocks noGrp="1"/>
          </p:cNvSpPr>
          <p:nvPr>
            <p:ph idx="1"/>
          </p:nvPr>
        </p:nvSpPr>
        <p:spPr>
          <a:xfrm>
            <a:off x="531812" y="1219200"/>
            <a:ext cx="3122771" cy="4876800"/>
          </a:xfrm>
        </p:spPr>
        <p:txBody>
          <a:bodyPr/>
          <a:lstStyle/>
          <a:p>
            <a:pPr marL="0" indent="0">
              <a:buNone/>
            </a:pPr>
            <a:r>
              <a:rPr lang="en-US" sz="1400" b="1" u="sng" dirty="0"/>
              <a:t>Characteristics:</a:t>
            </a:r>
          </a:p>
          <a:p>
            <a:r>
              <a:rPr lang="en-US" sz="1200" dirty="0"/>
              <a:t>OS on shared </a:t>
            </a:r>
            <a:r>
              <a:rPr lang="en-US" sz="1200" dirty="0" err="1"/>
              <a:t>DataStore</a:t>
            </a:r>
            <a:r>
              <a:rPr lang="en-US" sz="1200" dirty="0"/>
              <a:t>/LUN</a:t>
            </a:r>
          </a:p>
          <a:p>
            <a:r>
              <a:rPr lang="en-US" sz="1200" dirty="0"/>
              <a:t>1 database; 4 equally-sized data files across 4 LUNs</a:t>
            </a:r>
          </a:p>
          <a:p>
            <a:r>
              <a:rPr lang="en-US" sz="1200" dirty="0"/>
              <a:t>1 </a:t>
            </a:r>
            <a:r>
              <a:rPr lang="en-US" sz="1200" dirty="0" err="1"/>
              <a:t>TempDB</a:t>
            </a:r>
            <a:r>
              <a:rPr lang="en-US" sz="1200" dirty="0"/>
              <a:t>; 4 (1/vCPU) equally-sized </a:t>
            </a:r>
            <a:r>
              <a:rPr lang="en-US" sz="1200" dirty="0" err="1"/>
              <a:t>tempdb</a:t>
            </a:r>
            <a:r>
              <a:rPr lang="en-US" sz="1200" dirty="0"/>
              <a:t> files across 4 LUNs</a:t>
            </a:r>
          </a:p>
          <a:p>
            <a:r>
              <a:rPr lang="en-US" sz="1200" dirty="0"/>
              <a:t>Data, </a:t>
            </a:r>
            <a:r>
              <a:rPr lang="en-US" sz="1200" dirty="0" err="1"/>
              <a:t>TempDB</a:t>
            </a:r>
            <a:r>
              <a:rPr lang="en-US" sz="1200" dirty="0"/>
              <a:t>, and Log files spread across 3 PVSCSI adapters</a:t>
            </a:r>
          </a:p>
          <a:p>
            <a:pPr lvl="1"/>
            <a:r>
              <a:rPr lang="en-US" sz="1100" dirty="0"/>
              <a:t>Data and </a:t>
            </a:r>
            <a:r>
              <a:rPr lang="en-US" sz="1100" dirty="0" err="1"/>
              <a:t>TempDB</a:t>
            </a:r>
            <a:r>
              <a:rPr lang="en-US" sz="1100" dirty="0"/>
              <a:t> files share PVSCSI adapters</a:t>
            </a:r>
          </a:p>
          <a:p>
            <a:r>
              <a:rPr lang="en-US" sz="1200" b="1" i="1" dirty="0"/>
              <a:t>Virtual Disks could be RDMs</a:t>
            </a:r>
          </a:p>
          <a:p>
            <a:pPr marL="0" indent="0">
              <a:buNone/>
            </a:pPr>
            <a:r>
              <a:rPr lang="en-US" sz="1200" b="1" u="sng" dirty="0"/>
              <a:t>Advantages:</a:t>
            </a:r>
          </a:p>
          <a:p>
            <a:r>
              <a:rPr lang="en-US" sz="1200" dirty="0"/>
              <a:t>Optimal performance; each Data, </a:t>
            </a:r>
            <a:r>
              <a:rPr lang="en-US" sz="1200" dirty="0" err="1"/>
              <a:t>TempDB</a:t>
            </a:r>
            <a:r>
              <a:rPr lang="en-US" sz="1200" dirty="0"/>
              <a:t>, and Log file has a dedicated VMDK/Data Store/LUN</a:t>
            </a:r>
          </a:p>
          <a:p>
            <a:r>
              <a:rPr lang="en-US" sz="1200" dirty="0"/>
              <a:t>I/O spread evenly across PVSCSI adapters</a:t>
            </a:r>
          </a:p>
          <a:p>
            <a:r>
              <a:rPr lang="en-US" sz="1200" dirty="0"/>
              <a:t>Log traffic does not contend with random Data/</a:t>
            </a:r>
            <a:r>
              <a:rPr lang="en-US" sz="1200" dirty="0" err="1"/>
              <a:t>TempDB</a:t>
            </a:r>
            <a:r>
              <a:rPr lang="en-US" sz="1200" dirty="0"/>
              <a:t> traffic</a:t>
            </a:r>
          </a:p>
        </p:txBody>
      </p:sp>
      <p:pic>
        <p:nvPicPr>
          <p:cNvPr id="3" name="Picture 2"/>
          <p:cNvPicPr>
            <a:picLocks noChangeAspect="1"/>
          </p:cNvPicPr>
          <p:nvPr/>
        </p:nvPicPr>
        <p:blipFill>
          <a:blip r:embed="rId2"/>
          <a:stretch>
            <a:fillRect/>
          </a:stretch>
        </p:blipFill>
        <p:spPr>
          <a:xfrm>
            <a:off x="3977109" y="1066800"/>
            <a:ext cx="7893969" cy="4419600"/>
          </a:xfrm>
          <a:prstGeom prst="rect">
            <a:avLst/>
          </a:prstGeom>
        </p:spPr>
      </p:pic>
      <p:sp>
        <p:nvSpPr>
          <p:cNvPr id="6" name="TextBox 5"/>
          <p:cNvSpPr txBox="1"/>
          <p:nvPr/>
        </p:nvSpPr>
        <p:spPr>
          <a:xfrm>
            <a:off x="3977108" y="5715000"/>
            <a:ext cx="7893969" cy="990600"/>
          </a:xfrm>
          <a:prstGeom prst="rect">
            <a:avLst/>
          </a:prstGeom>
          <a:ln/>
        </p:spPr>
        <p:style>
          <a:lnRef idx="1">
            <a:schemeClr val="accent6"/>
          </a:lnRef>
          <a:fillRef idx="2">
            <a:schemeClr val="accent6"/>
          </a:fillRef>
          <a:effectRef idx="1">
            <a:schemeClr val="accent6"/>
          </a:effectRef>
          <a:fontRef idx="minor">
            <a:schemeClr val="dk1"/>
          </a:fontRef>
        </p:style>
        <p:txBody>
          <a:bodyPr wrap="square" lIns="0" tIns="0" rIns="0" bIns="0" rtlCol="0">
            <a:noAutofit/>
          </a:bodyPr>
          <a:lstStyle/>
          <a:p>
            <a:pPr>
              <a:lnSpc>
                <a:spcPct val="90000"/>
              </a:lnSpc>
            </a:pPr>
            <a:r>
              <a:rPr lang="en-US" dirty="0"/>
              <a:t>Disadvantages:</a:t>
            </a:r>
          </a:p>
          <a:p>
            <a:pPr marL="285750" indent="-285750">
              <a:lnSpc>
                <a:spcPct val="90000"/>
              </a:lnSpc>
              <a:buFont typeface="Arial" panose="020B0604020202020204" pitchFamily="34" charset="0"/>
              <a:buChar char="•"/>
            </a:pPr>
            <a:r>
              <a:rPr lang="en-US" dirty="0"/>
              <a:t>You can quickly run out of Windows driver letters!</a:t>
            </a:r>
          </a:p>
          <a:p>
            <a:pPr marL="285750" indent="-285750">
              <a:lnSpc>
                <a:spcPct val="90000"/>
              </a:lnSpc>
              <a:buFont typeface="Arial" panose="020B0604020202020204" pitchFamily="34" charset="0"/>
              <a:buChar char="•"/>
            </a:pPr>
            <a:r>
              <a:rPr lang="en-US" dirty="0"/>
              <a:t>More complicated storage management</a:t>
            </a:r>
          </a:p>
        </p:txBody>
      </p:sp>
    </p:spTree>
    <p:extLst>
      <p:ext uri="{BB962C8B-B14F-4D97-AF65-F5344CB8AC3E}">
        <p14:creationId xmlns:p14="http://schemas.microsoft.com/office/powerpoint/2010/main" val="328417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Realistic VM Disk Layout (Microsoft SQL Server)</a:t>
            </a:r>
          </a:p>
        </p:txBody>
      </p:sp>
      <p:sp>
        <p:nvSpPr>
          <p:cNvPr id="4" name="Content Placeholder 3"/>
          <p:cNvSpPr>
            <a:spLocks noGrp="1"/>
          </p:cNvSpPr>
          <p:nvPr>
            <p:ph idx="1"/>
          </p:nvPr>
        </p:nvSpPr>
        <p:spPr>
          <a:xfrm>
            <a:off x="609441" y="1371600"/>
            <a:ext cx="3122771" cy="4648200"/>
          </a:xfrm>
        </p:spPr>
        <p:txBody>
          <a:bodyPr/>
          <a:lstStyle/>
          <a:p>
            <a:pPr marL="0" indent="0">
              <a:buNone/>
            </a:pPr>
            <a:r>
              <a:rPr lang="en-US" sz="1400" b="1" u="sng" dirty="0"/>
              <a:t>Characteristics:</a:t>
            </a:r>
          </a:p>
          <a:p>
            <a:r>
              <a:rPr lang="en-US" sz="1400" dirty="0"/>
              <a:t>OS on shared </a:t>
            </a:r>
            <a:r>
              <a:rPr lang="en-US" sz="1400" dirty="0" err="1"/>
              <a:t>DataStore</a:t>
            </a:r>
            <a:r>
              <a:rPr lang="en-US" sz="1400" dirty="0"/>
              <a:t>/LUN</a:t>
            </a:r>
          </a:p>
          <a:p>
            <a:r>
              <a:rPr lang="en-US" sz="1400" dirty="0"/>
              <a:t>1 database; 8 Equally-sized data files across 4 LUNs</a:t>
            </a:r>
          </a:p>
          <a:p>
            <a:r>
              <a:rPr lang="en-US" sz="1400" dirty="0"/>
              <a:t>1 </a:t>
            </a:r>
            <a:r>
              <a:rPr lang="en-US" sz="1400" dirty="0" err="1"/>
              <a:t>TempDB</a:t>
            </a:r>
            <a:r>
              <a:rPr lang="en-US" sz="1400" dirty="0"/>
              <a:t>; 4 files (1/vCPU) evenly distributed and mixed with data files to avoid “hot spots”</a:t>
            </a:r>
          </a:p>
          <a:p>
            <a:r>
              <a:rPr lang="en-US" sz="1400" dirty="0"/>
              <a:t>Data, </a:t>
            </a:r>
            <a:r>
              <a:rPr lang="en-US" sz="1400" dirty="0" err="1"/>
              <a:t>TempDB</a:t>
            </a:r>
            <a:r>
              <a:rPr lang="en-US" sz="1400" dirty="0"/>
              <a:t>, and Log files spread across 3 PVSCSI adapters</a:t>
            </a:r>
          </a:p>
          <a:p>
            <a:r>
              <a:rPr lang="en-US" sz="1400" b="1" i="1" dirty="0"/>
              <a:t>Virtual Disks could be RDMs</a:t>
            </a:r>
          </a:p>
          <a:p>
            <a:pPr marL="0" indent="0">
              <a:buNone/>
            </a:pPr>
            <a:r>
              <a:rPr lang="en-US" sz="1400" b="1" u="sng" dirty="0"/>
              <a:t>Advantages:</a:t>
            </a:r>
          </a:p>
          <a:p>
            <a:r>
              <a:rPr lang="en-US" sz="1400" dirty="0"/>
              <a:t>Fewer drive letters used</a:t>
            </a:r>
          </a:p>
          <a:p>
            <a:r>
              <a:rPr lang="en-US" sz="1400" dirty="0"/>
              <a:t>I/O spread evenly/</a:t>
            </a:r>
            <a:r>
              <a:rPr lang="en-US" sz="1400" dirty="0" err="1"/>
              <a:t>TempDB</a:t>
            </a:r>
            <a:r>
              <a:rPr lang="en-US" sz="1400" dirty="0"/>
              <a:t> hot spots avoided</a:t>
            </a:r>
          </a:p>
          <a:p>
            <a:r>
              <a:rPr lang="en-US" sz="1400" dirty="0"/>
              <a:t>Log traffic does not contend with random Data/</a:t>
            </a:r>
            <a:r>
              <a:rPr lang="en-US" sz="1400" dirty="0" err="1"/>
              <a:t>TempDB</a:t>
            </a:r>
            <a:r>
              <a:rPr lang="en-US" sz="1400" dirty="0"/>
              <a:t> traffic</a:t>
            </a:r>
          </a:p>
        </p:txBody>
      </p:sp>
      <p:pic>
        <p:nvPicPr>
          <p:cNvPr id="5" name="Picture 4"/>
          <p:cNvPicPr>
            <a:picLocks noChangeAspect="1"/>
          </p:cNvPicPr>
          <p:nvPr/>
        </p:nvPicPr>
        <p:blipFill>
          <a:blip r:embed="rId2"/>
          <a:stretch>
            <a:fillRect/>
          </a:stretch>
        </p:blipFill>
        <p:spPr>
          <a:xfrm>
            <a:off x="3884612" y="1219200"/>
            <a:ext cx="7694778" cy="5397600"/>
          </a:xfrm>
          <a:prstGeom prst="rect">
            <a:avLst/>
          </a:prstGeom>
        </p:spPr>
      </p:pic>
    </p:spTree>
    <p:extLst>
      <p:ext uri="{BB962C8B-B14F-4D97-AF65-F5344CB8AC3E}">
        <p14:creationId xmlns:p14="http://schemas.microsoft.com/office/powerpoint/2010/main" val="17565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514600"/>
            <a:ext cx="10969943" cy="1143000"/>
          </a:xfrm>
        </p:spPr>
        <p:txBody>
          <a:bodyPr>
            <a:normAutofit fontScale="90000"/>
          </a:bodyPr>
          <a:lstStyle/>
          <a:p>
            <a:r>
              <a:rPr lang="en-US" dirty="0"/>
              <a:t>Lets talk about CPU, vCPUs and other Things</a:t>
            </a:r>
          </a:p>
        </p:txBody>
      </p:sp>
    </p:spTree>
    <p:extLst>
      <p:ext uri="{BB962C8B-B14F-4D97-AF65-F5344CB8AC3E}">
        <p14:creationId xmlns:p14="http://schemas.microsoft.com/office/powerpoint/2010/main" val="27492779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64" descr="DGRM_VirtualizationLayer_Q408"/>
          <p:cNvPicPr>
            <a:picLocks noChangeAspect="1" noChangeArrowheads="1"/>
          </p:cNvPicPr>
          <p:nvPr/>
        </p:nvPicPr>
        <p:blipFill>
          <a:blip r:embed="rId2" cstate="print"/>
          <a:srcRect/>
          <a:stretch>
            <a:fillRect/>
          </a:stretch>
        </p:blipFill>
        <p:spPr bwMode="auto">
          <a:xfrm>
            <a:off x="3375886" y="416356"/>
            <a:ext cx="5005544" cy="2720340"/>
          </a:xfrm>
          <a:prstGeom prst="rect">
            <a:avLst/>
          </a:prstGeom>
          <a:noFill/>
          <a:ln w="9525">
            <a:noFill/>
            <a:miter lim="800000"/>
            <a:headEnd/>
            <a:tailEnd/>
          </a:ln>
        </p:spPr>
      </p:pic>
      <p:pic>
        <p:nvPicPr>
          <p:cNvPr id="24" name="Picture 384" descr="ICON_Server_Rack_Q308"/>
          <p:cNvPicPr>
            <a:picLocks noChangeAspect="1" noChangeArrowheads="1"/>
          </p:cNvPicPr>
          <p:nvPr/>
        </p:nvPicPr>
        <p:blipFill>
          <a:blip r:embed="rId3" cstate="print"/>
          <a:srcRect/>
          <a:stretch>
            <a:fillRect/>
          </a:stretch>
        </p:blipFill>
        <p:spPr bwMode="auto">
          <a:xfrm>
            <a:off x="2739020" y="3136696"/>
            <a:ext cx="6636818" cy="3768548"/>
          </a:xfrm>
          <a:prstGeom prst="rect">
            <a:avLst/>
          </a:prstGeom>
          <a:noFill/>
          <a:ln w="9525">
            <a:noFill/>
            <a:miter lim="800000"/>
            <a:headEnd/>
            <a:tailEnd/>
          </a:ln>
        </p:spPr>
      </p:pic>
      <p:pic>
        <p:nvPicPr>
          <p:cNvPr id="28" name="Picture 9" descr="C:\Users\Abject-3D\Desktop\VMWare Files\FINAL diagrams\Basic Virtualization\3D PNGs\ICON_ThinApp_3D_Q408_Comm_6.png"/>
          <p:cNvPicPr>
            <a:picLocks noChangeAspect="1" noChangeArrowheads="1"/>
          </p:cNvPicPr>
          <p:nvPr/>
        </p:nvPicPr>
        <p:blipFill>
          <a:blip r:embed="rId4" cstate="print">
            <a:duotone>
              <a:prstClr val="black"/>
              <a:srgbClr val="4D4D4D">
                <a:tint val="45000"/>
                <a:satMod val="400000"/>
              </a:srgbClr>
            </a:duotone>
          </a:blip>
          <a:srcRect/>
          <a:stretch>
            <a:fillRect/>
          </a:stretch>
        </p:blipFill>
        <p:spPr bwMode="auto">
          <a:xfrm>
            <a:off x="5899075" y="4372678"/>
            <a:ext cx="1320372" cy="804673"/>
          </a:xfrm>
          <a:prstGeom prst="rect">
            <a:avLst/>
          </a:prstGeom>
          <a:noFill/>
        </p:spPr>
      </p:pic>
      <p:sp>
        <p:nvSpPr>
          <p:cNvPr id="29" name="TextBox 28"/>
          <p:cNvSpPr txBox="1"/>
          <p:nvPr/>
        </p:nvSpPr>
        <p:spPr>
          <a:xfrm rot="17752754">
            <a:off x="6148838" y="4331020"/>
            <a:ext cx="788719" cy="584775"/>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600" b="1" kern="0" dirty="0">
                <a:solidFill>
                  <a:srgbClr val="FFFFFF"/>
                </a:solidFill>
                <a:ea typeface="ＭＳ Ｐゴシック"/>
              </a:rPr>
              <a:t>Proc 2</a:t>
            </a:r>
            <a:endParaRPr lang="en-US" sz="1600" b="1" kern="0" dirty="0">
              <a:solidFill>
                <a:srgbClr val="FFFFFF"/>
              </a:solidFill>
              <a:latin typeface="Arial"/>
              <a:ea typeface="ＭＳ Ｐゴシック"/>
            </a:endParaRPr>
          </a:p>
        </p:txBody>
      </p:sp>
      <p:grpSp>
        <p:nvGrpSpPr>
          <p:cNvPr id="2" name="Group 126"/>
          <p:cNvGrpSpPr/>
          <p:nvPr/>
        </p:nvGrpSpPr>
        <p:grpSpPr>
          <a:xfrm>
            <a:off x="5789279" y="4439734"/>
            <a:ext cx="2681542" cy="1341121"/>
            <a:chOff x="4572000" y="4724399"/>
            <a:chExt cx="2286000" cy="1524001"/>
          </a:xfrm>
        </p:grpSpPr>
        <p:grpSp>
          <p:nvGrpSpPr>
            <p:cNvPr id="3" name="Group 29"/>
            <p:cNvGrpSpPr/>
            <p:nvPr/>
          </p:nvGrpSpPr>
          <p:grpSpPr>
            <a:xfrm>
              <a:off x="5638800" y="4724399"/>
              <a:ext cx="1219200" cy="914401"/>
              <a:chOff x="228600" y="838200"/>
              <a:chExt cx="992658" cy="762107"/>
            </a:xfrm>
          </p:grpSpPr>
          <p:pic>
            <p:nvPicPr>
              <p:cNvPr id="65"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66" name="TextBox 65"/>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nvGrpSpPr>
            <p:cNvPr id="4" name="Group 29"/>
            <p:cNvGrpSpPr/>
            <p:nvPr/>
          </p:nvGrpSpPr>
          <p:grpSpPr>
            <a:xfrm>
              <a:off x="5105400" y="5029199"/>
              <a:ext cx="1219200" cy="914401"/>
              <a:chOff x="228600" y="838200"/>
              <a:chExt cx="992658" cy="762107"/>
            </a:xfrm>
          </p:grpSpPr>
          <p:pic>
            <p:nvPicPr>
              <p:cNvPr id="63"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64" name="TextBox 63"/>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nvGrpSpPr>
            <p:cNvPr id="5" name="Group 29"/>
            <p:cNvGrpSpPr/>
            <p:nvPr/>
          </p:nvGrpSpPr>
          <p:grpSpPr>
            <a:xfrm>
              <a:off x="4572000" y="5333999"/>
              <a:ext cx="1219200" cy="914401"/>
              <a:chOff x="228600" y="838200"/>
              <a:chExt cx="992658" cy="762107"/>
            </a:xfrm>
          </p:grpSpPr>
          <p:pic>
            <p:nvPicPr>
              <p:cNvPr id="61"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62" name="TextBox 61"/>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grpSp>
        <p:nvGrpSpPr>
          <p:cNvPr id="6" name="Group 127"/>
          <p:cNvGrpSpPr/>
          <p:nvPr/>
        </p:nvGrpSpPr>
        <p:grpSpPr>
          <a:xfrm>
            <a:off x="3465270" y="3366831"/>
            <a:ext cx="2681542" cy="1341121"/>
            <a:chOff x="4572000" y="4724399"/>
            <a:chExt cx="2286000" cy="1524001"/>
          </a:xfrm>
        </p:grpSpPr>
        <p:grpSp>
          <p:nvGrpSpPr>
            <p:cNvPr id="7" name="Group 29"/>
            <p:cNvGrpSpPr/>
            <p:nvPr/>
          </p:nvGrpSpPr>
          <p:grpSpPr>
            <a:xfrm>
              <a:off x="5638800" y="4724399"/>
              <a:ext cx="1219200" cy="914401"/>
              <a:chOff x="228600" y="838200"/>
              <a:chExt cx="992658" cy="762107"/>
            </a:xfrm>
          </p:grpSpPr>
          <p:pic>
            <p:nvPicPr>
              <p:cNvPr id="56"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57" name="TextBox 56"/>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nvGrpSpPr>
            <p:cNvPr id="16" name="Group 29"/>
            <p:cNvGrpSpPr/>
            <p:nvPr/>
          </p:nvGrpSpPr>
          <p:grpSpPr>
            <a:xfrm>
              <a:off x="5105400" y="5029199"/>
              <a:ext cx="1219200" cy="914401"/>
              <a:chOff x="228600" y="838200"/>
              <a:chExt cx="992658" cy="762107"/>
            </a:xfrm>
          </p:grpSpPr>
          <p:pic>
            <p:nvPicPr>
              <p:cNvPr id="54"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55" name="TextBox 54"/>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nvGrpSpPr>
            <p:cNvPr id="25" name="Group 29"/>
            <p:cNvGrpSpPr/>
            <p:nvPr/>
          </p:nvGrpSpPr>
          <p:grpSpPr>
            <a:xfrm>
              <a:off x="4572000" y="5333999"/>
              <a:ext cx="1219200" cy="914401"/>
              <a:chOff x="228600" y="838200"/>
              <a:chExt cx="992658" cy="762107"/>
            </a:xfrm>
          </p:grpSpPr>
          <p:pic>
            <p:nvPicPr>
              <p:cNvPr id="52" name="Picture 9" descr="C:\Users\Abject-3D\Desktop\VMWare Files\FINAL diagrams\Basic Virtualization\3D PNGs\ICON_ThinApp_3D_Q408_Comm_6.png"/>
              <p:cNvPicPr>
                <a:picLocks noChangeAspect="1" noChangeArrowheads="1"/>
              </p:cNvPicPr>
              <p:nvPr/>
            </p:nvPicPr>
            <p:blipFill>
              <a:blip r:embed="rId4" cstate="print">
                <a:duotone>
                  <a:srgbClr val="D9541E">
                    <a:shade val="45000"/>
                    <a:satMod val="135000"/>
                  </a:srgbClr>
                  <a:prstClr val="white"/>
                </a:duotone>
              </a:blip>
              <a:srcRect/>
              <a:stretch>
                <a:fillRect/>
              </a:stretch>
            </p:blipFill>
            <p:spPr bwMode="auto">
              <a:xfrm>
                <a:off x="304800" y="838200"/>
                <a:ext cx="916458" cy="762107"/>
              </a:xfrm>
              <a:prstGeom prst="rect">
                <a:avLst/>
              </a:prstGeom>
              <a:noFill/>
            </p:spPr>
          </p:pic>
          <p:sp>
            <p:nvSpPr>
              <p:cNvPr id="53" name="TextBox 52"/>
              <p:cNvSpPr txBox="1"/>
              <p:nvPr/>
            </p:nvSpPr>
            <p:spPr>
              <a:xfrm>
                <a:off x="228600" y="1200150"/>
                <a:ext cx="729734" cy="247771"/>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grpSp>
      </p:grpSp>
      <p:grpSp>
        <p:nvGrpSpPr>
          <p:cNvPr id="26" name="Group 137"/>
          <p:cNvGrpSpPr/>
          <p:nvPr/>
        </p:nvGrpSpPr>
        <p:grpSpPr>
          <a:xfrm>
            <a:off x="4895443" y="3794629"/>
            <a:ext cx="1320372" cy="980369"/>
            <a:chOff x="3827390" y="3991345"/>
            <a:chExt cx="1125610" cy="1114056"/>
          </a:xfrm>
        </p:grpSpPr>
        <p:pic>
          <p:nvPicPr>
            <p:cNvPr id="47" name="Picture 9" descr="C:\Users\Abject-3D\Desktop\VMWare Files\FINAL diagrams\Basic Virtualization\3D PNGs\ICON_ThinApp_3D_Q408_Comm_6.png"/>
            <p:cNvPicPr>
              <a:picLocks noChangeAspect="1" noChangeArrowheads="1"/>
            </p:cNvPicPr>
            <p:nvPr/>
          </p:nvPicPr>
          <p:blipFill>
            <a:blip r:embed="rId4" cstate="print">
              <a:duotone>
                <a:prstClr val="black"/>
                <a:srgbClr val="4D4D4D">
                  <a:tint val="45000"/>
                  <a:satMod val="400000"/>
                </a:srgbClr>
              </a:duotone>
            </a:blip>
            <a:srcRect/>
            <a:stretch>
              <a:fillRect/>
            </a:stretch>
          </p:blipFill>
          <p:spPr bwMode="auto">
            <a:xfrm>
              <a:off x="3827390" y="4191000"/>
              <a:ext cx="1125610" cy="914401"/>
            </a:xfrm>
            <a:prstGeom prst="rect">
              <a:avLst/>
            </a:prstGeom>
            <a:noFill/>
          </p:spPr>
        </p:pic>
        <p:sp>
          <p:nvSpPr>
            <p:cNvPr id="48" name="TextBox 47"/>
            <p:cNvSpPr txBox="1"/>
            <p:nvPr/>
          </p:nvSpPr>
          <p:spPr>
            <a:xfrm rot="17752754">
              <a:off x="3945010" y="4190223"/>
              <a:ext cx="896273" cy="498518"/>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600" b="1" kern="0" dirty="0">
                  <a:solidFill>
                    <a:srgbClr val="FFFFFF"/>
                  </a:solidFill>
                  <a:ea typeface="ＭＳ Ｐゴシック"/>
                </a:rPr>
                <a:t>Proc 1</a:t>
              </a:r>
              <a:endParaRPr lang="en-US" sz="1600" b="1" kern="0" dirty="0">
                <a:solidFill>
                  <a:srgbClr val="FFFFFF"/>
                </a:solidFill>
                <a:latin typeface="Arial"/>
                <a:ea typeface="ＭＳ Ｐゴシック"/>
              </a:endParaRPr>
            </a:p>
          </p:txBody>
        </p:sp>
      </p:grpSp>
      <p:cxnSp>
        <p:nvCxnSpPr>
          <p:cNvPr id="34" name="Straight Connector 33"/>
          <p:cNvCxnSpPr>
            <a:stCxn id="78" idx="3"/>
            <a:endCxn id="65" idx="0"/>
          </p:cNvCxnSpPr>
          <p:nvPr/>
        </p:nvCxnSpPr>
        <p:spPr bwMode="auto">
          <a:xfrm>
            <a:off x="7765121" y="1395427"/>
            <a:ext cx="45508" cy="3044299"/>
          </a:xfrm>
          <a:prstGeom prst="line">
            <a:avLst/>
          </a:prstGeom>
          <a:noFill/>
          <a:ln w="38100" cap="flat" cmpd="sng" algn="ctr">
            <a:solidFill>
              <a:srgbClr val="0095D3"/>
            </a:solidFill>
            <a:prstDash val="sysDot"/>
            <a:headEnd type="none" w="med" len="med"/>
            <a:tailEnd type="none" w="med" len="med"/>
          </a:ln>
          <a:effectLst/>
        </p:spPr>
      </p:cxnSp>
      <p:cxnSp>
        <p:nvCxnSpPr>
          <p:cNvPr id="36" name="Straight Connector 35"/>
          <p:cNvCxnSpPr>
            <a:stCxn id="59" idx="1"/>
            <a:endCxn id="52" idx="1"/>
          </p:cNvCxnSpPr>
          <p:nvPr/>
        </p:nvCxnSpPr>
        <p:spPr bwMode="auto">
          <a:xfrm>
            <a:off x="3575054" y="1241517"/>
            <a:ext cx="0" cy="3064101"/>
          </a:xfrm>
          <a:prstGeom prst="line">
            <a:avLst/>
          </a:prstGeom>
          <a:noFill/>
          <a:ln w="38100" cap="flat" cmpd="sng" algn="ctr">
            <a:solidFill>
              <a:srgbClr val="0095D3"/>
            </a:solidFill>
            <a:prstDash val="sysDot"/>
            <a:headEnd type="none" w="med" len="med"/>
            <a:tailEnd type="none" w="med" len="med"/>
          </a:ln>
          <a:effectLst/>
        </p:spPr>
      </p:cxnSp>
      <p:cxnSp>
        <p:nvCxnSpPr>
          <p:cNvPr id="38" name="Elbow Connector 165"/>
          <p:cNvCxnSpPr>
            <a:stCxn id="48" idx="2"/>
            <a:endCxn id="65" idx="0"/>
          </p:cNvCxnSpPr>
          <p:nvPr/>
        </p:nvCxnSpPr>
        <p:spPr bwMode="auto">
          <a:xfrm>
            <a:off x="5822157" y="4316612"/>
            <a:ext cx="1988472" cy="123117"/>
          </a:xfrm>
          <a:prstGeom prst="bentConnector2">
            <a:avLst/>
          </a:prstGeom>
          <a:solidFill>
            <a:srgbClr val="0095D3"/>
          </a:solidFill>
          <a:ln w="9525" cap="flat" cmpd="sng" algn="ctr">
            <a:noFill/>
            <a:prstDash val="solid"/>
            <a:round/>
            <a:headEnd type="none" w="med" len="med"/>
            <a:tailEnd type="none" w="med" len="med"/>
          </a:ln>
          <a:effectLst/>
        </p:spPr>
      </p:cxnSp>
      <p:sp>
        <p:nvSpPr>
          <p:cNvPr id="40" name="Rounded Rectangular Callout 39"/>
          <p:cNvSpPr/>
          <p:nvPr/>
        </p:nvSpPr>
        <p:spPr bwMode="auto">
          <a:xfrm>
            <a:off x="8917746" y="5061181"/>
            <a:ext cx="2324003" cy="938784"/>
          </a:xfrm>
          <a:prstGeom prst="wedgeRoundRectCallout">
            <a:avLst>
              <a:gd name="adj1" fmla="val -93268"/>
              <a:gd name="adj2" fmla="val 8930"/>
              <a:gd name="adj3" fmla="val 16667"/>
            </a:avLst>
          </a:prstGeom>
          <a:solidFill>
            <a:srgbClr val="FFFFFF"/>
          </a:solidFill>
          <a:ln w="12700">
            <a:solidFill>
              <a:srgbClr val="003D79"/>
            </a:solidFill>
            <a:round/>
            <a:headEnd/>
            <a:tailEnd/>
          </a:ln>
        </p:spPr>
        <p:txBody>
          <a:bodyPr wrap="none" lIns="0" tIns="0" rIns="0" bIns="0" rtlCol="0" anchor="ctr"/>
          <a:lstStyle/>
          <a:p>
            <a:pPr algn="l" fontAlgn="auto">
              <a:spcBef>
                <a:spcPts val="0"/>
              </a:spcBef>
              <a:spcAft>
                <a:spcPts val="0"/>
              </a:spcAft>
              <a:defRPr/>
            </a:pPr>
            <a:r>
              <a:rPr lang="en-US" sz="1800" kern="0" dirty="0">
                <a:solidFill>
                  <a:sysClr val="windowText" lastClr="000000"/>
                </a:solidFill>
                <a:ea typeface="ＭＳ Ｐゴシック"/>
              </a:rPr>
              <a:t>96 GB RAM </a:t>
            </a:r>
          </a:p>
          <a:p>
            <a:pPr algn="l" fontAlgn="auto">
              <a:spcBef>
                <a:spcPts val="0"/>
              </a:spcBef>
              <a:spcAft>
                <a:spcPts val="0"/>
              </a:spcAft>
              <a:defRPr/>
            </a:pPr>
            <a:r>
              <a:rPr lang="en-US" sz="1800" kern="0" dirty="0">
                <a:solidFill>
                  <a:sysClr val="windowText" lastClr="000000"/>
                </a:solidFill>
                <a:ea typeface="ＭＳ Ｐゴシック"/>
              </a:rPr>
              <a:t>on Server</a:t>
            </a:r>
          </a:p>
        </p:txBody>
      </p:sp>
      <p:sp>
        <p:nvSpPr>
          <p:cNvPr id="43" name="Rounded Rectangular Callout 42"/>
          <p:cNvSpPr/>
          <p:nvPr/>
        </p:nvSpPr>
        <p:spPr bwMode="auto">
          <a:xfrm>
            <a:off x="604960" y="4774994"/>
            <a:ext cx="2407796" cy="1321006"/>
          </a:xfrm>
          <a:prstGeom prst="wedgeRoundRectCallout">
            <a:avLst>
              <a:gd name="adj1" fmla="val 104426"/>
              <a:gd name="adj2" fmla="val -63920"/>
              <a:gd name="adj3"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lIns="0" tIns="0" rIns="0" bIns="0" rtlCol="0" anchor="ctr"/>
          <a:lstStyle/>
          <a:p>
            <a:pPr algn="l" fontAlgn="auto">
              <a:spcBef>
                <a:spcPts val="0"/>
              </a:spcBef>
              <a:spcAft>
                <a:spcPts val="0"/>
              </a:spcAft>
              <a:defRPr/>
            </a:pPr>
            <a:r>
              <a:rPr lang="en-US" sz="1800" kern="0" dirty="0">
                <a:solidFill>
                  <a:srgbClr val="FFFFFF"/>
                </a:solidFill>
              </a:rPr>
              <a:t>Each NUMA</a:t>
            </a:r>
          </a:p>
          <a:p>
            <a:pPr algn="l" fontAlgn="auto">
              <a:spcBef>
                <a:spcPts val="0"/>
              </a:spcBef>
              <a:spcAft>
                <a:spcPts val="0"/>
              </a:spcAft>
              <a:defRPr/>
            </a:pPr>
            <a:r>
              <a:rPr lang="en-US" sz="1800" kern="0" dirty="0">
                <a:solidFill>
                  <a:srgbClr val="FFFFFF"/>
                </a:solidFill>
              </a:rPr>
              <a:t>Node has 94/2</a:t>
            </a:r>
          </a:p>
          <a:p>
            <a:pPr algn="l" fontAlgn="auto">
              <a:spcBef>
                <a:spcPts val="0"/>
              </a:spcBef>
              <a:spcAft>
                <a:spcPts val="0"/>
              </a:spcAft>
              <a:defRPr/>
            </a:pPr>
            <a:r>
              <a:rPr lang="en-US" sz="1800" kern="0" dirty="0">
                <a:solidFill>
                  <a:srgbClr val="FFFFFF"/>
                </a:solidFill>
              </a:rPr>
              <a:t>45GB (less 4GB for </a:t>
            </a:r>
          </a:p>
          <a:p>
            <a:pPr algn="l" fontAlgn="auto">
              <a:spcBef>
                <a:spcPts val="0"/>
              </a:spcBef>
              <a:spcAft>
                <a:spcPts val="0"/>
              </a:spcAft>
              <a:defRPr/>
            </a:pPr>
            <a:r>
              <a:rPr lang="en-US" sz="1800" kern="0" dirty="0">
                <a:solidFill>
                  <a:srgbClr val="FFFFFF"/>
                </a:solidFill>
              </a:rPr>
              <a:t>hypervisor overhead)</a:t>
            </a:r>
          </a:p>
        </p:txBody>
      </p:sp>
      <p:cxnSp>
        <p:nvCxnSpPr>
          <p:cNvPr id="8" name="Straight Connector 7"/>
          <p:cNvCxnSpPr/>
          <p:nvPr/>
        </p:nvCxnSpPr>
        <p:spPr bwMode="auto">
          <a:xfrm flipV="1">
            <a:off x="6772506" y="4305602"/>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9" name="Straight Connector 8"/>
          <p:cNvCxnSpPr/>
          <p:nvPr/>
        </p:nvCxnSpPr>
        <p:spPr bwMode="auto">
          <a:xfrm flipV="1">
            <a:off x="6951276" y="4372658"/>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0" name="Straight Connector 9"/>
          <p:cNvCxnSpPr/>
          <p:nvPr/>
        </p:nvCxnSpPr>
        <p:spPr bwMode="auto">
          <a:xfrm flipV="1">
            <a:off x="5699888" y="4774994"/>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1" name="Straight Connector 10"/>
          <p:cNvCxnSpPr/>
          <p:nvPr/>
        </p:nvCxnSpPr>
        <p:spPr bwMode="auto">
          <a:xfrm flipV="1">
            <a:off x="5878658" y="4842050"/>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2" name="Straight Connector 11"/>
          <p:cNvCxnSpPr/>
          <p:nvPr/>
        </p:nvCxnSpPr>
        <p:spPr bwMode="auto">
          <a:xfrm flipV="1">
            <a:off x="5878658" y="3903266"/>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3" name="Straight Connector 12"/>
          <p:cNvCxnSpPr/>
          <p:nvPr/>
        </p:nvCxnSpPr>
        <p:spPr bwMode="auto">
          <a:xfrm flipV="1">
            <a:off x="6057429" y="3970322"/>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4" name="Straight Connector 13"/>
          <p:cNvCxnSpPr/>
          <p:nvPr/>
        </p:nvCxnSpPr>
        <p:spPr bwMode="auto">
          <a:xfrm flipV="1">
            <a:off x="4716657" y="4372658"/>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15" name="Straight Connector 14"/>
          <p:cNvCxnSpPr/>
          <p:nvPr/>
        </p:nvCxnSpPr>
        <p:spPr bwMode="auto">
          <a:xfrm flipV="1">
            <a:off x="4895426" y="4439714"/>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sp>
        <p:nvSpPr>
          <p:cNvPr id="17" name="TextBox 16"/>
          <p:cNvSpPr txBox="1"/>
          <p:nvPr/>
        </p:nvSpPr>
        <p:spPr>
          <a:xfrm rot="18115898">
            <a:off x="6827003" y="4822565"/>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18" name="TextBox 17"/>
          <p:cNvSpPr txBox="1"/>
          <p:nvPr/>
        </p:nvSpPr>
        <p:spPr>
          <a:xfrm rot="18115898">
            <a:off x="7412101" y="4583909"/>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19" name="TextBox 18"/>
          <p:cNvSpPr txBox="1"/>
          <p:nvPr/>
        </p:nvSpPr>
        <p:spPr>
          <a:xfrm rot="18115898">
            <a:off x="6160730" y="5120350"/>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20" name="TextBox 19"/>
          <p:cNvSpPr txBox="1"/>
          <p:nvPr/>
        </p:nvSpPr>
        <p:spPr>
          <a:xfrm rot="17970242">
            <a:off x="5161673" y="3506672"/>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21" name="TextBox 20"/>
          <p:cNvSpPr txBox="1"/>
          <p:nvPr/>
        </p:nvSpPr>
        <p:spPr>
          <a:xfrm rot="17970242">
            <a:off x="4555577" y="3774895"/>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22" name="TextBox 21"/>
          <p:cNvSpPr txBox="1"/>
          <p:nvPr/>
        </p:nvSpPr>
        <p:spPr>
          <a:xfrm rot="17970242">
            <a:off x="3910287" y="4043119"/>
            <a:ext cx="788719" cy="261610"/>
          </a:xfrm>
          <a:prstGeom prst="rect">
            <a:avLst/>
          </a:prstGeom>
          <a:noFill/>
          <a:scene3d>
            <a:camera prst="orthographicFront">
              <a:rot lat="2400000" lon="2520000" rev="0"/>
            </a:camera>
            <a:lightRig rig="threePt" dir="t"/>
          </a:scene3d>
          <a:sp3d z="38100"/>
        </p:spPr>
        <p:txBody>
          <a:bodyPr wrap="square" rtlCol="0">
            <a:spAutoFit/>
            <a:scene3d>
              <a:camera prst="isometricOffAxis2Top">
                <a:rot lat="18075715" lon="2520000" rev="18141449"/>
              </a:camera>
              <a:lightRig rig="threePt" dir="t"/>
            </a:scene3d>
          </a:bodyPr>
          <a:lstStyle/>
          <a:p>
            <a:pPr fontAlgn="auto">
              <a:spcBef>
                <a:spcPts val="0"/>
              </a:spcBef>
              <a:spcAft>
                <a:spcPts val="0"/>
              </a:spcAft>
              <a:defRPr/>
            </a:pPr>
            <a:r>
              <a:rPr lang="en-US" sz="1100" b="1" kern="0" dirty="0">
                <a:solidFill>
                  <a:srgbClr val="FFFFFF"/>
                </a:solidFill>
                <a:ea typeface="ＭＳ Ｐゴシック"/>
              </a:rPr>
              <a:t>Memory</a:t>
            </a:r>
            <a:endParaRPr lang="en-US" sz="1100" b="1" kern="0" dirty="0">
              <a:solidFill>
                <a:srgbClr val="FFFFFF"/>
              </a:solidFill>
              <a:latin typeface="Arial"/>
              <a:ea typeface="ＭＳ Ｐゴシック"/>
            </a:endParaRPr>
          </a:p>
        </p:txBody>
      </p:sp>
      <p:sp>
        <p:nvSpPr>
          <p:cNvPr id="69" name="Rounded Rectangular Callout 68"/>
          <p:cNvSpPr/>
          <p:nvPr/>
        </p:nvSpPr>
        <p:spPr bwMode="auto">
          <a:xfrm>
            <a:off x="8858828" y="584916"/>
            <a:ext cx="2324003" cy="1388655"/>
          </a:xfrm>
          <a:prstGeom prst="wedgeRoundRectCallout">
            <a:avLst>
              <a:gd name="adj1" fmla="val -93268"/>
              <a:gd name="adj2" fmla="val 8930"/>
              <a:gd name="adj3" fmla="val 16667"/>
            </a:avLst>
          </a:prstGeom>
          <a:solidFill>
            <a:srgbClr val="FFFFFF"/>
          </a:solidFill>
          <a:ln w="12700">
            <a:solidFill>
              <a:srgbClr val="003D79"/>
            </a:solidFill>
            <a:round/>
            <a:headEnd/>
            <a:tailEnd/>
          </a:ln>
        </p:spPr>
        <p:txBody>
          <a:bodyPr wrap="none" lIns="0" tIns="0" rIns="0" bIns="0" rtlCol="0" anchor="ctr"/>
          <a:lstStyle/>
          <a:p>
            <a:pPr algn="l" fontAlgn="auto">
              <a:spcBef>
                <a:spcPts val="0"/>
              </a:spcBef>
              <a:spcAft>
                <a:spcPts val="0"/>
              </a:spcAft>
              <a:defRPr/>
            </a:pPr>
            <a:r>
              <a:rPr lang="en-US" sz="1800" kern="0" dirty="0">
                <a:solidFill>
                  <a:sysClr val="windowText" lastClr="000000"/>
                </a:solidFill>
                <a:ea typeface="ＭＳ Ｐゴシック"/>
              </a:rPr>
              <a:t>8 vCPU VMs</a:t>
            </a:r>
          </a:p>
          <a:p>
            <a:pPr algn="l" fontAlgn="auto">
              <a:spcBef>
                <a:spcPts val="0"/>
              </a:spcBef>
              <a:spcAft>
                <a:spcPts val="0"/>
              </a:spcAft>
              <a:defRPr/>
            </a:pPr>
            <a:r>
              <a:rPr lang="en-US" sz="1800" kern="0" dirty="0">
                <a:solidFill>
                  <a:sysClr val="windowText" lastClr="000000"/>
                </a:solidFill>
                <a:ea typeface="ＭＳ Ｐゴシック"/>
              </a:rPr>
              <a:t>less than </a:t>
            </a:r>
          </a:p>
          <a:p>
            <a:pPr algn="l" fontAlgn="auto">
              <a:spcBef>
                <a:spcPts val="0"/>
              </a:spcBef>
              <a:spcAft>
                <a:spcPts val="0"/>
              </a:spcAft>
              <a:defRPr/>
            </a:pPr>
            <a:r>
              <a:rPr lang="en-US" sz="1800" kern="0" dirty="0">
                <a:solidFill>
                  <a:sysClr val="windowText" lastClr="000000"/>
                </a:solidFill>
                <a:ea typeface="ＭＳ Ｐゴシック"/>
              </a:rPr>
              <a:t>45GB RAM </a:t>
            </a:r>
          </a:p>
          <a:p>
            <a:pPr algn="l" fontAlgn="auto">
              <a:spcBef>
                <a:spcPts val="0"/>
              </a:spcBef>
              <a:spcAft>
                <a:spcPts val="0"/>
              </a:spcAft>
              <a:defRPr/>
            </a:pPr>
            <a:r>
              <a:rPr lang="en-US" sz="1800" kern="0" dirty="0">
                <a:solidFill>
                  <a:sysClr val="windowText" lastClr="000000"/>
                </a:solidFill>
                <a:ea typeface="ＭＳ Ｐゴシック"/>
              </a:rPr>
              <a:t>on each VM</a:t>
            </a:r>
          </a:p>
        </p:txBody>
      </p:sp>
      <p:grpSp>
        <p:nvGrpSpPr>
          <p:cNvPr id="27" name="Group 57"/>
          <p:cNvGrpSpPr/>
          <p:nvPr/>
        </p:nvGrpSpPr>
        <p:grpSpPr>
          <a:xfrm>
            <a:off x="3575066" y="741340"/>
            <a:ext cx="1240793" cy="1000324"/>
            <a:chOff x="3352800" y="914400"/>
            <a:chExt cx="990600" cy="1143000"/>
          </a:xfrm>
        </p:grpSpPr>
        <p:pic>
          <p:nvPicPr>
            <p:cNvPr id="59" name="Picture 150" descr="ICON_VM_basic_label_Q308"/>
            <p:cNvPicPr>
              <a:picLocks noChangeAspect="1" noChangeArrowheads="1"/>
            </p:cNvPicPr>
            <p:nvPr/>
          </p:nvPicPr>
          <p:blipFill>
            <a:blip r:embed="rId5" cstate="print"/>
            <a:srcRect/>
            <a:stretch>
              <a:fillRect/>
            </a:stretch>
          </p:blipFill>
          <p:spPr bwMode="auto">
            <a:xfrm>
              <a:off x="3352800" y="914400"/>
              <a:ext cx="990600" cy="1143000"/>
            </a:xfrm>
            <a:prstGeom prst="rect">
              <a:avLst/>
            </a:prstGeom>
            <a:noFill/>
            <a:ln w="9525">
              <a:noFill/>
              <a:miter lim="800000"/>
              <a:headEnd/>
              <a:tailEnd/>
            </a:ln>
          </p:spPr>
        </p:pic>
        <p:pic>
          <p:nvPicPr>
            <p:cNvPr id="60" name="Picture 59" descr="gemfire_box.png"/>
            <p:cNvPicPr>
              <a:picLocks noChangeAspect="1"/>
            </p:cNvPicPr>
            <p:nvPr/>
          </p:nvPicPr>
          <p:blipFill>
            <a:blip r:embed="rId6" cstate="print"/>
            <a:stretch>
              <a:fillRect/>
            </a:stretch>
          </p:blipFill>
          <p:spPr>
            <a:xfrm>
              <a:off x="3429000" y="990600"/>
              <a:ext cx="838200" cy="957942"/>
            </a:xfrm>
            <a:prstGeom prst="rect">
              <a:avLst/>
            </a:prstGeom>
          </p:spPr>
        </p:pic>
      </p:grpSp>
      <p:grpSp>
        <p:nvGrpSpPr>
          <p:cNvPr id="32" name="Group 75"/>
          <p:cNvGrpSpPr/>
          <p:nvPr/>
        </p:nvGrpSpPr>
        <p:grpSpPr>
          <a:xfrm>
            <a:off x="6619793" y="909544"/>
            <a:ext cx="1240793" cy="1000324"/>
            <a:chOff x="3352800" y="914400"/>
            <a:chExt cx="990600" cy="1143000"/>
          </a:xfrm>
        </p:grpSpPr>
        <p:pic>
          <p:nvPicPr>
            <p:cNvPr id="77" name="Picture 150" descr="ICON_VM_basic_label_Q308"/>
            <p:cNvPicPr>
              <a:picLocks noChangeAspect="1" noChangeArrowheads="1"/>
            </p:cNvPicPr>
            <p:nvPr/>
          </p:nvPicPr>
          <p:blipFill>
            <a:blip r:embed="rId5" cstate="print"/>
            <a:srcRect/>
            <a:stretch>
              <a:fillRect/>
            </a:stretch>
          </p:blipFill>
          <p:spPr bwMode="auto">
            <a:xfrm>
              <a:off x="3352800" y="914400"/>
              <a:ext cx="990600" cy="1143000"/>
            </a:xfrm>
            <a:prstGeom prst="rect">
              <a:avLst/>
            </a:prstGeom>
            <a:noFill/>
            <a:ln w="9525">
              <a:noFill/>
              <a:miter lim="800000"/>
              <a:headEnd/>
              <a:tailEnd/>
            </a:ln>
          </p:spPr>
        </p:pic>
        <p:pic>
          <p:nvPicPr>
            <p:cNvPr id="78" name="Picture 77" descr="gemfire_box.png"/>
            <p:cNvPicPr>
              <a:picLocks noChangeAspect="1"/>
            </p:cNvPicPr>
            <p:nvPr/>
          </p:nvPicPr>
          <p:blipFill>
            <a:blip r:embed="rId6" cstate="print"/>
            <a:stretch>
              <a:fillRect/>
            </a:stretch>
          </p:blipFill>
          <p:spPr>
            <a:xfrm>
              <a:off x="3429000" y="990600"/>
              <a:ext cx="838200" cy="957942"/>
            </a:xfrm>
            <a:prstGeom prst="rect">
              <a:avLst/>
            </a:prstGeom>
          </p:spPr>
        </p:pic>
      </p:grpSp>
      <p:cxnSp>
        <p:nvCxnSpPr>
          <p:cNvPr id="70" name="Straight Arrow Connector 69"/>
          <p:cNvCxnSpPr>
            <a:endCxn id="59" idx="1"/>
          </p:cNvCxnSpPr>
          <p:nvPr/>
        </p:nvCxnSpPr>
        <p:spPr bwMode="auto">
          <a:xfrm>
            <a:off x="1500074" y="962155"/>
            <a:ext cx="2074986" cy="279363"/>
          </a:xfrm>
          <a:prstGeom prst="straightConnector1">
            <a:avLst/>
          </a:prstGeom>
          <a:solidFill>
            <a:srgbClr val="0095D3"/>
          </a:solidFill>
          <a:ln w="38100" cap="flat" cmpd="sng" algn="ctr">
            <a:solidFill>
              <a:schemeClr val="tx1"/>
            </a:solidFill>
            <a:prstDash val="sysDot"/>
            <a:round/>
            <a:headEnd type="none" w="med" len="med"/>
            <a:tailEnd type="arrow"/>
          </a:ln>
          <a:effectLst/>
        </p:spPr>
      </p:cxnSp>
      <p:cxnSp>
        <p:nvCxnSpPr>
          <p:cNvPr id="87" name="Straight Arrow Connector 86"/>
          <p:cNvCxnSpPr>
            <a:endCxn id="77" idx="1"/>
          </p:cNvCxnSpPr>
          <p:nvPr/>
        </p:nvCxnSpPr>
        <p:spPr bwMode="auto">
          <a:xfrm>
            <a:off x="1295260" y="949420"/>
            <a:ext cx="5324514" cy="460295"/>
          </a:xfrm>
          <a:prstGeom prst="straightConnector1">
            <a:avLst/>
          </a:prstGeom>
          <a:solidFill>
            <a:srgbClr val="0095D3"/>
          </a:solidFill>
          <a:ln w="38100" cap="flat" cmpd="sng" algn="ctr">
            <a:solidFill>
              <a:schemeClr val="tx1"/>
            </a:solidFill>
            <a:prstDash val="sysDot"/>
            <a:round/>
            <a:headEnd type="none" w="med" len="med"/>
            <a:tailEnd type="arrow"/>
          </a:ln>
          <a:effectLst/>
        </p:spPr>
      </p:cxnSp>
      <p:sp>
        <p:nvSpPr>
          <p:cNvPr id="91" name="TextBox 90"/>
          <p:cNvSpPr txBox="1"/>
          <p:nvPr/>
        </p:nvSpPr>
        <p:spPr>
          <a:xfrm>
            <a:off x="233823" y="1733490"/>
            <a:ext cx="2122886" cy="400110"/>
          </a:xfrm>
          <a:prstGeom prst="rect">
            <a:avLst/>
          </a:prstGeom>
          <a:noFill/>
        </p:spPr>
        <p:txBody>
          <a:bodyPr wrap="square" rtlCol="0">
            <a:spAutoFit/>
          </a:bodyPr>
          <a:lstStyle/>
          <a:p>
            <a:pPr algn="l">
              <a:spcAft>
                <a:spcPct val="0"/>
              </a:spcAft>
            </a:pPr>
            <a:r>
              <a:rPr lang="en-US" sz="2000" dirty="0">
                <a:solidFill>
                  <a:srgbClr val="333333"/>
                </a:solidFill>
                <a:latin typeface="Arial"/>
                <a:ea typeface="ＭＳ Ｐゴシック"/>
              </a:rPr>
              <a:t>ESX Scheduler</a:t>
            </a:r>
          </a:p>
        </p:txBody>
      </p:sp>
      <p:cxnSp>
        <p:nvCxnSpPr>
          <p:cNvPr id="73" name="Straight Connector 72"/>
          <p:cNvCxnSpPr/>
          <p:nvPr/>
        </p:nvCxnSpPr>
        <p:spPr bwMode="auto">
          <a:xfrm flipV="1">
            <a:off x="6017623" y="4905432"/>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76" name="Straight Connector 75"/>
          <p:cNvCxnSpPr/>
          <p:nvPr/>
        </p:nvCxnSpPr>
        <p:spPr bwMode="auto">
          <a:xfrm flipV="1">
            <a:off x="5556887" y="4704264"/>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0" name="Straight Connector 79"/>
          <p:cNvCxnSpPr/>
          <p:nvPr/>
        </p:nvCxnSpPr>
        <p:spPr bwMode="auto">
          <a:xfrm flipV="1">
            <a:off x="5109963" y="4502184"/>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1" name="Straight Connector 80"/>
          <p:cNvCxnSpPr/>
          <p:nvPr/>
        </p:nvCxnSpPr>
        <p:spPr bwMode="auto">
          <a:xfrm flipV="1">
            <a:off x="4558626" y="4301014"/>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3" name="Straight Connector 82"/>
          <p:cNvCxnSpPr/>
          <p:nvPr/>
        </p:nvCxnSpPr>
        <p:spPr bwMode="auto">
          <a:xfrm flipV="1">
            <a:off x="6171202" y="4041328"/>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4" name="Straight Connector 83"/>
          <p:cNvCxnSpPr/>
          <p:nvPr/>
        </p:nvCxnSpPr>
        <p:spPr bwMode="auto">
          <a:xfrm flipV="1">
            <a:off x="5724278" y="3840160"/>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5" name="Straight Connector 84"/>
          <p:cNvCxnSpPr/>
          <p:nvPr/>
        </p:nvCxnSpPr>
        <p:spPr bwMode="auto">
          <a:xfrm flipV="1">
            <a:off x="7092674" y="4444576"/>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86" name="Straight Connector 85"/>
          <p:cNvCxnSpPr/>
          <p:nvPr/>
        </p:nvCxnSpPr>
        <p:spPr bwMode="auto">
          <a:xfrm flipV="1">
            <a:off x="6631938" y="4243408"/>
            <a:ext cx="446924" cy="201168"/>
          </a:xfrm>
          <a:prstGeom prst="line">
            <a:avLst/>
          </a:prstGeom>
          <a:noFill/>
          <a:ln w="55000" cap="flat" cmpd="thickThin" algn="ctr">
            <a:solidFill>
              <a:srgbClr val="333333"/>
            </a:solidFill>
            <a:prstDash val="solid"/>
            <a:headEnd type="none" w="med" len="med"/>
            <a:tailEnd type="none" w="med" len="med"/>
          </a:ln>
          <a:effectLst>
            <a:outerShdw blurRad="50800" dist="38100" dir="5400000" rotWithShape="0">
              <a:srgbClr val="000000">
                <a:alpha val="35000"/>
              </a:srgbClr>
            </a:outerShdw>
          </a:effectLst>
        </p:spPr>
      </p:cxnSp>
      <p:cxnSp>
        <p:nvCxnSpPr>
          <p:cNvPr id="68" name="Shape 98"/>
          <p:cNvCxnSpPr/>
          <p:nvPr/>
        </p:nvCxnSpPr>
        <p:spPr bwMode="auto">
          <a:xfrm rot="16200000" flipV="1">
            <a:off x="6231403" y="3684569"/>
            <a:ext cx="919732" cy="1088911"/>
          </a:xfrm>
          <a:prstGeom prst="curvedConnector2">
            <a:avLst/>
          </a:prstGeom>
          <a:noFill/>
          <a:ln w="38100" cap="flat" cmpd="sng" algn="ctr">
            <a:solidFill>
              <a:srgbClr val="FF0000"/>
            </a:solidFill>
            <a:prstDash val="sysDash"/>
            <a:headEnd type="none" w="med" len="med"/>
            <a:tailEnd type="arrow"/>
          </a:ln>
          <a:effectLst/>
        </p:spPr>
      </p:cxnSp>
      <p:cxnSp>
        <p:nvCxnSpPr>
          <p:cNvPr id="71" name="Shape 103"/>
          <p:cNvCxnSpPr/>
          <p:nvPr/>
        </p:nvCxnSpPr>
        <p:spPr bwMode="auto">
          <a:xfrm rot="16200000" flipV="1">
            <a:off x="4974432" y="4189403"/>
            <a:ext cx="919732" cy="1088911"/>
          </a:xfrm>
          <a:prstGeom prst="curvedConnector2">
            <a:avLst/>
          </a:prstGeom>
          <a:noFill/>
          <a:ln w="38100" cap="flat" cmpd="sng" algn="ctr">
            <a:solidFill>
              <a:srgbClr val="FF0000"/>
            </a:solidFill>
            <a:prstDash val="sysDash"/>
            <a:headEnd type="arrow" w="med" len="med"/>
            <a:tailEnd type="none" w="med" len="med"/>
          </a:ln>
          <a:effectLst/>
        </p:spPr>
      </p:cxnSp>
      <p:sp>
        <p:nvSpPr>
          <p:cNvPr id="72" name="Rounded Rectangular Callout 71"/>
          <p:cNvSpPr/>
          <p:nvPr/>
        </p:nvSpPr>
        <p:spPr bwMode="auto">
          <a:xfrm>
            <a:off x="8726514" y="2034756"/>
            <a:ext cx="3462317" cy="2178473"/>
          </a:xfrm>
          <a:prstGeom prst="wedgeRoundRectCallout">
            <a:avLst>
              <a:gd name="adj1" fmla="val -109490"/>
              <a:gd name="adj2" fmla="val 35472"/>
              <a:gd name="adj3" fmla="val 16667"/>
            </a:avLst>
          </a:prstGeom>
          <a:solidFill>
            <a:srgbClr val="FFFFFF"/>
          </a:solidFill>
          <a:ln w="55000" cap="flat" cmpd="thickThin" algn="ctr">
            <a:solidFill>
              <a:srgbClr val="FF0000"/>
            </a:solidFill>
            <a:prstDash val="solid"/>
            <a:headEnd/>
            <a:tailEnd/>
          </a:ln>
          <a:effectLst/>
        </p:spPr>
        <p:txBody>
          <a:bodyPr wrap="none" lIns="0" tIns="0" rIns="0" bIns="0" rtlCol="0" anchor="ctr"/>
          <a:lstStyle/>
          <a:p>
            <a:pPr>
              <a:spcAft>
                <a:spcPct val="0"/>
              </a:spcAft>
              <a:defRPr/>
            </a:pPr>
            <a:r>
              <a:rPr lang="en-US" sz="1800" kern="0" dirty="0">
                <a:solidFill>
                  <a:srgbClr val="333333"/>
                </a:solidFill>
                <a:ea typeface="ＭＳ Ｐゴシック"/>
              </a:rPr>
              <a:t>If VM is sized greater </a:t>
            </a:r>
          </a:p>
          <a:p>
            <a:pPr>
              <a:spcAft>
                <a:spcPct val="0"/>
              </a:spcAft>
              <a:defRPr/>
            </a:pPr>
            <a:r>
              <a:rPr lang="en-US" sz="1800" kern="0" dirty="0">
                <a:solidFill>
                  <a:srgbClr val="333333"/>
                </a:solidFill>
                <a:ea typeface="ＭＳ Ｐゴシック"/>
              </a:rPr>
              <a:t>than 45GB or 8 CPUs, </a:t>
            </a:r>
          </a:p>
          <a:p>
            <a:pPr>
              <a:spcAft>
                <a:spcPct val="0"/>
              </a:spcAft>
              <a:defRPr/>
            </a:pPr>
            <a:r>
              <a:rPr lang="en-US" sz="1800" kern="0" dirty="0">
                <a:solidFill>
                  <a:srgbClr val="333333"/>
                </a:solidFill>
                <a:ea typeface="ＭＳ Ｐゴシック"/>
              </a:rPr>
              <a:t>Then NUMA interleaving and</a:t>
            </a:r>
          </a:p>
          <a:p>
            <a:pPr>
              <a:spcAft>
                <a:spcPct val="0"/>
              </a:spcAft>
              <a:defRPr/>
            </a:pPr>
            <a:r>
              <a:rPr lang="en-US" sz="1800" kern="0" dirty="0">
                <a:solidFill>
                  <a:srgbClr val="333333"/>
                </a:solidFill>
                <a:ea typeface="ＭＳ Ｐゴシック"/>
              </a:rPr>
              <a:t>subsequent migration </a:t>
            </a:r>
          </a:p>
          <a:p>
            <a:pPr>
              <a:spcAft>
                <a:spcPct val="0"/>
              </a:spcAft>
              <a:defRPr/>
            </a:pPr>
            <a:r>
              <a:rPr lang="en-US" kern="0" dirty="0">
                <a:solidFill>
                  <a:srgbClr val="333333"/>
                </a:solidFill>
                <a:ea typeface="ＭＳ Ｐゴシック"/>
              </a:rPr>
              <a:t>o</a:t>
            </a:r>
            <a:r>
              <a:rPr lang="en-US" sz="1800" kern="0" dirty="0">
                <a:solidFill>
                  <a:srgbClr val="333333"/>
                </a:solidFill>
                <a:ea typeface="ＭＳ Ｐゴシック"/>
              </a:rPr>
              <a:t>ccur and can cause </a:t>
            </a:r>
          </a:p>
          <a:p>
            <a:pPr>
              <a:spcAft>
                <a:spcPct val="0"/>
              </a:spcAft>
              <a:defRPr/>
            </a:pPr>
            <a:r>
              <a:rPr lang="en-US" sz="1800" kern="0" dirty="0">
                <a:solidFill>
                  <a:srgbClr val="333333"/>
                </a:solidFill>
                <a:ea typeface="ＭＳ Ｐゴシック"/>
              </a:rPr>
              <a:t>30% drop in memory </a:t>
            </a:r>
          </a:p>
          <a:p>
            <a:pPr>
              <a:spcAft>
                <a:spcPct val="0"/>
              </a:spcAft>
              <a:defRPr/>
            </a:pPr>
            <a:r>
              <a:rPr lang="en-US" sz="1800" kern="0" dirty="0">
                <a:solidFill>
                  <a:srgbClr val="333333"/>
                </a:solidFill>
                <a:ea typeface="ＭＳ Ｐゴシック"/>
              </a:rPr>
              <a:t>throughput performance</a:t>
            </a:r>
          </a:p>
        </p:txBody>
      </p:sp>
      <p:sp>
        <p:nvSpPr>
          <p:cNvPr id="75" name="Title 3"/>
          <p:cNvSpPr txBox="1">
            <a:spLocks/>
          </p:cNvSpPr>
          <p:nvPr/>
        </p:nvSpPr>
        <p:spPr>
          <a:xfrm>
            <a:off x="609447" y="-50800"/>
            <a:ext cx="10969943" cy="474189"/>
          </a:xfrm>
          <a:prstGeom prst="rect">
            <a:avLst/>
          </a:prstGeom>
        </p:spPr>
        <p:txBody>
          <a:bodyPr/>
          <a:lstStyle>
            <a:lvl1pPr algn="l" defTabSz="914400" rtl="0" eaLnBrk="1" latinLnBrk="0" hangingPunct="1">
              <a:lnSpc>
                <a:spcPct val="90000"/>
              </a:lnSpc>
              <a:spcBef>
                <a:spcPct val="0"/>
              </a:spcBef>
              <a:buNone/>
              <a:defRPr sz="2800" b="1" kern="1200">
                <a:solidFill>
                  <a:schemeClr val="accent6"/>
                </a:solidFill>
                <a:latin typeface="+mj-lt"/>
                <a:ea typeface="+mj-ea"/>
                <a:cs typeface="+mj-cs"/>
              </a:defRPr>
            </a:lvl1pPr>
          </a:lstStyle>
          <a:p>
            <a:r>
              <a:rPr lang="en-US" dirty="0"/>
              <a:t>Optimizing Performance – Know Your NUMA</a:t>
            </a:r>
          </a:p>
        </p:txBody>
      </p:sp>
      <p:sp>
        <p:nvSpPr>
          <p:cNvPr id="74" name="Shape 73"/>
          <p:cNvSpPr>
            <a:spLocks noChangeAspect="1"/>
          </p:cNvSpPr>
          <p:nvPr/>
        </p:nvSpPr>
        <p:spPr>
          <a:xfrm>
            <a:off x="307349" y="501183"/>
            <a:ext cx="1097280" cy="1097280"/>
          </a:xfrm>
          <a:prstGeom prst="gear9">
            <a:avLst/>
          </a:prstGeom>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sp>
    </p:spTree>
    <p:extLst>
      <p:ext uri="{BB962C8B-B14F-4D97-AF65-F5344CB8AC3E}">
        <p14:creationId xmlns:p14="http://schemas.microsoft.com/office/powerpoint/2010/main" val="238579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8" presetClass="emph" presetSubtype="0" repeatCount="indefinite" fill="hold" nodeType="clickEffect">
                                  <p:stCondLst>
                                    <p:cond delay="0"/>
                                  </p:stCondLst>
                                  <p:childTnLst>
                                    <p:animRot by="21600000">
                                      <p:cBhvr>
                                        <p:cTn id="15" dur="2000" fill="hold"/>
                                        <p:tgtEl>
                                          <p:spTgt spid="74"/>
                                        </p:tgtEl>
                                        <p:attrNameLst>
                                          <p:attrName>r</p:attrName>
                                        </p:attrNameLst>
                                      </p:cBhvr>
                                    </p:animRo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dissolve">
                                      <p:cBhvr>
                                        <p:cTn id="19" dur="500"/>
                                        <p:tgtEl>
                                          <p:spTgt spid="27"/>
                                        </p:tgtEl>
                                      </p:cBhvr>
                                    </p:animEffect>
                                  </p:childTnLst>
                                </p:cTn>
                              </p:par>
                            </p:childTnLst>
                          </p:cTn>
                        </p:par>
                        <p:par>
                          <p:cTn id="20" fill="hold">
                            <p:stCondLst>
                              <p:cond delay="2500"/>
                            </p:stCondLst>
                            <p:childTnLst>
                              <p:par>
                                <p:cTn id="21" presetID="1"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9"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dissolve">
                                      <p:cBhvr>
                                        <p:cTn id="25" dur="500"/>
                                        <p:tgtEl>
                                          <p:spTgt spid="70"/>
                                        </p:tgtEl>
                                      </p:cBhvr>
                                    </p:animEffect>
                                  </p:childTnLst>
                                </p:cTn>
                              </p:par>
                              <p:par>
                                <p:cTn id="26" presetID="9" presetClass="entr" presetSubtype="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dissolve">
                                      <p:cBhvr>
                                        <p:cTn id="33" dur="500"/>
                                        <p:tgtEl>
                                          <p:spTgt spid="87"/>
                                        </p:tgtEl>
                                      </p:cBhvr>
                                    </p:animEffect>
                                  </p:childTnLst>
                                </p:cTn>
                              </p:par>
                              <p:par>
                                <p:cTn id="34" presetID="9"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ssolve">
                                      <p:cBhvr>
                                        <p:cTn id="36" dur="500"/>
                                        <p:tgtEl>
                                          <p:spTgt spid="32"/>
                                        </p:tgtEl>
                                      </p:cBhvr>
                                    </p:animEffect>
                                  </p:childTnLst>
                                </p:cTn>
                              </p:par>
                              <p:par>
                                <p:cTn id="37" presetID="9"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tgtEl>
                                          <p:spTgt spid="3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dissolve">
                                      <p:cBhvr>
                                        <p:cTn id="42" dur="500"/>
                                        <p:tgtEl>
                                          <p:spTgt spid="6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3" grpId="0" animBg="1"/>
      <p:bldP spid="69" grpId="0" animBg="1"/>
      <p:bldP spid="7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86" y="1425776"/>
            <a:ext cx="11767717"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NUMA Local Memory with Overhead Adjustment</a:t>
            </a:r>
          </a:p>
        </p:txBody>
      </p:sp>
      <p:sp>
        <p:nvSpPr>
          <p:cNvPr id="6" name="Rounded Rectangular Callout 5"/>
          <p:cNvSpPr/>
          <p:nvPr/>
        </p:nvSpPr>
        <p:spPr bwMode="auto">
          <a:xfrm>
            <a:off x="74016" y="4366073"/>
            <a:ext cx="2965890" cy="941768"/>
          </a:xfrm>
          <a:prstGeom prst="wedgeRoundRectCallout">
            <a:avLst>
              <a:gd name="adj1" fmla="val -6812"/>
              <a:gd name="adj2" fmla="val -285049"/>
              <a:gd name="adj3" fmla="val 16667"/>
            </a:avLst>
          </a:prstGeom>
          <a:ln>
            <a:headEnd/>
            <a:tailEn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r>
              <a:rPr lang="en-US" sz="1800" dirty="0">
                <a:solidFill>
                  <a:srgbClr val="FFFFFF"/>
                </a:solidFill>
              </a:rPr>
              <a:t>Physical RAM</a:t>
            </a:r>
          </a:p>
          <a:p>
            <a:r>
              <a:rPr lang="en-US" sz="1800" dirty="0">
                <a:solidFill>
                  <a:srgbClr val="FFFFFF"/>
                </a:solidFill>
              </a:rPr>
              <a:t>On </a:t>
            </a:r>
            <a:r>
              <a:rPr lang="en-US" sz="1800" dirty="0" err="1">
                <a:solidFill>
                  <a:srgbClr val="FFFFFF"/>
                </a:solidFill>
              </a:rPr>
              <a:t>vSphere</a:t>
            </a:r>
            <a:r>
              <a:rPr lang="en-US" sz="1800" dirty="0">
                <a:solidFill>
                  <a:srgbClr val="FFFFFF"/>
                </a:solidFill>
              </a:rPr>
              <a:t> host</a:t>
            </a:r>
          </a:p>
        </p:txBody>
      </p:sp>
      <p:sp>
        <p:nvSpPr>
          <p:cNvPr id="7" name="Rounded Rectangular Callout 6"/>
          <p:cNvSpPr/>
          <p:nvPr/>
        </p:nvSpPr>
        <p:spPr bwMode="auto">
          <a:xfrm>
            <a:off x="3416961" y="4366073"/>
            <a:ext cx="2965890" cy="941768"/>
          </a:xfrm>
          <a:prstGeom prst="wedgeRoundRectCallout">
            <a:avLst>
              <a:gd name="adj1" fmla="val -41162"/>
              <a:gd name="adj2" fmla="val -285773"/>
              <a:gd name="adj3" fmla="val 16667"/>
            </a:avLst>
          </a:prstGeom>
          <a:ln>
            <a:headEnd/>
            <a:tailEn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r>
              <a:rPr lang="en-US" sz="1800" dirty="0">
                <a:solidFill>
                  <a:srgbClr val="FFFFFF"/>
                </a:solidFill>
              </a:rPr>
              <a:t>Physical RAM</a:t>
            </a:r>
          </a:p>
          <a:p>
            <a:r>
              <a:rPr lang="en-US" sz="1800" dirty="0">
                <a:solidFill>
                  <a:srgbClr val="FFFFFF"/>
                </a:solidFill>
              </a:rPr>
              <a:t>On vSphere host</a:t>
            </a:r>
          </a:p>
        </p:txBody>
      </p:sp>
      <p:sp>
        <p:nvSpPr>
          <p:cNvPr id="8" name="Rounded Rectangular Callout 7"/>
          <p:cNvSpPr/>
          <p:nvPr/>
        </p:nvSpPr>
        <p:spPr bwMode="auto">
          <a:xfrm>
            <a:off x="4555667" y="2966430"/>
            <a:ext cx="2457259" cy="864107"/>
          </a:xfrm>
          <a:prstGeom prst="wedgeRoundRectCallout">
            <a:avLst>
              <a:gd name="adj1" fmla="val 14459"/>
              <a:gd name="adj2" fmla="val -147280"/>
              <a:gd name="adj3"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lIns="0" tIns="0" rIns="0" bIns="0" rtlCol="0" anchor="ctr"/>
          <a:lstStyle/>
          <a:p>
            <a:r>
              <a:rPr lang="en-US" sz="1800" dirty="0">
                <a:solidFill>
                  <a:srgbClr val="FFFFFF"/>
                </a:solidFill>
              </a:rPr>
              <a:t>Number of VMs</a:t>
            </a:r>
          </a:p>
          <a:p>
            <a:r>
              <a:rPr lang="en-US" sz="1800" dirty="0">
                <a:solidFill>
                  <a:srgbClr val="FFFFFF"/>
                </a:solidFill>
              </a:rPr>
              <a:t>On </a:t>
            </a:r>
            <a:r>
              <a:rPr lang="en-US" sz="1800" dirty="0" err="1">
                <a:solidFill>
                  <a:srgbClr val="FFFFFF"/>
                </a:solidFill>
              </a:rPr>
              <a:t>vSphere</a:t>
            </a:r>
            <a:r>
              <a:rPr lang="en-US" sz="1800" dirty="0">
                <a:solidFill>
                  <a:srgbClr val="FFFFFF"/>
                </a:solidFill>
              </a:rPr>
              <a:t> host</a:t>
            </a:r>
          </a:p>
        </p:txBody>
      </p:sp>
      <p:sp>
        <p:nvSpPr>
          <p:cNvPr id="9" name="Rounded Rectangular Callout 8"/>
          <p:cNvSpPr/>
          <p:nvPr/>
        </p:nvSpPr>
        <p:spPr bwMode="auto">
          <a:xfrm>
            <a:off x="7595535" y="4240467"/>
            <a:ext cx="2073312" cy="596492"/>
          </a:xfrm>
          <a:prstGeom prst="wedgeRoundRectCallout">
            <a:avLst>
              <a:gd name="adj1" fmla="val -72957"/>
              <a:gd name="adj2" fmla="val -401228"/>
              <a:gd name="adj3" fmla="val 16667"/>
            </a:avLst>
          </a:prstGeom>
          <a:ln>
            <a:headEnd/>
            <a:tailEnd/>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r>
              <a:rPr lang="en-US" sz="1800" dirty="0">
                <a:solidFill>
                  <a:srgbClr val="FFFFFF"/>
                </a:solidFill>
              </a:rPr>
              <a:t>1% RAM </a:t>
            </a:r>
          </a:p>
          <a:p>
            <a:r>
              <a:rPr lang="en-US" sz="1800" dirty="0">
                <a:solidFill>
                  <a:srgbClr val="FFFFFF"/>
                </a:solidFill>
              </a:rPr>
              <a:t>overhead</a:t>
            </a:r>
          </a:p>
        </p:txBody>
      </p:sp>
      <p:sp>
        <p:nvSpPr>
          <p:cNvPr id="10" name="Rounded Rectangular Callout 9"/>
          <p:cNvSpPr/>
          <p:nvPr/>
        </p:nvSpPr>
        <p:spPr bwMode="auto">
          <a:xfrm>
            <a:off x="8974028" y="3100223"/>
            <a:ext cx="2073312" cy="596492"/>
          </a:xfrm>
          <a:prstGeom prst="wedgeRoundRectCallout">
            <a:avLst>
              <a:gd name="adj1" fmla="val -99719"/>
              <a:gd name="adj2" fmla="val -221620"/>
              <a:gd name="adj3" fmla="val 16667"/>
            </a:avLst>
          </a:prstGeom>
          <a:ln>
            <a:headEnd/>
            <a:tailEnd/>
          </a:ln>
        </p:spPr>
        <p:style>
          <a:lnRef idx="1">
            <a:schemeClr val="accent5"/>
          </a:lnRef>
          <a:fillRef idx="3">
            <a:schemeClr val="accent5"/>
          </a:fillRef>
          <a:effectRef idx="2">
            <a:schemeClr val="accent5"/>
          </a:effectRef>
          <a:fontRef idx="minor">
            <a:schemeClr val="lt1"/>
          </a:fontRef>
        </p:style>
        <p:txBody>
          <a:bodyPr wrap="none" lIns="0" tIns="0" rIns="0" bIns="0" rtlCol="0" anchor="ctr"/>
          <a:lstStyle/>
          <a:p>
            <a:r>
              <a:rPr lang="en-US" sz="1800" dirty="0" err="1">
                <a:solidFill>
                  <a:srgbClr val="FFFFFF"/>
                </a:solidFill>
              </a:rPr>
              <a:t>vSphere</a:t>
            </a:r>
            <a:r>
              <a:rPr lang="en-US" sz="1800" dirty="0">
                <a:solidFill>
                  <a:srgbClr val="FFFFFF"/>
                </a:solidFill>
              </a:rPr>
              <a:t> RAM </a:t>
            </a:r>
          </a:p>
          <a:p>
            <a:r>
              <a:rPr lang="en-US" sz="1800" dirty="0">
                <a:solidFill>
                  <a:srgbClr val="FFFFFF"/>
                </a:solidFill>
              </a:rPr>
              <a:t>overhead</a:t>
            </a:r>
          </a:p>
        </p:txBody>
      </p:sp>
      <p:sp>
        <p:nvSpPr>
          <p:cNvPr id="11" name="Rounded Rectangular Callout 10"/>
          <p:cNvSpPr/>
          <p:nvPr/>
        </p:nvSpPr>
        <p:spPr bwMode="auto">
          <a:xfrm>
            <a:off x="9242776" y="594543"/>
            <a:ext cx="2714797" cy="804259"/>
          </a:xfrm>
          <a:prstGeom prst="wedgeRoundRectCallout">
            <a:avLst>
              <a:gd name="adj1" fmla="val -34752"/>
              <a:gd name="adj2" fmla="val 115188"/>
              <a:gd name="adj3" fmla="val 16667"/>
            </a:avLst>
          </a:prstGeom>
          <a:ln>
            <a:headEnd/>
            <a:tailEn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r>
              <a:rPr lang="en-US" sz="1800" dirty="0">
                <a:solidFill>
                  <a:srgbClr val="FFFFFF"/>
                </a:solidFill>
              </a:rPr>
              <a:t>Number of Sockets</a:t>
            </a:r>
          </a:p>
          <a:p>
            <a:r>
              <a:rPr lang="en-US" sz="1800" dirty="0">
                <a:solidFill>
                  <a:srgbClr val="FFFFFF"/>
                </a:solidFill>
              </a:rPr>
              <a:t>On </a:t>
            </a:r>
            <a:r>
              <a:rPr lang="en-US" sz="1800" dirty="0" err="1">
                <a:solidFill>
                  <a:srgbClr val="FFFFFF"/>
                </a:solidFill>
              </a:rPr>
              <a:t>vSphere</a:t>
            </a:r>
            <a:r>
              <a:rPr lang="en-US" sz="1800" dirty="0">
                <a:solidFill>
                  <a:srgbClr val="FFFFFF"/>
                </a:solidFill>
              </a:rPr>
              <a:t> host</a:t>
            </a:r>
          </a:p>
        </p:txBody>
      </p:sp>
      <p:sp>
        <p:nvSpPr>
          <p:cNvPr id="4" name="Oval 3"/>
          <p:cNvSpPr/>
          <p:nvPr/>
        </p:nvSpPr>
        <p:spPr>
          <a:xfrm>
            <a:off x="2947171" y="1603613"/>
            <a:ext cx="5248472" cy="934872"/>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ounded Rectangular Callout 11"/>
          <p:cNvSpPr/>
          <p:nvPr/>
        </p:nvSpPr>
        <p:spPr bwMode="auto">
          <a:xfrm>
            <a:off x="4629641" y="813188"/>
            <a:ext cx="2965890" cy="409943"/>
          </a:xfrm>
          <a:prstGeom prst="wedgeRoundRectCallout">
            <a:avLst>
              <a:gd name="adj1" fmla="val -27054"/>
              <a:gd name="adj2" fmla="val 145356"/>
              <a:gd name="adj3" fmla="val 16667"/>
            </a:avLst>
          </a:prstGeom>
          <a:ln>
            <a:headEnd/>
            <a:tailEnd/>
          </a:ln>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r>
              <a:rPr lang="en-US" sz="1800" dirty="0">
                <a:solidFill>
                  <a:srgbClr val="FFFFFF"/>
                </a:solidFill>
              </a:rPr>
              <a:t>vSphere Overhead</a:t>
            </a:r>
          </a:p>
        </p:txBody>
      </p:sp>
    </p:spTree>
    <p:extLst>
      <p:ext uri="{BB962C8B-B14F-4D97-AF65-F5344CB8AC3E}">
        <p14:creationId xmlns:p14="http://schemas.microsoft.com/office/powerpoint/2010/main" val="45133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912812" y="762000"/>
            <a:ext cx="9068871" cy="5638800"/>
          </a:xfrm>
        </p:spPr>
        <p:txBody>
          <a:bodyPr/>
          <a:lstStyle/>
          <a:p>
            <a:pPr>
              <a:buFont typeface="Arial" panose="020B0604020202020204" pitchFamily="34" charset="0"/>
              <a:buChar char="•"/>
            </a:pPr>
            <a:r>
              <a:rPr lang="en-US" sz="1800" dirty="0"/>
              <a:t>Shall we Define NUMA Again? Nah…..</a:t>
            </a:r>
            <a:endParaRPr lang="en-US" dirty="0"/>
          </a:p>
          <a:p>
            <a:pPr>
              <a:buFont typeface="Arial" panose="020B0604020202020204" pitchFamily="34" charset="0"/>
              <a:buChar char="•"/>
            </a:pPr>
            <a:r>
              <a:rPr lang="en-US" sz="1800" dirty="0"/>
              <a:t>Why VMware Recommends Enabling NUMA</a:t>
            </a:r>
          </a:p>
          <a:p>
            <a:pPr lvl="1"/>
            <a:r>
              <a:rPr lang="en-US" dirty="0"/>
              <a:t>Modern Operating Systems are NUMA-aware</a:t>
            </a:r>
          </a:p>
          <a:p>
            <a:pPr lvl="1"/>
            <a:r>
              <a:rPr lang="en-US" dirty="0"/>
              <a:t>Some applications are NUMA-aware (some are not)</a:t>
            </a:r>
          </a:p>
          <a:p>
            <a:pPr lvl="1"/>
            <a:r>
              <a:rPr lang="en-US" dirty="0"/>
              <a:t>vSphere Benefits from NUMA</a:t>
            </a:r>
          </a:p>
          <a:p>
            <a:pPr>
              <a:buFont typeface="Arial" panose="020B0604020202020204" pitchFamily="34" charset="0"/>
              <a:buChar char="•"/>
            </a:pPr>
            <a:r>
              <a:rPr lang="en-US" sz="1800" dirty="0"/>
              <a:t>Use it, People</a:t>
            </a:r>
          </a:p>
          <a:p>
            <a:pPr lvl="1"/>
            <a:r>
              <a:rPr lang="en-US" dirty="0"/>
              <a:t>Enable Host-Level NUMA</a:t>
            </a:r>
          </a:p>
          <a:p>
            <a:pPr lvl="2"/>
            <a:r>
              <a:rPr lang="en-US" dirty="0"/>
              <a:t>Disable “Node Inter-leaving” in BIOS – on HP Systems</a:t>
            </a:r>
          </a:p>
          <a:p>
            <a:pPr lvl="2"/>
            <a:r>
              <a:rPr lang="en-US" dirty="0"/>
              <a:t>Consult Hardware Vendor for SPECIFIC Configuration</a:t>
            </a:r>
          </a:p>
          <a:p>
            <a:pPr>
              <a:buFont typeface="Arial" panose="020B0604020202020204" pitchFamily="34" charset="0"/>
              <a:buChar char="•"/>
            </a:pPr>
            <a:r>
              <a:rPr lang="en-US" sz="1800" dirty="0"/>
              <a:t>Virtual NUMA</a:t>
            </a:r>
          </a:p>
          <a:p>
            <a:pPr lvl="1"/>
            <a:r>
              <a:rPr lang="en-US" sz="1600" dirty="0"/>
              <a:t>Auto-enabled on vSphere for Any VM with 9 or more vCPUs</a:t>
            </a:r>
          </a:p>
          <a:p>
            <a:pPr lvl="1"/>
            <a:r>
              <a:rPr lang="en-US" sz="1600" dirty="0"/>
              <a:t>Want to use it on Smaller VMs?</a:t>
            </a:r>
          </a:p>
          <a:p>
            <a:pPr lvl="2"/>
            <a:r>
              <a:rPr lang="en-US" sz="1400" dirty="0"/>
              <a:t>Set </a:t>
            </a:r>
            <a:r>
              <a:rPr lang="en-US" sz="1400" b="1" u="sng" dirty="0"/>
              <a:t>“</a:t>
            </a:r>
            <a:r>
              <a:rPr lang="en-US" sz="1400" b="1" u="sng" dirty="0" err="1"/>
              <a:t>numa.vcpu.min</a:t>
            </a:r>
            <a:r>
              <a:rPr lang="en-US" sz="1400" b="1" u="sng" dirty="0"/>
              <a:t>”</a:t>
            </a:r>
            <a:r>
              <a:rPr lang="en-US" sz="1400" dirty="0"/>
              <a:t> to # of vCPUs on the VM</a:t>
            </a:r>
          </a:p>
          <a:p>
            <a:pPr>
              <a:buFont typeface="Arial" panose="020B0604020202020204" pitchFamily="34" charset="0"/>
              <a:buChar char="•"/>
            </a:pPr>
            <a:r>
              <a:rPr lang="en-US" sz="1800" dirty="0"/>
              <a:t>CPU Hot-Plug </a:t>
            </a:r>
            <a:r>
              <a:rPr lang="en-US" sz="1800" b="1" u="sng" dirty="0"/>
              <a:t>DISABLES</a:t>
            </a:r>
            <a:r>
              <a:rPr lang="en-US" sz="1800" dirty="0"/>
              <a:t> Virtual NUMA</a:t>
            </a:r>
          </a:p>
          <a:p>
            <a:pPr>
              <a:buFont typeface="Arial" panose="020B0604020202020204" pitchFamily="34" charset="0"/>
              <a:buChar char="•"/>
            </a:pPr>
            <a:r>
              <a:rPr lang="en-US" sz="1800" dirty="0"/>
              <a:t>vSphere 6.5 changes vNUMA config</a:t>
            </a:r>
          </a:p>
        </p:txBody>
      </p:sp>
      <p:sp>
        <p:nvSpPr>
          <p:cNvPr id="8" name="Title 1"/>
          <p:cNvSpPr>
            <a:spLocks noGrp="1"/>
          </p:cNvSpPr>
          <p:nvPr>
            <p:ph type="title"/>
          </p:nvPr>
        </p:nvSpPr>
        <p:spPr>
          <a:xfrm>
            <a:off x="912812" y="152400"/>
            <a:ext cx="8229600" cy="418427"/>
          </a:xfrm>
        </p:spPr>
        <p:txBody>
          <a:bodyPr/>
          <a:lstStyle/>
          <a:p>
            <a:r>
              <a:rPr lang="en-US" dirty="0"/>
              <a:t>NUMA and </a:t>
            </a:r>
            <a:r>
              <a:rPr lang="en-US" dirty="0" err="1"/>
              <a:t>vNUMA</a:t>
            </a:r>
            <a:r>
              <a:rPr lang="en-US" dirty="0"/>
              <a:t> FAQ!</a:t>
            </a:r>
          </a:p>
        </p:txBody>
      </p:sp>
    </p:spTree>
    <p:extLst>
      <p:ext uri="{BB962C8B-B14F-4D97-AF65-F5344CB8AC3E}">
        <p14:creationId xmlns:p14="http://schemas.microsoft.com/office/powerpoint/2010/main" val="268155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912812" y="304800"/>
            <a:ext cx="8229600" cy="418427"/>
          </a:xfrm>
        </p:spPr>
        <p:txBody>
          <a:bodyPr/>
          <a:lstStyle/>
          <a:p>
            <a:r>
              <a:rPr lang="en-US" dirty="0"/>
              <a:t>vSphere 6.5 vCPU Allocation Guidance</a:t>
            </a:r>
          </a:p>
        </p:txBody>
      </p:sp>
      <p:pic>
        <p:nvPicPr>
          <p:cNvPr id="4" name="Content Placeholder 9"/>
          <p:cNvPicPr>
            <a:picLocks noGrp="1" noChangeAspect="1"/>
          </p:cNvPicPr>
          <p:nvPr>
            <p:ph idx="1"/>
          </p:nvPr>
        </p:nvPicPr>
        <p:blipFill>
          <a:blip r:embed="rId3"/>
          <a:stretch>
            <a:fillRect/>
          </a:stretch>
        </p:blipFill>
        <p:spPr>
          <a:xfrm>
            <a:off x="1030252" y="914401"/>
            <a:ext cx="10550560" cy="5257800"/>
          </a:xfrm>
          <a:prstGeom prst="rect">
            <a:avLst/>
          </a:prstGeom>
        </p:spPr>
      </p:pic>
    </p:spTree>
    <p:extLst>
      <p:ext uri="{BB962C8B-B14F-4D97-AF65-F5344CB8AC3E}">
        <p14:creationId xmlns:p14="http://schemas.microsoft.com/office/powerpoint/2010/main" val="125569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a:xfrm>
            <a:off x="609447" y="152400"/>
            <a:ext cx="10969943" cy="533400"/>
          </a:xfrm>
        </p:spPr>
        <p:txBody>
          <a:bodyPr/>
          <a:lstStyle/>
          <a:p>
            <a:pPr lvl="0"/>
            <a:r>
              <a:rPr lang="en-US" dirty="0"/>
              <a:t>NUMA Best Practices</a:t>
            </a:r>
            <a:endParaRPr lang="de-DE" dirty="0"/>
          </a:p>
        </p:txBody>
      </p:sp>
      <p:sp>
        <p:nvSpPr>
          <p:cNvPr id="2" name="Content Placeholder 1"/>
          <p:cNvSpPr>
            <a:spLocks noGrp="1"/>
          </p:cNvSpPr>
          <p:nvPr>
            <p:ph idx="1"/>
          </p:nvPr>
        </p:nvSpPr>
        <p:spPr>
          <a:xfrm>
            <a:off x="609447" y="762000"/>
            <a:ext cx="10969943" cy="5334000"/>
          </a:xfrm>
        </p:spPr>
        <p:txBody>
          <a:bodyPr/>
          <a:lstStyle/>
          <a:p>
            <a:r>
              <a:rPr lang="en-US" dirty="0"/>
              <a:t>Avoid Remote NUMA access</a:t>
            </a:r>
          </a:p>
          <a:p>
            <a:pPr lvl="1">
              <a:buFont typeface="Arial" panose="020B0604020202020204" pitchFamily="34" charset="0"/>
              <a:buChar char="•"/>
            </a:pPr>
            <a:r>
              <a:rPr lang="en-US" dirty="0"/>
              <a:t>Size # of vCPUs to be &lt;= the # of cores on a NUMA node (processor socket)</a:t>
            </a:r>
          </a:p>
          <a:p>
            <a:pPr lvl="2"/>
            <a:r>
              <a:rPr lang="en-US" dirty="0"/>
              <a:t>Where possible, align VMs with physical NUMA boundaries</a:t>
            </a:r>
          </a:p>
          <a:p>
            <a:pPr lvl="1">
              <a:buFont typeface="Arial" panose="020B0604020202020204" pitchFamily="34" charset="0"/>
              <a:buChar char="•"/>
            </a:pPr>
            <a:r>
              <a:rPr lang="en-US" dirty="0"/>
              <a:t>For wide VMs, use a multiple or even divisor of NUMA boundaries</a:t>
            </a:r>
          </a:p>
          <a:p>
            <a:pPr lvl="1">
              <a:buFont typeface="Arial" panose="020B0604020202020204" pitchFamily="34" charset="0"/>
              <a:buChar char="•"/>
            </a:pPr>
            <a:r>
              <a:rPr lang="en-US" u="sng" dirty="0">
                <a:hlinkClick r:id="rId3"/>
              </a:rPr>
              <a:t>http://www.vmware.com/files/pdf/techpaper/VMware-vSphere-CPU-Sched-Perf.pdf</a:t>
            </a:r>
            <a:endParaRPr lang="en-US" dirty="0"/>
          </a:p>
          <a:p>
            <a:r>
              <a:rPr lang="en-US" dirty="0"/>
              <a:t>Hyper-threading</a:t>
            </a:r>
          </a:p>
          <a:p>
            <a:pPr lvl="1">
              <a:buFont typeface="Arial" panose="020B0604020202020204" pitchFamily="34" charset="0"/>
              <a:buChar char="•"/>
            </a:pPr>
            <a:r>
              <a:rPr lang="en-US" dirty="0"/>
              <a:t>Initial conservative sizing: set vCPUs equal to # of physical cores</a:t>
            </a:r>
          </a:p>
          <a:p>
            <a:pPr lvl="1">
              <a:buFont typeface="Arial" panose="020B0604020202020204" pitchFamily="34" charset="0"/>
              <a:buChar char="•"/>
            </a:pPr>
            <a:r>
              <a:rPr lang="en-US" dirty="0"/>
              <a:t>HT benefit around 30-50%, &lt; for CPU intensive batch jobs (based on OLTP workload tests)</a:t>
            </a:r>
          </a:p>
          <a:p>
            <a:r>
              <a:rPr lang="en-US" dirty="0"/>
              <a:t>Allocate vCPUs by socket count</a:t>
            </a:r>
          </a:p>
          <a:p>
            <a:pPr lvl="1">
              <a:buFont typeface="Arial" panose="020B0604020202020204" pitchFamily="34" charset="0"/>
              <a:buChar char="•"/>
            </a:pPr>
            <a:r>
              <a:rPr lang="en-US" dirty="0"/>
              <a:t>Default “Cores Per Socket” is set to “1”</a:t>
            </a:r>
          </a:p>
          <a:p>
            <a:pPr lvl="1">
              <a:buFont typeface="Arial" panose="020B0604020202020204" pitchFamily="34" charset="0"/>
              <a:buChar char="•"/>
            </a:pPr>
            <a:r>
              <a:rPr lang="en-US" dirty="0"/>
              <a:t>Applicable to vSphere versions prior to 6.5. Not as relevant in 6.5</a:t>
            </a:r>
          </a:p>
          <a:p>
            <a:r>
              <a:rPr lang="en-US" dirty="0"/>
              <a:t>ESXTOP to monitor NUMA performance in vSphere</a:t>
            </a:r>
          </a:p>
          <a:p>
            <a:pPr lvl="1">
              <a:buFont typeface="Arial" panose="020B0604020202020204" pitchFamily="34" charset="0"/>
              <a:buChar char="•"/>
            </a:pPr>
            <a:r>
              <a:rPr lang="en-US" dirty="0"/>
              <a:t>Coreinfo.exe to see NUMA topology in Windows Guest</a:t>
            </a:r>
          </a:p>
          <a:p>
            <a:r>
              <a:rPr lang="en-US" dirty="0"/>
              <a:t>vMotioning VMs between hosts with dissimilar NUMA topology leads to performance issues</a:t>
            </a:r>
          </a:p>
        </p:txBody>
      </p:sp>
    </p:spTree>
    <p:extLst>
      <p:ext uri="{BB962C8B-B14F-4D97-AF65-F5344CB8AC3E}">
        <p14:creationId xmlns:p14="http://schemas.microsoft.com/office/powerpoint/2010/main" val="408329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Non-Wide VM  Sizing Example (VM fits within NUMA Node) </a:t>
            </a:r>
          </a:p>
        </p:txBody>
      </p:sp>
      <p:sp>
        <p:nvSpPr>
          <p:cNvPr id="7" name="Content Placeholder 6"/>
          <p:cNvSpPr>
            <a:spLocks noGrp="1"/>
          </p:cNvSpPr>
          <p:nvPr>
            <p:ph idx="1"/>
          </p:nvPr>
        </p:nvSpPr>
        <p:spPr>
          <a:xfrm>
            <a:off x="609441" y="1143000"/>
            <a:ext cx="10969943" cy="2438400"/>
          </a:xfrm>
        </p:spPr>
        <p:txBody>
          <a:bodyPr/>
          <a:lstStyle/>
          <a:p>
            <a:r>
              <a:rPr lang="en-US" dirty="0">
                <a:latin typeface="Arial" panose="020B0604020202020204" pitchFamily="34" charset="0"/>
                <a:cs typeface="Arial" panose="020B0604020202020204" pitchFamily="34" charset="0"/>
              </a:rPr>
              <a:t>1 vCPU per core with hyper-threading OFF</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Must license each core for SQL Server</a:t>
            </a:r>
          </a:p>
          <a:p>
            <a:r>
              <a:rPr lang="en-US" dirty="0">
                <a:latin typeface="Arial" panose="020B0604020202020204" pitchFamily="34" charset="0"/>
                <a:cs typeface="Arial" panose="020B0604020202020204" pitchFamily="34" charset="0"/>
              </a:rPr>
              <a:t>1 vCPU per thread with hyper-threading ON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10%-25% gain in processing power</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Same licensing consideration</a:t>
            </a:r>
          </a:p>
          <a:p>
            <a:pPr lvl="1">
              <a:buFont typeface="Arial" panose="020B0604020202020204" pitchFamily="34" charset="0"/>
              <a:buChar char="•"/>
            </a:pPr>
            <a:r>
              <a:rPr lang="en-US" dirty="0">
                <a:latin typeface="Arial" panose="020B0604020202020204" pitchFamily="34" charset="0"/>
                <a:cs typeface="Arial" panose="020B0604020202020204" pitchFamily="34" charset="0"/>
              </a:rPr>
              <a:t>HT does not alter core-licensing requirements  </a:t>
            </a:r>
          </a:p>
          <a:p>
            <a:endParaRPr lang="en-US" dirty="0"/>
          </a:p>
        </p:txBody>
      </p:sp>
      <p:sp>
        <p:nvSpPr>
          <p:cNvPr id="6" name="Rectangular Callout 5"/>
          <p:cNvSpPr/>
          <p:nvPr/>
        </p:nvSpPr>
        <p:spPr>
          <a:xfrm>
            <a:off x="6246812" y="2819400"/>
            <a:ext cx="5237195" cy="609600"/>
          </a:xfrm>
          <a:prstGeom prst="wedgeRectCallou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numa.vcpu.preferHT</a:t>
            </a:r>
            <a:r>
              <a:rPr lang="en-US" dirty="0">
                <a:latin typeface="Arial" panose="020B0604020202020204" pitchFamily="34" charset="0"/>
                <a:cs typeface="Arial" panose="020B0604020202020204" pitchFamily="34" charset="0"/>
              </a:rPr>
              <a:t>” to true to force 24-way VM to be scheduled within NUMA node </a:t>
            </a:r>
          </a:p>
        </p:txBody>
      </p:sp>
      <p:pic>
        <p:nvPicPr>
          <p:cNvPr id="9" name="Picture 8"/>
          <p:cNvPicPr>
            <a:picLocks noChangeAspect="1"/>
          </p:cNvPicPr>
          <p:nvPr/>
        </p:nvPicPr>
        <p:blipFill>
          <a:blip r:embed="rId3"/>
          <a:stretch>
            <a:fillRect/>
          </a:stretch>
        </p:blipFill>
        <p:spPr>
          <a:xfrm>
            <a:off x="655578" y="3581400"/>
            <a:ext cx="10877667" cy="2590800"/>
          </a:xfrm>
          <a:prstGeom prst="rect">
            <a:avLst/>
          </a:prstGeom>
        </p:spPr>
      </p:pic>
    </p:spTree>
    <p:extLst>
      <p:ext uri="{BB962C8B-B14F-4D97-AF65-F5344CB8AC3E}">
        <p14:creationId xmlns:p14="http://schemas.microsoft.com/office/powerpoint/2010/main" val="121432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30941" y="4038600"/>
            <a:ext cx="10292671" cy="2475254"/>
          </a:xfrm>
          <a:prstGeom prst="rect">
            <a:avLst/>
          </a:prstGeom>
        </p:spPr>
      </p:pic>
      <p:sp>
        <p:nvSpPr>
          <p:cNvPr id="7" name="Title 6"/>
          <p:cNvSpPr>
            <a:spLocks noGrp="1"/>
          </p:cNvSpPr>
          <p:nvPr>
            <p:ph type="title"/>
          </p:nvPr>
        </p:nvSpPr>
        <p:spPr/>
        <p:txBody>
          <a:bodyPr/>
          <a:lstStyle/>
          <a:p>
            <a:r>
              <a:rPr lang="en-US" dirty="0"/>
              <a:t>Wide VM Sizing Example (VM crosses NUMA Node)  </a:t>
            </a:r>
          </a:p>
        </p:txBody>
      </p:sp>
      <p:sp>
        <p:nvSpPr>
          <p:cNvPr id="8" name="Content Placeholder 7"/>
          <p:cNvSpPr>
            <a:spLocks noGrp="1"/>
          </p:cNvSpPr>
          <p:nvPr>
            <p:ph idx="1"/>
          </p:nvPr>
        </p:nvSpPr>
        <p:spPr>
          <a:xfrm>
            <a:off x="609447" y="1066800"/>
            <a:ext cx="10969943" cy="2895600"/>
          </a:xfrm>
        </p:spPr>
        <p:txBody>
          <a:bodyPr/>
          <a:lstStyle/>
          <a:p>
            <a:r>
              <a:rPr lang="en-US" dirty="0"/>
              <a:t>Extends NUMA awareness to the guest OS</a:t>
            </a:r>
          </a:p>
          <a:p>
            <a:r>
              <a:rPr lang="en-US" dirty="0"/>
              <a:t>Enabled through multicore UI</a:t>
            </a:r>
          </a:p>
          <a:p>
            <a:pPr lvl="1">
              <a:buFont typeface="Arial" panose="020B0604020202020204" pitchFamily="34" charset="0"/>
              <a:buChar char="•"/>
            </a:pPr>
            <a:r>
              <a:rPr lang="en-US" dirty="0"/>
              <a:t>On by default for 9+ vCPU multicore VM</a:t>
            </a:r>
          </a:p>
          <a:p>
            <a:pPr lvl="1">
              <a:buFont typeface="Arial" panose="020B0604020202020204" pitchFamily="34" charset="0"/>
              <a:buChar char="•"/>
            </a:pPr>
            <a:r>
              <a:rPr lang="en-US" dirty="0"/>
              <a:t>Existing VMs are not affected through upgrade</a:t>
            </a:r>
          </a:p>
          <a:p>
            <a:pPr lvl="1">
              <a:buFont typeface="Arial" panose="020B0604020202020204" pitchFamily="34" charset="0"/>
              <a:buChar char="•"/>
            </a:pPr>
            <a:r>
              <a:rPr lang="en-US" dirty="0"/>
              <a:t>For smaller VMs, enable by setting </a:t>
            </a:r>
            <a:r>
              <a:rPr lang="en-US" dirty="0" err="1"/>
              <a:t>numa.vcpu.min</a:t>
            </a:r>
            <a:r>
              <a:rPr lang="en-US" dirty="0"/>
              <a:t>=4 </a:t>
            </a:r>
          </a:p>
          <a:p>
            <a:r>
              <a:rPr lang="en-US" dirty="0"/>
              <a:t>Do NOT turn on CPU Hot-Add</a:t>
            </a:r>
          </a:p>
          <a:p>
            <a:r>
              <a:rPr lang="en-US" dirty="0"/>
              <a:t>For wide virtual machines, confirm feature is on for best performance</a:t>
            </a:r>
          </a:p>
          <a:p>
            <a:endParaRPr lang="en-US" dirty="0"/>
          </a:p>
        </p:txBody>
      </p:sp>
      <p:pic>
        <p:nvPicPr>
          <p:cNvPr id="4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6266" y="1866900"/>
            <a:ext cx="443834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rmAutofit/>
          </a:bodyPr>
          <a:lstStyle/>
          <a:p>
            <a:r>
              <a:rPr lang="en-US" dirty="0"/>
              <a:t>Things we can all agree on</a:t>
            </a:r>
          </a:p>
        </p:txBody>
      </p:sp>
      <p:graphicFrame>
        <p:nvGraphicFramePr>
          <p:cNvPr id="9" name="Diagram 8"/>
          <p:cNvGraphicFramePr/>
          <p:nvPr>
            <p:extLst>
              <p:ext uri="{D42A27DB-BD31-4B8C-83A1-F6EECF244321}">
                <p14:modId xmlns:p14="http://schemas.microsoft.com/office/powerpoint/2010/main" val="2585245679"/>
              </p:ext>
            </p:extLst>
          </p:nvPr>
        </p:nvGraphicFramePr>
        <p:xfrm>
          <a:off x="690416" y="1092453"/>
          <a:ext cx="10842088" cy="5027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519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B7F0A022-1C5B-47DA-BE6D-B5A1CF663E59}"/>
                                            </p:graphicEl>
                                          </p:spTgt>
                                        </p:tgtEl>
                                        <p:attrNameLst>
                                          <p:attrName>style.visibility</p:attrName>
                                        </p:attrNameLst>
                                      </p:cBhvr>
                                      <p:to>
                                        <p:strVal val="visible"/>
                                      </p:to>
                                    </p:set>
                                    <p:animEffect transition="in" filter="fade">
                                      <p:cBhvr>
                                        <p:cTn id="7" dur="1000"/>
                                        <p:tgtEl>
                                          <p:spTgt spid="9">
                                            <p:graphicEl>
                                              <a:dgm id="{B7F0A022-1C5B-47DA-BE6D-B5A1CF663E59}"/>
                                            </p:graphicEl>
                                          </p:spTgt>
                                        </p:tgtEl>
                                      </p:cBhvr>
                                    </p:animEffect>
                                    <p:anim calcmode="lin" valueType="num">
                                      <p:cBhvr>
                                        <p:cTn id="8" dur="1000" fill="hold"/>
                                        <p:tgtEl>
                                          <p:spTgt spid="9">
                                            <p:graphicEl>
                                              <a:dgm id="{B7F0A022-1C5B-47DA-BE6D-B5A1CF663E59}"/>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B7F0A022-1C5B-47DA-BE6D-B5A1CF663E5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CAAB7B4A-2DBE-44C8-A18B-4B7F24EAE5D9}"/>
                                            </p:graphicEl>
                                          </p:spTgt>
                                        </p:tgtEl>
                                        <p:attrNameLst>
                                          <p:attrName>style.visibility</p:attrName>
                                        </p:attrNameLst>
                                      </p:cBhvr>
                                      <p:to>
                                        <p:strVal val="visible"/>
                                      </p:to>
                                    </p:set>
                                    <p:animEffect transition="in" filter="fade">
                                      <p:cBhvr>
                                        <p:cTn id="14" dur="1000"/>
                                        <p:tgtEl>
                                          <p:spTgt spid="9">
                                            <p:graphicEl>
                                              <a:dgm id="{CAAB7B4A-2DBE-44C8-A18B-4B7F24EAE5D9}"/>
                                            </p:graphicEl>
                                          </p:spTgt>
                                        </p:tgtEl>
                                      </p:cBhvr>
                                    </p:animEffect>
                                    <p:anim calcmode="lin" valueType="num">
                                      <p:cBhvr>
                                        <p:cTn id="15" dur="1000" fill="hold"/>
                                        <p:tgtEl>
                                          <p:spTgt spid="9">
                                            <p:graphicEl>
                                              <a:dgm id="{CAAB7B4A-2DBE-44C8-A18B-4B7F24EAE5D9}"/>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CAAB7B4A-2DBE-44C8-A18B-4B7F24EAE5D9}"/>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graphicEl>
                                              <a:dgm id="{BD5044C5-6BC4-49AF-9D0A-3BF9496BB87E}"/>
                                            </p:graphicEl>
                                          </p:spTgt>
                                        </p:tgtEl>
                                        <p:attrNameLst>
                                          <p:attrName>style.visibility</p:attrName>
                                        </p:attrNameLst>
                                      </p:cBhvr>
                                      <p:to>
                                        <p:strVal val="visible"/>
                                      </p:to>
                                    </p:set>
                                    <p:animEffect transition="in" filter="fade">
                                      <p:cBhvr>
                                        <p:cTn id="21" dur="1000"/>
                                        <p:tgtEl>
                                          <p:spTgt spid="9">
                                            <p:graphicEl>
                                              <a:dgm id="{BD5044C5-6BC4-49AF-9D0A-3BF9496BB87E}"/>
                                            </p:graphicEl>
                                          </p:spTgt>
                                        </p:tgtEl>
                                      </p:cBhvr>
                                    </p:animEffect>
                                    <p:anim calcmode="lin" valueType="num">
                                      <p:cBhvr>
                                        <p:cTn id="22" dur="1000" fill="hold"/>
                                        <p:tgtEl>
                                          <p:spTgt spid="9">
                                            <p:graphicEl>
                                              <a:dgm id="{BD5044C5-6BC4-49AF-9D0A-3BF9496BB87E}"/>
                                            </p:graphicEl>
                                          </p:spTgt>
                                        </p:tgtEl>
                                        <p:attrNameLst>
                                          <p:attrName>ppt_x</p:attrName>
                                        </p:attrNameLst>
                                      </p:cBhvr>
                                      <p:tavLst>
                                        <p:tav tm="0">
                                          <p:val>
                                            <p:strVal val="#ppt_x"/>
                                          </p:val>
                                        </p:tav>
                                        <p:tav tm="100000">
                                          <p:val>
                                            <p:strVal val="#ppt_x"/>
                                          </p:val>
                                        </p:tav>
                                      </p:tavLst>
                                    </p:anim>
                                    <p:anim calcmode="lin" valueType="num">
                                      <p:cBhvr>
                                        <p:cTn id="23" dur="1000" fill="hold"/>
                                        <p:tgtEl>
                                          <p:spTgt spid="9">
                                            <p:graphicEl>
                                              <a:dgm id="{BD5044C5-6BC4-49AF-9D0A-3BF9496BB87E}"/>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graphicEl>
                                              <a:dgm id="{F4A918BE-BB73-4E49-8240-BA9E1E3439DD}"/>
                                            </p:graphicEl>
                                          </p:spTgt>
                                        </p:tgtEl>
                                        <p:attrNameLst>
                                          <p:attrName>style.visibility</p:attrName>
                                        </p:attrNameLst>
                                      </p:cBhvr>
                                      <p:to>
                                        <p:strVal val="visible"/>
                                      </p:to>
                                    </p:set>
                                    <p:animEffect transition="in" filter="fade">
                                      <p:cBhvr>
                                        <p:cTn id="28" dur="1000"/>
                                        <p:tgtEl>
                                          <p:spTgt spid="9">
                                            <p:graphicEl>
                                              <a:dgm id="{F4A918BE-BB73-4E49-8240-BA9E1E3439DD}"/>
                                            </p:graphicEl>
                                          </p:spTgt>
                                        </p:tgtEl>
                                      </p:cBhvr>
                                    </p:animEffect>
                                    <p:anim calcmode="lin" valueType="num">
                                      <p:cBhvr>
                                        <p:cTn id="29" dur="1000" fill="hold"/>
                                        <p:tgtEl>
                                          <p:spTgt spid="9">
                                            <p:graphicEl>
                                              <a:dgm id="{F4A918BE-BB73-4E49-8240-BA9E1E3439DD}"/>
                                            </p:graphicEl>
                                          </p:spTgt>
                                        </p:tgtEl>
                                        <p:attrNameLst>
                                          <p:attrName>ppt_x</p:attrName>
                                        </p:attrNameLst>
                                      </p:cBhvr>
                                      <p:tavLst>
                                        <p:tav tm="0">
                                          <p:val>
                                            <p:strVal val="#ppt_x"/>
                                          </p:val>
                                        </p:tav>
                                        <p:tav tm="100000">
                                          <p:val>
                                            <p:strVal val="#ppt_x"/>
                                          </p:val>
                                        </p:tav>
                                      </p:tavLst>
                                    </p:anim>
                                    <p:anim calcmode="lin" valueType="num">
                                      <p:cBhvr>
                                        <p:cTn id="30" dur="1000" fill="hold"/>
                                        <p:tgtEl>
                                          <p:spTgt spid="9">
                                            <p:graphicEl>
                                              <a:dgm id="{F4A918BE-BB73-4E49-8240-BA9E1E3439DD}"/>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graphicEl>
                                              <a:dgm id="{94C6E586-FE5A-4F38-A685-B58836B1DC75}"/>
                                            </p:graphicEl>
                                          </p:spTgt>
                                        </p:tgtEl>
                                        <p:attrNameLst>
                                          <p:attrName>style.visibility</p:attrName>
                                        </p:attrNameLst>
                                      </p:cBhvr>
                                      <p:to>
                                        <p:strVal val="visible"/>
                                      </p:to>
                                    </p:set>
                                    <p:animEffect transition="in" filter="fade">
                                      <p:cBhvr>
                                        <p:cTn id="35" dur="1000"/>
                                        <p:tgtEl>
                                          <p:spTgt spid="9">
                                            <p:graphicEl>
                                              <a:dgm id="{94C6E586-FE5A-4F38-A685-B58836B1DC75}"/>
                                            </p:graphicEl>
                                          </p:spTgt>
                                        </p:tgtEl>
                                      </p:cBhvr>
                                    </p:animEffect>
                                    <p:anim calcmode="lin" valueType="num">
                                      <p:cBhvr>
                                        <p:cTn id="36" dur="1000" fill="hold"/>
                                        <p:tgtEl>
                                          <p:spTgt spid="9">
                                            <p:graphicEl>
                                              <a:dgm id="{94C6E586-FE5A-4F38-A685-B58836B1DC75}"/>
                                            </p:graphicEl>
                                          </p:spTgt>
                                        </p:tgtEl>
                                        <p:attrNameLst>
                                          <p:attrName>ppt_x</p:attrName>
                                        </p:attrNameLst>
                                      </p:cBhvr>
                                      <p:tavLst>
                                        <p:tav tm="0">
                                          <p:val>
                                            <p:strVal val="#ppt_x"/>
                                          </p:val>
                                        </p:tav>
                                        <p:tav tm="100000">
                                          <p:val>
                                            <p:strVal val="#ppt_x"/>
                                          </p:val>
                                        </p:tav>
                                      </p:tavLst>
                                    </p:anim>
                                    <p:anim calcmode="lin" valueType="num">
                                      <p:cBhvr>
                                        <p:cTn id="37" dur="1000" fill="hold"/>
                                        <p:tgtEl>
                                          <p:spTgt spid="9">
                                            <p:graphicEl>
                                              <a:dgm id="{94C6E586-FE5A-4F38-A685-B58836B1DC7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447" y="76200"/>
            <a:ext cx="10969943" cy="584200"/>
          </a:xfrm>
        </p:spPr>
        <p:txBody>
          <a:bodyPr/>
          <a:lstStyle/>
          <a:p>
            <a:r>
              <a:rPr lang="en-US" dirty="0"/>
              <a:t>Designing for Performance</a:t>
            </a:r>
          </a:p>
        </p:txBody>
      </p:sp>
      <p:sp>
        <p:nvSpPr>
          <p:cNvPr id="5" name="Content Placeholder 4"/>
          <p:cNvSpPr>
            <a:spLocks noGrp="1"/>
          </p:cNvSpPr>
          <p:nvPr>
            <p:ph idx="1"/>
          </p:nvPr>
        </p:nvSpPr>
        <p:spPr>
          <a:xfrm>
            <a:off x="455612" y="1143000"/>
            <a:ext cx="10514165" cy="5257800"/>
          </a:xfrm>
        </p:spPr>
        <p:txBody>
          <a:bodyPr/>
          <a:lstStyle/>
          <a:p>
            <a:r>
              <a:rPr lang="en-US" sz="2800" b="1" dirty="0"/>
              <a:t>The VM itself matters – In-guest optimization</a:t>
            </a:r>
          </a:p>
          <a:p>
            <a:pPr lvl="1">
              <a:buFont typeface="Arial" panose="020B0604020202020204" pitchFamily="34" charset="0"/>
              <a:buChar char="•"/>
            </a:pPr>
            <a:r>
              <a:rPr lang="en-US" sz="2400" b="1" dirty="0"/>
              <a:t>Windows CPU Core Parking = BAD</a:t>
            </a:r>
          </a:p>
          <a:p>
            <a:pPr lvl="2"/>
            <a:r>
              <a:rPr lang="en-US" sz="2000" b="1" dirty="0"/>
              <a:t>Set Power to “High Performance” to avoid core parking</a:t>
            </a:r>
          </a:p>
          <a:p>
            <a:pPr lvl="2"/>
            <a:r>
              <a:rPr lang="en-US" sz="2000" b="1" dirty="0"/>
              <a:t>Relevant IF ESXi Host Power Setting NOT “High Performance”</a:t>
            </a:r>
          </a:p>
          <a:p>
            <a:pPr lvl="1">
              <a:buFont typeface="Arial" panose="020B0604020202020204" pitchFamily="34" charset="0"/>
              <a:buChar char="•"/>
            </a:pPr>
            <a:r>
              <a:rPr lang="en-US" sz="2400" b="1" dirty="0"/>
              <a:t>Windows Receive Side Scaling settings impact CPU utilization</a:t>
            </a:r>
          </a:p>
          <a:p>
            <a:pPr lvl="2"/>
            <a:r>
              <a:rPr lang="en-US" sz="2000" b="1" dirty="0"/>
              <a:t>Must be enabled at NIC and Windows Kernel level</a:t>
            </a:r>
          </a:p>
          <a:p>
            <a:pPr lvl="3">
              <a:buFont typeface="Arial" panose="020B0604020202020204" pitchFamily="34" charset="0"/>
              <a:buChar char="•"/>
            </a:pPr>
            <a:r>
              <a:rPr lang="en-US" sz="1800" b="1" dirty="0"/>
              <a:t>Use “netsh </a:t>
            </a:r>
            <a:r>
              <a:rPr lang="en-US" sz="1800" b="1" dirty="0" err="1"/>
              <a:t>int</a:t>
            </a:r>
            <a:r>
              <a:rPr lang="en-US" sz="1800" b="1" dirty="0"/>
              <a:t> </a:t>
            </a:r>
            <a:r>
              <a:rPr lang="en-US" sz="1800" b="1" dirty="0" err="1"/>
              <a:t>tcp</a:t>
            </a:r>
            <a:r>
              <a:rPr lang="en-US" sz="1800" b="1" dirty="0"/>
              <a:t> show global” to verify</a:t>
            </a:r>
          </a:p>
          <a:p>
            <a:pPr lvl="3">
              <a:buFont typeface="Arial" panose="020B0604020202020204" pitchFamily="34" charset="0"/>
              <a:buChar char="•"/>
            </a:pPr>
            <a:r>
              <a:rPr lang="en-US" sz="1800" b="1" dirty="0"/>
              <a:t>More on this later</a:t>
            </a:r>
          </a:p>
          <a:p>
            <a:r>
              <a:rPr lang="en-US" sz="2800" b="1" dirty="0"/>
              <a:t>Application-level tuning</a:t>
            </a:r>
          </a:p>
          <a:p>
            <a:pPr lvl="1">
              <a:buFont typeface="Arial" panose="020B0604020202020204" pitchFamily="34" charset="0"/>
              <a:buChar char="•"/>
            </a:pPr>
            <a:r>
              <a:rPr lang="en-US" sz="2400" b="1" dirty="0"/>
              <a:t>Follow vendor’s recommendation</a:t>
            </a:r>
          </a:p>
          <a:p>
            <a:pPr lvl="1">
              <a:buFont typeface="Arial" panose="020B0604020202020204" pitchFamily="34" charset="0"/>
              <a:buChar char="•"/>
            </a:pPr>
            <a:r>
              <a:rPr lang="en-US" sz="2400" b="1" dirty="0"/>
              <a:t>Virtualization does not change the consideration</a:t>
            </a:r>
          </a:p>
        </p:txBody>
      </p:sp>
      <p:pic>
        <p:nvPicPr>
          <p:cNvPr id="6" name="Picture 5"/>
          <p:cNvPicPr>
            <a:picLocks noChangeAspect="1"/>
          </p:cNvPicPr>
          <p:nvPr/>
        </p:nvPicPr>
        <p:blipFill>
          <a:blip r:embed="rId2"/>
          <a:stretch>
            <a:fillRect/>
          </a:stretch>
        </p:blipFill>
        <p:spPr>
          <a:xfrm>
            <a:off x="9758833" y="76200"/>
            <a:ext cx="2202979" cy="1828800"/>
          </a:xfrm>
          <a:prstGeom prst="rect">
            <a:avLst/>
          </a:prstGeom>
        </p:spPr>
      </p:pic>
    </p:spTree>
    <p:extLst>
      <p:ext uri="{BB962C8B-B14F-4D97-AF65-F5344CB8AC3E}">
        <p14:creationId xmlns:p14="http://schemas.microsoft.com/office/powerpoint/2010/main" val="258486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7012" y="762000"/>
            <a:ext cx="8229600" cy="4190999"/>
          </a:xfrm>
        </p:spPr>
        <p:txBody>
          <a:bodyPr/>
          <a:lstStyle/>
          <a:p>
            <a:pPr>
              <a:buFont typeface="Wingdings" panose="05000000000000000000" pitchFamily="2" charset="2"/>
              <a:buChar char="v"/>
            </a:pPr>
            <a:r>
              <a:rPr lang="en-US" dirty="0"/>
              <a:t>Default “Balanced” Power Setting Results in Core Parking</a:t>
            </a:r>
          </a:p>
          <a:p>
            <a:pPr lvl="1"/>
            <a:r>
              <a:rPr lang="en-US" dirty="0"/>
              <a:t>De-scheduling and Re-scheduling CPUs Introduces Performance Latency</a:t>
            </a:r>
          </a:p>
          <a:p>
            <a:pPr lvl="1"/>
            <a:r>
              <a:rPr lang="en-US" dirty="0"/>
              <a:t>Doesn’t even save power - </a:t>
            </a:r>
            <a:r>
              <a:rPr lang="en-US" dirty="0">
                <a:hlinkClick r:id="rId2"/>
              </a:rPr>
              <a:t>http://bit.ly/20DauDR</a:t>
            </a:r>
            <a:endParaRPr lang="en-US" dirty="0"/>
          </a:p>
          <a:p>
            <a:pPr lvl="1"/>
            <a:r>
              <a:rPr lang="en-US" dirty="0"/>
              <a:t>Now (allegedly) changed in Windows Server 2012 </a:t>
            </a:r>
          </a:p>
          <a:p>
            <a:pPr>
              <a:buFont typeface="Wingdings" panose="05000000000000000000" pitchFamily="2" charset="2"/>
              <a:buChar char="v"/>
            </a:pPr>
            <a:r>
              <a:rPr lang="en-US" b="1" dirty="0"/>
              <a:t>How to Check:</a:t>
            </a:r>
          </a:p>
          <a:p>
            <a:pPr lvl="2"/>
            <a:r>
              <a:rPr lang="en-US" b="1" u="sng" dirty="0"/>
              <a:t>Perfmon:</a:t>
            </a:r>
          </a:p>
          <a:p>
            <a:pPr lvl="3"/>
            <a:r>
              <a:rPr lang="en-US" dirty="0"/>
              <a:t>If "Processor Information(_Total)\% of Maximum Frequency“ &lt; 100, “Core Parking” is going on</a:t>
            </a:r>
          </a:p>
          <a:p>
            <a:pPr lvl="2"/>
            <a:r>
              <a:rPr lang="en-US" b="1" u="sng" dirty="0"/>
              <a:t>Command Prompt:</a:t>
            </a:r>
          </a:p>
          <a:p>
            <a:pPr lvl="3"/>
            <a:r>
              <a:rPr lang="en-US" dirty="0"/>
              <a:t>“</a:t>
            </a:r>
            <a:r>
              <a:rPr lang="en-US" dirty="0" err="1"/>
              <a:t>Powerfcg</a:t>
            </a:r>
            <a:r>
              <a:rPr lang="en-US" dirty="0"/>
              <a:t> –list” (Anything other than “High Performance”? You have “Core Parking”) </a:t>
            </a:r>
          </a:p>
          <a:p>
            <a:pPr>
              <a:buFont typeface="Wingdings" panose="05000000000000000000" pitchFamily="2" charset="2"/>
              <a:buChar char="v"/>
            </a:pPr>
            <a:r>
              <a:rPr lang="en-US" b="1" dirty="0"/>
              <a:t>Solution</a:t>
            </a:r>
          </a:p>
          <a:p>
            <a:pPr lvl="1"/>
            <a:r>
              <a:rPr lang="en-US" dirty="0"/>
              <a:t>Set Power Scheme to “High Performance”</a:t>
            </a:r>
          </a:p>
          <a:p>
            <a:pPr lvl="1"/>
            <a:r>
              <a:rPr lang="en-US" dirty="0"/>
              <a:t>Do Some other “complex” Things - </a:t>
            </a:r>
            <a:r>
              <a:rPr lang="en-US" dirty="0">
                <a:hlinkClick r:id="rId3"/>
              </a:rPr>
              <a:t>http://bit.ly/1HQsOxL</a:t>
            </a:r>
            <a:r>
              <a:rPr lang="en-US" dirty="0"/>
              <a:t> </a:t>
            </a:r>
          </a:p>
        </p:txBody>
      </p:sp>
      <p:sp>
        <p:nvSpPr>
          <p:cNvPr id="5" name="Title 1"/>
          <p:cNvSpPr>
            <a:spLocks noGrp="1"/>
          </p:cNvSpPr>
          <p:nvPr>
            <p:ph type="title"/>
          </p:nvPr>
        </p:nvSpPr>
        <p:spPr>
          <a:xfrm>
            <a:off x="469777" y="113283"/>
            <a:ext cx="10969943" cy="456184"/>
          </a:xfrm>
        </p:spPr>
        <p:txBody>
          <a:bodyPr/>
          <a:lstStyle/>
          <a:p>
            <a:r>
              <a:rPr lang="en-US" dirty="0"/>
              <a:t>Why Your Windows App Server Lamborghini Runs Like a Pinto</a:t>
            </a:r>
          </a:p>
        </p:txBody>
      </p:sp>
      <p:pic>
        <p:nvPicPr>
          <p:cNvPr id="6" name="Picture 5"/>
          <p:cNvPicPr>
            <a:picLocks noChangeAspect="1"/>
          </p:cNvPicPr>
          <p:nvPr/>
        </p:nvPicPr>
        <p:blipFill>
          <a:blip r:embed="rId4"/>
          <a:stretch>
            <a:fillRect/>
          </a:stretch>
        </p:blipFill>
        <p:spPr>
          <a:xfrm>
            <a:off x="479955" y="5035547"/>
            <a:ext cx="3872035" cy="967888"/>
          </a:xfrm>
          <a:prstGeom prst="rect">
            <a:avLst/>
          </a:prstGeom>
        </p:spPr>
      </p:pic>
      <p:pic>
        <p:nvPicPr>
          <p:cNvPr id="7" name="Picture 6"/>
          <p:cNvPicPr>
            <a:picLocks noChangeAspect="1"/>
          </p:cNvPicPr>
          <p:nvPr/>
        </p:nvPicPr>
        <p:blipFill>
          <a:blip r:embed="rId5"/>
          <a:stretch>
            <a:fillRect/>
          </a:stretch>
        </p:blipFill>
        <p:spPr>
          <a:xfrm>
            <a:off x="9582104" y="560323"/>
            <a:ext cx="2421193" cy="1354838"/>
          </a:xfrm>
          <a:prstGeom prst="rect">
            <a:avLst/>
          </a:prstGeom>
        </p:spPr>
      </p:pic>
      <p:pic>
        <p:nvPicPr>
          <p:cNvPr id="9" name="Picture 8"/>
          <p:cNvPicPr>
            <a:picLocks noChangeAspect="1"/>
          </p:cNvPicPr>
          <p:nvPr/>
        </p:nvPicPr>
        <p:blipFill>
          <a:blip r:embed="rId6"/>
          <a:stretch>
            <a:fillRect/>
          </a:stretch>
        </p:blipFill>
        <p:spPr>
          <a:xfrm>
            <a:off x="303212" y="790702"/>
            <a:ext cx="8097556" cy="5171999"/>
          </a:xfrm>
          <a:prstGeom prst="rect">
            <a:avLst/>
          </a:prstGeom>
        </p:spPr>
      </p:pic>
      <p:pic>
        <p:nvPicPr>
          <p:cNvPr id="10" name="Picture 9"/>
          <p:cNvPicPr>
            <a:picLocks noChangeAspect="1"/>
          </p:cNvPicPr>
          <p:nvPr/>
        </p:nvPicPr>
        <p:blipFill>
          <a:blip r:embed="rId7"/>
          <a:stretch>
            <a:fillRect/>
          </a:stretch>
        </p:blipFill>
        <p:spPr>
          <a:xfrm>
            <a:off x="8978223" y="1667514"/>
            <a:ext cx="2447619" cy="5114286"/>
          </a:xfrm>
          <a:prstGeom prst="rect">
            <a:avLst/>
          </a:prstGeom>
        </p:spPr>
      </p:pic>
    </p:spTree>
    <p:extLst>
      <p:ext uri="{BB962C8B-B14F-4D97-AF65-F5344CB8AC3E}">
        <p14:creationId xmlns:p14="http://schemas.microsoft.com/office/powerpoint/2010/main" val="347869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250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2500"/>
                                  </p:stCondLst>
                                  <p:childTnLst>
                                    <p:set>
                                      <p:cBhvr>
                                        <p:cTn id="5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2743200"/>
            <a:ext cx="10969943" cy="1143000"/>
          </a:xfrm>
        </p:spPr>
        <p:txBody>
          <a:bodyPr/>
          <a:lstStyle/>
          <a:p>
            <a:r>
              <a:rPr lang="en-US" dirty="0"/>
              <a:t>Memory Optimization</a:t>
            </a:r>
          </a:p>
        </p:txBody>
      </p:sp>
    </p:spTree>
    <p:extLst>
      <p:ext uri="{BB962C8B-B14F-4D97-AF65-F5344CB8AC3E}">
        <p14:creationId xmlns:p14="http://schemas.microsoft.com/office/powerpoint/2010/main" val="1858726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812800"/>
          </a:xfrm>
        </p:spPr>
        <p:txBody>
          <a:bodyPr/>
          <a:lstStyle/>
          <a:p>
            <a:r>
              <a:rPr lang="en-US" dirty="0"/>
              <a:t>Memory Reservations</a:t>
            </a:r>
          </a:p>
        </p:txBody>
      </p:sp>
      <p:sp>
        <p:nvSpPr>
          <p:cNvPr id="3" name="Content Placeholder 2"/>
          <p:cNvSpPr>
            <a:spLocks noGrp="1"/>
          </p:cNvSpPr>
          <p:nvPr>
            <p:ph idx="1"/>
          </p:nvPr>
        </p:nvSpPr>
        <p:spPr>
          <a:xfrm>
            <a:off x="531812" y="990600"/>
            <a:ext cx="7161371" cy="5105400"/>
          </a:xfrm>
        </p:spPr>
        <p:txBody>
          <a:bodyPr/>
          <a:lstStyle/>
          <a:p>
            <a:r>
              <a:rPr lang="en-US" sz="1800" dirty="0"/>
              <a:t>Guarantees allocated memory for a VM</a:t>
            </a:r>
          </a:p>
          <a:p>
            <a:r>
              <a:rPr lang="en-US" sz="1800" dirty="0"/>
              <a:t>The VM is only allowed to power on if the CPU and memory reservation is available (strict admission)</a:t>
            </a:r>
          </a:p>
          <a:p>
            <a:pPr>
              <a:buSzPct val="100000"/>
              <a:defRPr/>
            </a:pPr>
            <a:r>
              <a:rPr lang="en-US" sz="1800" dirty="0"/>
              <a:t>If Allocated RAM = Reserved RAM, you avoid swapping</a:t>
            </a:r>
          </a:p>
          <a:p>
            <a:r>
              <a:rPr lang="en-US" sz="1800" dirty="0"/>
              <a:t>Do NOT set memory limits for Mission-Critical VMs</a:t>
            </a:r>
          </a:p>
          <a:p>
            <a:pPr marL="285750" lvl="1" indent="-285750">
              <a:spcBef>
                <a:spcPts val="1200"/>
              </a:spcBef>
              <a:buFont typeface="Arial" panose="020B0604020202020204" pitchFamily="34" charset="0"/>
              <a:buChar char="•"/>
            </a:pPr>
            <a:r>
              <a:rPr lang="en-US" dirty="0"/>
              <a:t>If using Resource Pools, Put Lower-tiered VMs in Resource Pools</a:t>
            </a:r>
          </a:p>
          <a:p>
            <a:r>
              <a:rPr lang="en-US" sz="1800" dirty="0"/>
              <a:t>Some Applications Don’t Support “Memory Hot-add”</a:t>
            </a:r>
          </a:p>
          <a:p>
            <a:pPr lvl="1">
              <a:buFont typeface="Arial" panose="020B0604020202020204" pitchFamily="34" charset="0"/>
              <a:buChar char="•"/>
            </a:pPr>
            <a:r>
              <a:rPr lang="en-US" dirty="0"/>
              <a:t>E.g. Microsoft Exchange Server </a:t>
            </a:r>
            <a:r>
              <a:rPr lang="en-US" dirty="0">
                <a:solidFill>
                  <a:srgbClr val="FF0000"/>
                </a:solidFill>
              </a:rPr>
              <a:t>CANNOT</a:t>
            </a:r>
            <a:r>
              <a:rPr lang="en-US" dirty="0"/>
              <a:t> use Hot-added RAM</a:t>
            </a:r>
          </a:p>
          <a:p>
            <a:r>
              <a:rPr lang="en-US" sz="1800" dirty="0"/>
              <a:t>Don’t use it on ESXi versions lower than 6.0</a:t>
            </a:r>
          </a:p>
          <a:p>
            <a:r>
              <a:rPr lang="en-US" sz="1800" dirty="0" err="1"/>
              <a:t>Virtual:Physical</a:t>
            </a:r>
            <a:r>
              <a:rPr lang="en-US" sz="1800" dirty="0"/>
              <a:t> memory allocation ratio </a:t>
            </a:r>
            <a:r>
              <a:rPr lang="en-US" sz="1800" b="1" u="sng" dirty="0"/>
              <a:t>should</a:t>
            </a:r>
            <a:r>
              <a:rPr lang="en-US" sz="1800" dirty="0"/>
              <a:t> not exceed 2:1</a:t>
            </a:r>
          </a:p>
          <a:p>
            <a:r>
              <a:rPr lang="en-US" sz="1800" dirty="0"/>
              <a:t>Remember NUMA? It’s not just about CPU</a:t>
            </a:r>
          </a:p>
          <a:p>
            <a:pPr lvl="1">
              <a:buFont typeface="Arial" panose="020B0604020202020204" pitchFamily="34" charset="0"/>
              <a:buChar char="•"/>
            </a:pPr>
            <a:r>
              <a:rPr lang="en-US" dirty="0"/>
              <a:t>Fetching remote memory is VERY expensive</a:t>
            </a:r>
          </a:p>
          <a:p>
            <a:pPr lvl="1">
              <a:buFont typeface="Arial" panose="020B0604020202020204" pitchFamily="34" charset="0"/>
              <a:buChar char="•"/>
            </a:pPr>
            <a:r>
              <a:rPr lang="en-US" dirty="0"/>
              <a:t>Use “</a:t>
            </a:r>
            <a:r>
              <a:rPr lang="en-US" dirty="0" err="1"/>
              <a:t>numa.vcpu.maxPerVirtualNode</a:t>
            </a:r>
            <a:r>
              <a:rPr lang="en-US" dirty="0"/>
              <a:t>” to control memory locality</a:t>
            </a:r>
          </a:p>
        </p:txBody>
      </p:sp>
      <p:sp>
        <p:nvSpPr>
          <p:cNvPr id="5" name="TextBox 4"/>
          <p:cNvSpPr txBox="1"/>
          <p:nvPr/>
        </p:nvSpPr>
        <p:spPr>
          <a:xfrm>
            <a:off x="7770812" y="965200"/>
            <a:ext cx="4336024" cy="2958353"/>
          </a:xfrm>
          <a:prstGeom prst="rect">
            <a:avLst/>
          </a:prstGeom>
        </p:spPr>
        <p:style>
          <a:lnRef idx="3">
            <a:schemeClr val="lt1"/>
          </a:lnRef>
          <a:fillRef idx="1">
            <a:schemeClr val="accent3"/>
          </a:fillRef>
          <a:effectRef idx="1">
            <a:schemeClr val="accent3"/>
          </a:effectRef>
          <a:fontRef idx="minor">
            <a:schemeClr val="lt1"/>
          </a:fontRef>
        </p:style>
        <p:txBody>
          <a:bodyPr wrap="square" lIns="0" tIns="0" rIns="0" bIns="0" rtlCol="0">
            <a:noAutofit/>
          </a:bodyPr>
          <a:lstStyle/>
          <a:p>
            <a:pPr algn="ctr">
              <a:lnSpc>
                <a:spcPct val="90000"/>
              </a:lnSpc>
            </a:pPr>
            <a:r>
              <a:rPr lang="en-US" sz="4000" dirty="0">
                <a:solidFill>
                  <a:prstClr val="white"/>
                </a:solidFill>
              </a:rPr>
              <a:t>What about Dynamic Memory?</a:t>
            </a:r>
          </a:p>
          <a:p>
            <a:pPr algn="ctr">
              <a:lnSpc>
                <a:spcPct val="90000"/>
              </a:lnSpc>
            </a:pPr>
            <a:endParaRPr lang="en-US" dirty="0">
              <a:solidFill>
                <a:prstClr val="white"/>
              </a:solidFill>
            </a:endParaRPr>
          </a:p>
          <a:p>
            <a:pPr marL="285750" indent="-285750">
              <a:lnSpc>
                <a:spcPct val="90000"/>
              </a:lnSpc>
              <a:buFont typeface="Arial" panose="020B0604020202020204" pitchFamily="34" charset="0"/>
              <a:buChar char="•"/>
            </a:pPr>
            <a:r>
              <a:rPr lang="en-US" sz="2200" dirty="0">
                <a:solidFill>
                  <a:prstClr val="white"/>
                </a:solidFill>
              </a:rPr>
              <a:t>Not Supported by Most Microsoft’s Critical Applications</a:t>
            </a:r>
          </a:p>
          <a:p>
            <a:pPr>
              <a:lnSpc>
                <a:spcPct val="90000"/>
              </a:lnSpc>
            </a:pPr>
            <a:endParaRPr lang="en-US" sz="2400" dirty="0">
              <a:solidFill>
                <a:prstClr val="white"/>
              </a:solidFill>
            </a:endParaRPr>
          </a:p>
          <a:p>
            <a:pPr marL="285750" indent="-285750">
              <a:lnSpc>
                <a:spcPct val="90000"/>
              </a:lnSpc>
              <a:buFont typeface="Arial" panose="020B0604020202020204" pitchFamily="34" charset="0"/>
              <a:buChar char="•"/>
            </a:pPr>
            <a:r>
              <a:rPr lang="en-US" sz="2200" dirty="0">
                <a:solidFill>
                  <a:prstClr val="white"/>
                </a:solidFill>
              </a:rPr>
              <a:t>Not a feature of  VMware vSphere</a:t>
            </a:r>
          </a:p>
        </p:txBody>
      </p:sp>
    </p:spTree>
    <p:extLst>
      <p:ext uri="{BB962C8B-B14F-4D97-AF65-F5344CB8AC3E}">
        <p14:creationId xmlns:p14="http://schemas.microsoft.com/office/powerpoint/2010/main" val="110094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441" y="152400"/>
            <a:ext cx="10969943" cy="533400"/>
          </a:xfrm>
        </p:spPr>
        <p:txBody>
          <a:bodyPr/>
          <a:lstStyle/>
          <a:p>
            <a:r>
              <a:rPr lang="en-US" dirty="0"/>
              <a:t>Memory Reservations and Swapping on vSphere</a:t>
            </a:r>
          </a:p>
        </p:txBody>
      </p:sp>
      <p:sp>
        <p:nvSpPr>
          <p:cNvPr id="8" name="Text Placeholder 7"/>
          <p:cNvSpPr>
            <a:spLocks noGrp="1"/>
          </p:cNvSpPr>
          <p:nvPr>
            <p:ph idx="1"/>
          </p:nvPr>
        </p:nvSpPr>
        <p:spPr>
          <a:xfrm>
            <a:off x="609441" y="914400"/>
            <a:ext cx="10969943" cy="5562600"/>
          </a:xfrm>
        </p:spPr>
        <p:txBody>
          <a:bodyPr/>
          <a:lstStyle/>
          <a:p>
            <a:pPr marL="228600" lvl="1">
              <a:spcBef>
                <a:spcPts val="1200"/>
              </a:spcBef>
              <a:buFont typeface="Arial" panose="020B0604020202020204" pitchFamily="34" charset="0"/>
              <a:buChar char="•"/>
            </a:pPr>
            <a:r>
              <a:rPr lang="en-US" sz="2000" dirty="0"/>
              <a:t>Setting a reservation creates zero (or near-zero) swap file</a:t>
            </a:r>
          </a:p>
        </p:txBody>
      </p:sp>
      <p:pic>
        <p:nvPicPr>
          <p:cNvPr id="7" name="Picture 6" descr="SQL_vswp.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1012" y="1371600"/>
            <a:ext cx="8328332" cy="4619358"/>
          </a:xfrm>
          <a:prstGeom prst="rect">
            <a:avLst/>
          </a:prstGeom>
        </p:spPr>
      </p:pic>
    </p:spTree>
    <p:extLst>
      <p:ext uri="{BB962C8B-B14F-4D97-AF65-F5344CB8AC3E}">
        <p14:creationId xmlns:p14="http://schemas.microsoft.com/office/powerpoint/2010/main" val="260881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441" y="2743200"/>
            <a:ext cx="10969943" cy="1143000"/>
          </a:xfrm>
        </p:spPr>
        <p:txBody>
          <a:bodyPr/>
          <a:lstStyle/>
          <a:p>
            <a:r>
              <a:rPr lang="en-US" dirty="0"/>
              <a:t>Network Optimization</a:t>
            </a:r>
          </a:p>
        </p:txBody>
      </p:sp>
    </p:spTree>
    <p:extLst>
      <p:ext uri="{BB962C8B-B14F-4D97-AF65-F5344CB8AC3E}">
        <p14:creationId xmlns:p14="http://schemas.microsoft.com/office/powerpoint/2010/main" val="3897099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757049"/>
          </a:xfrm>
        </p:spPr>
        <p:txBody>
          <a:bodyPr>
            <a:normAutofit fontScale="90000"/>
          </a:bodyPr>
          <a:lstStyle/>
          <a:p>
            <a:r>
              <a:rPr lang="en-US" dirty="0" err="1"/>
              <a:t>vSphere</a:t>
            </a:r>
            <a:r>
              <a:rPr lang="en-US" dirty="0"/>
              <a:t> Distributed Switch (VDS) Overview</a:t>
            </a:r>
          </a:p>
        </p:txBody>
      </p:sp>
      <p:grpSp>
        <p:nvGrpSpPr>
          <p:cNvPr id="6" name="Group 98"/>
          <p:cNvGrpSpPr/>
          <p:nvPr/>
        </p:nvGrpSpPr>
        <p:grpSpPr>
          <a:xfrm>
            <a:off x="1792461" y="1313025"/>
            <a:ext cx="4285326" cy="4489259"/>
            <a:chOff x="5012871" y="749300"/>
            <a:chExt cx="4087335" cy="3419612"/>
          </a:xfrm>
        </p:grpSpPr>
        <p:pic>
          <p:nvPicPr>
            <p:cNvPr id="26" name="Picture 8" descr="ICON_Server_flat_Q408.png"/>
            <p:cNvPicPr>
              <a:picLocks noChangeAspect="1"/>
            </p:cNvPicPr>
            <p:nvPr/>
          </p:nvPicPr>
          <p:blipFill>
            <a:blip r:embed="rId3" cstate="print"/>
            <a:srcRect/>
            <a:stretch>
              <a:fillRect/>
            </a:stretch>
          </p:blipFill>
          <p:spPr bwMode="auto">
            <a:xfrm flipV="1">
              <a:off x="5445119" y="3720298"/>
              <a:ext cx="1034393" cy="213305"/>
            </a:xfrm>
            <a:prstGeom prst="rect">
              <a:avLst/>
            </a:prstGeom>
            <a:noFill/>
            <a:ln w="9525">
              <a:noFill/>
              <a:miter lim="800000"/>
              <a:headEnd/>
              <a:tailEnd/>
            </a:ln>
          </p:spPr>
        </p:pic>
        <p:pic>
          <p:nvPicPr>
            <p:cNvPr id="27" name="Picture 4" descr="ICON_VirtTriangle_flat_Q408.png"/>
            <p:cNvPicPr>
              <a:picLocks noChangeAspect="1"/>
            </p:cNvPicPr>
            <p:nvPr/>
          </p:nvPicPr>
          <p:blipFill>
            <a:blip r:embed="rId4" cstate="print"/>
            <a:srcRect/>
            <a:stretch>
              <a:fillRect/>
            </a:stretch>
          </p:blipFill>
          <p:spPr bwMode="auto">
            <a:xfrm>
              <a:off x="5296947" y="3389545"/>
              <a:ext cx="1360808" cy="325069"/>
            </a:xfrm>
            <a:prstGeom prst="rect">
              <a:avLst/>
            </a:prstGeom>
            <a:noFill/>
            <a:ln w="9525">
              <a:noFill/>
              <a:miter lim="800000"/>
              <a:headEnd/>
              <a:tailEnd/>
            </a:ln>
          </p:spPr>
        </p:pic>
        <p:pic>
          <p:nvPicPr>
            <p:cNvPr id="29" name="Picture 2" descr="C:\Users\Abject-3D\Desktop\VMWare Files\FINAL diagrams\Basic Virtualization\3D PNGs\uopdateSomething_2.png"/>
            <p:cNvPicPr>
              <a:picLocks noChangeAspect="1" noChangeArrowheads="1"/>
            </p:cNvPicPr>
            <p:nvPr/>
          </p:nvPicPr>
          <p:blipFill>
            <a:blip r:embed="rId5" cstate="print"/>
            <a:srcRect/>
            <a:stretch>
              <a:fillRect/>
            </a:stretch>
          </p:blipFill>
          <p:spPr bwMode="auto">
            <a:xfrm>
              <a:off x="5158779" y="2282580"/>
              <a:ext cx="1606644" cy="1067053"/>
            </a:xfrm>
            <a:prstGeom prst="rect">
              <a:avLst/>
            </a:prstGeom>
            <a:noFill/>
            <a:ln>
              <a:solidFill>
                <a:schemeClr val="tx1"/>
              </a:solidFill>
            </a:ln>
          </p:spPr>
        </p:pic>
        <p:sp>
          <p:nvSpPr>
            <p:cNvPr id="30" name="Rounded Rectangle 10"/>
            <p:cNvSpPr/>
            <p:nvPr/>
          </p:nvSpPr>
          <p:spPr bwMode="auto">
            <a:xfrm>
              <a:off x="5218004" y="2356886"/>
              <a:ext cx="1459828" cy="90515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1600" b="1" baseline="-25000" dirty="0">
                  <a:solidFill>
                    <a:schemeClr val="bg1"/>
                  </a:solidFill>
                </a:rPr>
                <a:t>ESXi</a:t>
              </a:r>
              <a:r>
                <a:rPr lang="en-US" sz="1600" b="1" dirty="0">
                  <a:solidFill>
                    <a:schemeClr val="bg1"/>
                  </a:solidFill>
                </a:rPr>
                <a:t> </a:t>
              </a:r>
              <a:endParaRPr lang="en-US" sz="1600" b="1" baseline="-25000" dirty="0">
                <a:solidFill>
                  <a:schemeClr val="bg1"/>
                </a:solidFill>
              </a:endParaRPr>
            </a:p>
          </p:txBody>
        </p:sp>
        <p:pic>
          <p:nvPicPr>
            <p:cNvPr id="32" name="Picture 8" descr="ICON_Server_flat_Q408.png"/>
            <p:cNvPicPr>
              <a:picLocks noChangeAspect="1"/>
            </p:cNvPicPr>
            <p:nvPr/>
          </p:nvPicPr>
          <p:blipFill>
            <a:blip r:embed="rId3" cstate="print"/>
            <a:srcRect/>
            <a:stretch>
              <a:fillRect/>
            </a:stretch>
          </p:blipFill>
          <p:spPr bwMode="auto">
            <a:xfrm flipV="1">
              <a:off x="7144939" y="3726705"/>
              <a:ext cx="1034393" cy="213305"/>
            </a:xfrm>
            <a:prstGeom prst="rect">
              <a:avLst/>
            </a:prstGeom>
            <a:noFill/>
            <a:ln w="9525">
              <a:noFill/>
              <a:miter lim="800000"/>
              <a:headEnd/>
              <a:tailEnd/>
            </a:ln>
          </p:spPr>
        </p:pic>
        <p:pic>
          <p:nvPicPr>
            <p:cNvPr id="33" name="Picture 4" descr="ICON_VirtTriangle_flat_Q408.png"/>
            <p:cNvPicPr>
              <a:picLocks noChangeAspect="1"/>
            </p:cNvPicPr>
            <p:nvPr/>
          </p:nvPicPr>
          <p:blipFill>
            <a:blip r:embed="rId4" cstate="print"/>
            <a:srcRect/>
            <a:stretch>
              <a:fillRect/>
            </a:stretch>
          </p:blipFill>
          <p:spPr bwMode="auto">
            <a:xfrm>
              <a:off x="6996767" y="3395952"/>
              <a:ext cx="1360808" cy="325069"/>
            </a:xfrm>
            <a:prstGeom prst="rect">
              <a:avLst/>
            </a:prstGeom>
            <a:noFill/>
            <a:ln w="9525">
              <a:noFill/>
              <a:miter lim="800000"/>
              <a:headEnd/>
              <a:tailEnd/>
            </a:ln>
          </p:spPr>
        </p:pic>
        <p:pic>
          <p:nvPicPr>
            <p:cNvPr id="34" name="Picture 2" descr="C:\Users\Abject-3D\Desktop\VMWare Files\FINAL diagrams\Basic Virtualization\3D PNGs\uopdateSomething_2.png"/>
            <p:cNvPicPr>
              <a:picLocks noChangeAspect="1" noChangeArrowheads="1"/>
            </p:cNvPicPr>
            <p:nvPr/>
          </p:nvPicPr>
          <p:blipFill>
            <a:blip r:embed="rId5" cstate="print"/>
            <a:srcRect/>
            <a:stretch>
              <a:fillRect/>
            </a:stretch>
          </p:blipFill>
          <p:spPr bwMode="auto">
            <a:xfrm>
              <a:off x="6858599" y="2288987"/>
              <a:ext cx="1606644" cy="1067053"/>
            </a:xfrm>
            <a:prstGeom prst="rect">
              <a:avLst/>
            </a:prstGeom>
            <a:noFill/>
            <a:ln>
              <a:solidFill>
                <a:schemeClr val="tx1"/>
              </a:solidFill>
            </a:ln>
          </p:spPr>
        </p:pic>
        <p:sp>
          <p:nvSpPr>
            <p:cNvPr id="35" name="Rounded Rectangle 10"/>
            <p:cNvSpPr/>
            <p:nvPr/>
          </p:nvSpPr>
          <p:spPr bwMode="auto">
            <a:xfrm>
              <a:off x="6917824" y="2363293"/>
              <a:ext cx="1459828" cy="90515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1600" b="1" baseline="-25000" dirty="0">
                  <a:solidFill>
                    <a:schemeClr val="bg1"/>
                  </a:solidFill>
                </a:rPr>
                <a:t>ESXi</a:t>
              </a:r>
              <a:r>
                <a:rPr lang="en-US" sz="1600" b="1" dirty="0">
                  <a:solidFill>
                    <a:schemeClr val="bg1"/>
                  </a:solidFill>
                </a:rPr>
                <a:t> </a:t>
              </a:r>
              <a:endParaRPr lang="en-US" sz="1600" b="1" baseline="-25000" dirty="0">
                <a:solidFill>
                  <a:schemeClr val="bg1"/>
                </a:solidFill>
              </a:endParaRPr>
            </a:p>
          </p:txBody>
        </p:sp>
        <p:sp>
          <p:nvSpPr>
            <p:cNvPr id="47" name="TextBox 46"/>
            <p:cNvSpPr txBox="1"/>
            <p:nvPr/>
          </p:nvSpPr>
          <p:spPr>
            <a:xfrm>
              <a:off x="5550432" y="2405272"/>
              <a:ext cx="872812" cy="187554"/>
            </a:xfrm>
            <a:prstGeom prst="rect">
              <a:avLst/>
            </a:prstGeom>
            <a:solidFill>
              <a:schemeClr val="accent6">
                <a:lumMod val="60000"/>
                <a:lumOff val="40000"/>
              </a:schemeClr>
            </a:solidFill>
            <a:ln w="28575" cmpd="sng">
              <a:solidFill>
                <a:schemeClr val="tx1"/>
              </a:solidFill>
            </a:ln>
          </p:spPr>
          <p:txBody>
            <a:bodyPr wrap="square" rtlCol="0" anchor="t" anchorCtr="1">
              <a:spAutoFit/>
            </a:bodyPr>
            <a:lstStyle/>
            <a:p>
              <a:pPr algn="l"/>
              <a:r>
                <a:rPr lang="en-US" sz="1000" b="1" dirty="0">
                  <a:solidFill>
                    <a:srgbClr val="333333"/>
                  </a:solidFill>
                </a:rPr>
                <a:t>Data Plane</a:t>
              </a:r>
            </a:p>
          </p:txBody>
        </p:sp>
        <p:cxnSp>
          <p:nvCxnSpPr>
            <p:cNvPr id="60" name="Straight Connector 59"/>
            <p:cNvCxnSpPr/>
            <p:nvPr/>
          </p:nvCxnSpPr>
          <p:spPr>
            <a:xfrm flipV="1">
              <a:off x="5012871" y="1854113"/>
              <a:ext cx="4087335" cy="7344"/>
            </a:xfrm>
            <a:prstGeom prst="line">
              <a:avLst/>
            </a:prstGeom>
            <a:ln w="254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162661" y="2411680"/>
              <a:ext cx="872812" cy="187554"/>
            </a:xfrm>
            <a:prstGeom prst="rect">
              <a:avLst/>
            </a:prstGeom>
            <a:solidFill>
              <a:schemeClr val="accent6">
                <a:lumMod val="60000"/>
                <a:lumOff val="40000"/>
              </a:schemeClr>
            </a:solidFill>
            <a:ln w="28575" cmpd="sng">
              <a:solidFill>
                <a:schemeClr val="tx1"/>
              </a:solidFill>
            </a:ln>
          </p:spPr>
          <p:txBody>
            <a:bodyPr wrap="square" rtlCol="0" anchor="t" anchorCtr="1">
              <a:spAutoFit/>
            </a:bodyPr>
            <a:lstStyle/>
            <a:p>
              <a:pPr algn="l"/>
              <a:r>
                <a:rPr lang="en-US" sz="1000" b="1" dirty="0">
                  <a:solidFill>
                    <a:srgbClr val="333333"/>
                  </a:solidFill>
                </a:rPr>
                <a:t>Data Plane</a:t>
              </a:r>
            </a:p>
          </p:txBody>
        </p:sp>
        <p:sp>
          <p:nvSpPr>
            <p:cNvPr id="72" name="Rounded Rectangle 71"/>
            <p:cNvSpPr/>
            <p:nvPr/>
          </p:nvSpPr>
          <p:spPr bwMode="auto">
            <a:xfrm>
              <a:off x="5325533" y="749300"/>
              <a:ext cx="2844800" cy="848785"/>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t" anchorCtr="0"/>
            <a:lstStyle/>
            <a:p>
              <a:pPr algn="ctr">
                <a:spcAft>
                  <a:spcPct val="0"/>
                </a:spcAft>
                <a:defRPr/>
              </a:pPr>
              <a:r>
                <a:rPr lang="en-US" sz="1400" b="1" dirty="0">
                  <a:solidFill>
                    <a:srgbClr val="FFFFFF"/>
                  </a:solidFill>
                </a:rPr>
                <a:t> VMware vCenter Server</a:t>
              </a:r>
            </a:p>
          </p:txBody>
        </p:sp>
        <p:pic>
          <p:nvPicPr>
            <p:cNvPr id="41" name="Picture 40"/>
            <p:cNvPicPr>
              <a:picLocks noChangeAspect="1"/>
            </p:cNvPicPr>
            <p:nvPr/>
          </p:nvPicPr>
          <p:blipFill>
            <a:blip r:embed="rId6" cstate="print"/>
            <a:stretch>
              <a:fillRect/>
            </a:stretch>
          </p:blipFill>
          <p:spPr>
            <a:xfrm>
              <a:off x="5346909" y="1176578"/>
              <a:ext cx="403466" cy="394010"/>
            </a:xfrm>
            <a:prstGeom prst="rect">
              <a:avLst/>
            </a:prstGeom>
          </p:spPr>
        </p:pic>
        <p:sp>
          <p:nvSpPr>
            <p:cNvPr id="46" name="TextBox 45"/>
            <p:cNvSpPr txBox="1"/>
            <p:nvPr/>
          </p:nvSpPr>
          <p:spPr>
            <a:xfrm>
              <a:off x="6015680" y="1076461"/>
              <a:ext cx="1440379" cy="187554"/>
            </a:xfrm>
            <a:prstGeom prst="rect">
              <a:avLst/>
            </a:prstGeom>
            <a:solidFill>
              <a:schemeClr val="accent4"/>
            </a:solidFill>
            <a:ln w="28575" cmpd="sng">
              <a:solidFill>
                <a:schemeClr val="tx1"/>
              </a:solidFill>
            </a:ln>
          </p:spPr>
          <p:txBody>
            <a:bodyPr wrap="square" rtlCol="0" anchor="t" anchorCtr="1">
              <a:spAutoFit/>
            </a:bodyPr>
            <a:lstStyle/>
            <a:p>
              <a:pPr algn="l"/>
              <a:r>
                <a:rPr lang="en-US" sz="1000" b="1" dirty="0">
                  <a:solidFill>
                    <a:srgbClr val="333333"/>
                  </a:solidFill>
                </a:rPr>
                <a:t>Management Plane</a:t>
              </a:r>
            </a:p>
          </p:txBody>
        </p:sp>
        <p:sp>
          <p:nvSpPr>
            <p:cNvPr id="36" name="Isosceles Triangle 35"/>
            <p:cNvSpPr/>
            <p:nvPr/>
          </p:nvSpPr>
          <p:spPr bwMode="auto">
            <a:xfrm>
              <a:off x="5511800" y="1651000"/>
              <a:ext cx="2628900" cy="431800"/>
            </a:xfrm>
            <a:prstGeom prst="triangle">
              <a:avLst/>
            </a:prstGeom>
            <a:gradFill flip="none" rotWithShape="1">
              <a:gsLst>
                <a:gs pos="100000">
                  <a:srgbClr val="81B34B"/>
                </a:gs>
                <a:gs pos="56000">
                  <a:srgbClr val="81B04B"/>
                </a:gs>
                <a:gs pos="0">
                  <a:srgbClr val="EBEDEF"/>
                </a:gs>
              </a:gsLst>
              <a:lin ang="16200000" scaled="0"/>
              <a:tileRect/>
            </a:gradFill>
            <a:ln w="0" cap="rnd" cmpd="dbl">
              <a:noFill/>
              <a:headEnd type="none" w="med" len="med"/>
              <a:tailEnd type="none" w="med" len="med"/>
            </a:ln>
            <a:effectLst/>
            <a:scene3d>
              <a:camera prst="orthographicFront"/>
              <a:lightRig rig="threePt" dir="t"/>
            </a:scene3d>
            <a:sp3d prstMaterial="matte">
              <a:contourClr>
                <a:schemeClr val="bg1"/>
              </a:contourClr>
            </a:sp3d>
          </p:spPr>
          <p:style>
            <a:lnRef idx="1">
              <a:schemeClr val="accent4"/>
            </a:lnRef>
            <a:fillRef idx="3">
              <a:schemeClr val="accent4"/>
            </a:fillRef>
            <a:effectRef idx="2">
              <a:schemeClr val="accent4"/>
            </a:effectRef>
            <a:fontRef idx="minor">
              <a:schemeClr val="lt1"/>
            </a:fontRef>
          </p:style>
          <p:txBody>
            <a:bodyPr wrap="square" rtlCol="0" anchor="ctr"/>
            <a:lstStyle/>
            <a:p>
              <a:pPr algn="l">
                <a:spcAft>
                  <a:spcPct val="0"/>
                </a:spcAft>
              </a:pPr>
              <a:endParaRPr lang="en-US" sz="1600" baseline="-25000" dirty="0">
                <a:solidFill>
                  <a:srgbClr val="FFFFFF"/>
                </a:solidFill>
              </a:endParaRPr>
            </a:p>
          </p:txBody>
        </p:sp>
        <p:sp>
          <p:nvSpPr>
            <p:cNvPr id="71" name="Rectangle 70"/>
            <p:cNvSpPr>
              <a:spLocks noChangeArrowheads="1"/>
            </p:cNvSpPr>
            <p:nvPr/>
          </p:nvSpPr>
          <p:spPr bwMode="auto">
            <a:xfrm>
              <a:off x="5867340" y="1412892"/>
              <a:ext cx="1955860" cy="17460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b" anchorCtr="1"/>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r>
                <a:rPr lang="en-US" sz="800" b="1" dirty="0" err="1"/>
                <a:t>vSphere</a:t>
              </a:r>
              <a:r>
                <a:rPr lang="en-US" sz="800" b="1" dirty="0"/>
                <a:t> Distributed Switch</a:t>
              </a:r>
            </a:p>
          </p:txBody>
        </p:sp>
        <p:sp>
          <p:nvSpPr>
            <p:cNvPr id="73" name="Rectangle 72"/>
            <p:cNvSpPr>
              <a:spLocks noChangeArrowheads="1"/>
            </p:cNvSpPr>
            <p:nvPr/>
          </p:nvSpPr>
          <p:spPr bwMode="auto">
            <a:xfrm>
              <a:off x="5928595" y="1377461"/>
              <a:ext cx="256305" cy="83039"/>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p>
          </p:txBody>
        </p:sp>
        <p:sp>
          <p:nvSpPr>
            <p:cNvPr id="74" name="Rectangle 73"/>
            <p:cNvSpPr>
              <a:spLocks noChangeArrowheads="1"/>
            </p:cNvSpPr>
            <p:nvPr/>
          </p:nvSpPr>
          <p:spPr bwMode="auto">
            <a:xfrm>
              <a:off x="7508739" y="1373158"/>
              <a:ext cx="263661" cy="87342"/>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48" name="Rectangle 47"/>
            <p:cNvSpPr>
              <a:spLocks noChangeArrowheads="1"/>
            </p:cNvSpPr>
            <p:nvPr/>
          </p:nvSpPr>
          <p:spPr bwMode="auto">
            <a:xfrm>
              <a:off x="5257800" y="2797669"/>
              <a:ext cx="1397000" cy="21590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b" anchorCtr="1"/>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r>
                <a:rPr lang="en-US" sz="800" b="1" dirty="0" err="1"/>
                <a:t>vSphere</a:t>
              </a:r>
              <a:r>
                <a:rPr lang="en-US" sz="800" b="1" dirty="0"/>
                <a:t> Distributed Switch</a:t>
              </a:r>
            </a:p>
          </p:txBody>
        </p:sp>
        <p:sp>
          <p:nvSpPr>
            <p:cNvPr id="62" name="Rectangle 61"/>
            <p:cNvSpPr>
              <a:spLocks noChangeArrowheads="1"/>
            </p:cNvSpPr>
            <p:nvPr/>
          </p:nvSpPr>
          <p:spPr bwMode="auto">
            <a:xfrm>
              <a:off x="5534895" y="2714639"/>
              <a:ext cx="332506" cy="121139"/>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p>
          </p:txBody>
        </p:sp>
        <p:sp>
          <p:nvSpPr>
            <p:cNvPr id="59" name="Rectangle 58"/>
            <p:cNvSpPr>
              <a:spLocks noChangeArrowheads="1"/>
            </p:cNvSpPr>
            <p:nvPr/>
          </p:nvSpPr>
          <p:spPr bwMode="auto">
            <a:xfrm>
              <a:off x="6099039" y="2710336"/>
              <a:ext cx="327161" cy="125442"/>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49" name="Rectangle 48"/>
            <p:cNvSpPr>
              <a:spLocks noChangeArrowheads="1"/>
            </p:cNvSpPr>
            <p:nvPr/>
          </p:nvSpPr>
          <p:spPr bwMode="auto">
            <a:xfrm>
              <a:off x="6959600" y="2797669"/>
              <a:ext cx="1397000" cy="21590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b" anchorCtr="1"/>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r>
                <a:rPr lang="en-US" sz="800" b="1" dirty="0" err="1"/>
                <a:t>vSphere</a:t>
              </a:r>
              <a:r>
                <a:rPr lang="en-US" sz="800" b="1" dirty="0"/>
                <a:t> Distributed Switch</a:t>
              </a:r>
            </a:p>
          </p:txBody>
        </p:sp>
        <p:sp>
          <p:nvSpPr>
            <p:cNvPr id="65" name="Rectangle 64"/>
            <p:cNvSpPr>
              <a:spLocks noChangeArrowheads="1"/>
            </p:cNvSpPr>
            <p:nvPr/>
          </p:nvSpPr>
          <p:spPr bwMode="auto">
            <a:xfrm>
              <a:off x="7122395" y="2701939"/>
              <a:ext cx="332506" cy="121139"/>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p>
          </p:txBody>
        </p:sp>
        <p:sp>
          <p:nvSpPr>
            <p:cNvPr id="66" name="Rectangle 65"/>
            <p:cNvSpPr>
              <a:spLocks noChangeArrowheads="1"/>
            </p:cNvSpPr>
            <p:nvPr/>
          </p:nvSpPr>
          <p:spPr bwMode="auto">
            <a:xfrm>
              <a:off x="7711939" y="2710336"/>
              <a:ext cx="327161" cy="125442"/>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0" name="Rectangle 49"/>
            <p:cNvSpPr>
              <a:spLocks noChangeArrowheads="1"/>
            </p:cNvSpPr>
            <p:nvPr/>
          </p:nvSpPr>
          <p:spPr bwMode="auto">
            <a:xfrm>
              <a:off x="6376238" y="1550285"/>
              <a:ext cx="879109" cy="99431"/>
            </a:xfrm>
            <a:prstGeom prst="rect">
              <a:avLst/>
            </a:prstGeom>
            <a:solidFill>
              <a:srgbClr val="FF0000"/>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3" name="Rectangle 52"/>
            <p:cNvSpPr>
              <a:spLocks noChangeArrowheads="1"/>
            </p:cNvSpPr>
            <p:nvPr/>
          </p:nvSpPr>
          <p:spPr bwMode="auto">
            <a:xfrm>
              <a:off x="6447540" y="1592346"/>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4" name="Rectangle 53"/>
            <p:cNvSpPr>
              <a:spLocks noChangeArrowheads="1"/>
            </p:cNvSpPr>
            <p:nvPr/>
          </p:nvSpPr>
          <p:spPr bwMode="auto">
            <a:xfrm>
              <a:off x="7052487" y="1584154"/>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5" name="Rectangle 54"/>
            <p:cNvSpPr>
              <a:spLocks noChangeArrowheads="1"/>
            </p:cNvSpPr>
            <p:nvPr/>
          </p:nvSpPr>
          <p:spPr bwMode="auto">
            <a:xfrm>
              <a:off x="5535955" y="2958215"/>
              <a:ext cx="879109" cy="99431"/>
            </a:xfrm>
            <a:prstGeom prst="rect">
              <a:avLst/>
            </a:prstGeom>
            <a:solidFill>
              <a:srgbClr val="FF0000"/>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6" name="Rectangle 55"/>
            <p:cNvSpPr>
              <a:spLocks noChangeArrowheads="1"/>
            </p:cNvSpPr>
            <p:nvPr/>
          </p:nvSpPr>
          <p:spPr bwMode="auto">
            <a:xfrm>
              <a:off x="5607257" y="3000276"/>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57" name="Rectangle 56"/>
            <p:cNvSpPr>
              <a:spLocks noChangeArrowheads="1"/>
            </p:cNvSpPr>
            <p:nvPr/>
          </p:nvSpPr>
          <p:spPr bwMode="auto">
            <a:xfrm>
              <a:off x="6212204" y="2992084"/>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75" name="Rectangle 74"/>
            <p:cNvSpPr>
              <a:spLocks noChangeArrowheads="1"/>
            </p:cNvSpPr>
            <p:nvPr/>
          </p:nvSpPr>
          <p:spPr bwMode="auto">
            <a:xfrm>
              <a:off x="7200159" y="2958216"/>
              <a:ext cx="879109" cy="99431"/>
            </a:xfrm>
            <a:prstGeom prst="rect">
              <a:avLst/>
            </a:prstGeom>
            <a:solidFill>
              <a:srgbClr val="FF0000"/>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76" name="Rectangle 75"/>
            <p:cNvSpPr>
              <a:spLocks noChangeArrowheads="1"/>
            </p:cNvSpPr>
            <p:nvPr/>
          </p:nvSpPr>
          <p:spPr bwMode="auto">
            <a:xfrm>
              <a:off x="7271461" y="3000277"/>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sp>
          <p:nvSpPr>
            <p:cNvPr id="77" name="Rectangle 76"/>
            <p:cNvSpPr>
              <a:spLocks noChangeArrowheads="1"/>
            </p:cNvSpPr>
            <p:nvPr/>
          </p:nvSpPr>
          <p:spPr bwMode="auto">
            <a:xfrm>
              <a:off x="7876408" y="2992085"/>
              <a:ext cx="107090" cy="101167"/>
            </a:xfrm>
            <a:prstGeom prst="rect">
              <a:avLst/>
            </a:prstGeom>
            <a:solidFill>
              <a:schemeClr val="tx2"/>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p>
          </p:txBody>
        </p:sp>
        <p:pic>
          <p:nvPicPr>
            <p:cNvPr id="87" name="Picture 56" descr="NIC_icon"/>
            <p:cNvPicPr>
              <a:picLocks noChangeAspect="1" noChangeArrowheads="1"/>
            </p:cNvPicPr>
            <p:nvPr/>
          </p:nvPicPr>
          <p:blipFill>
            <a:blip r:embed="rId7" cstate="print"/>
            <a:srcRect/>
            <a:stretch>
              <a:fillRect/>
            </a:stretch>
          </p:blipFill>
          <p:spPr bwMode="auto">
            <a:xfrm>
              <a:off x="5600284" y="3854881"/>
              <a:ext cx="260045" cy="293025"/>
            </a:xfrm>
            <a:prstGeom prst="rect">
              <a:avLst/>
            </a:prstGeom>
            <a:noFill/>
            <a:effectLst>
              <a:outerShdw blurRad="50800" dist="38100" dir="2700000" algn="tl" rotWithShape="0">
                <a:prstClr val="black">
                  <a:alpha val="40000"/>
                </a:prstClr>
              </a:outerShdw>
            </a:effectLst>
          </p:spPr>
        </p:pic>
        <p:pic>
          <p:nvPicPr>
            <p:cNvPr id="88" name="Picture 56" descr="NIC_icon"/>
            <p:cNvPicPr>
              <a:picLocks noChangeAspect="1" noChangeArrowheads="1"/>
            </p:cNvPicPr>
            <p:nvPr/>
          </p:nvPicPr>
          <p:blipFill>
            <a:blip r:embed="rId7" cstate="print"/>
            <a:srcRect/>
            <a:stretch>
              <a:fillRect/>
            </a:stretch>
          </p:blipFill>
          <p:spPr bwMode="auto">
            <a:xfrm>
              <a:off x="6190633" y="3861288"/>
              <a:ext cx="260045" cy="293025"/>
            </a:xfrm>
            <a:prstGeom prst="rect">
              <a:avLst/>
            </a:prstGeom>
            <a:noFill/>
            <a:effectLst>
              <a:outerShdw blurRad="50800" dist="38100" dir="2700000" algn="tl" rotWithShape="0">
                <a:prstClr val="black">
                  <a:alpha val="40000"/>
                </a:prstClr>
              </a:outerShdw>
            </a:effectLst>
          </p:spPr>
        </p:pic>
        <p:pic>
          <p:nvPicPr>
            <p:cNvPr id="89" name="Picture 56" descr="NIC_icon"/>
            <p:cNvPicPr>
              <a:picLocks noChangeAspect="1" noChangeArrowheads="1"/>
            </p:cNvPicPr>
            <p:nvPr/>
          </p:nvPicPr>
          <p:blipFill>
            <a:blip r:embed="rId7" cstate="print"/>
            <a:srcRect/>
            <a:stretch>
              <a:fillRect/>
            </a:stretch>
          </p:blipFill>
          <p:spPr bwMode="auto">
            <a:xfrm>
              <a:off x="7279088" y="3869480"/>
              <a:ext cx="260045" cy="293025"/>
            </a:xfrm>
            <a:prstGeom prst="rect">
              <a:avLst/>
            </a:prstGeom>
            <a:noFill/>
            <a:effectLst>
              <a:outerShdw blurRad="50800" dist="38100" dir="2700000" algn="tl" rotWithShape="0">
                <a:prstClr val="black">
                  <a:alpha val="40000"/>
                </a:prstClr>
              </a:outerShdw>
            </a:effectLst>
          </p:spPr>
        </p:pic>
        <p:pic>
          <p:nvPicPr>
            <p:cNvPr id="90" name="Picture 56" descr="NIC_icon"/>
            <p:cNvPicPr>
              <a:picLocks noChangeAspect="1" noChangeArrowheads="1"/>
            </p:cNvPicPr>
            <p:nvPr/>
          </p:nvPicPr>
          <p:blipFill>
            <a:blip r:embed="rId7" cstate="print"/>
            <a:srcRect/>
            <a:stretch>
              <a:fillRect/>
            </a:stretch>
          </p:blipFill>
          <p:spPr bwMode="auto">
            <a:xfrm>
              <a:off x="7884034" y="3875887"/>
              <a:ext cx="260045" cy="293025"/>
            </a:xfrm>
            <a:prstGeom prst="rect">
              <a:avLst/>
            </a:prstGeom>
            <a:noFill/>
            <a:effectLst>
              <a:outerShdw blurRad="50800" dist="38100" dir="2700000" algn="tl" rotWithShape="0">
                <a:prstClr val="black">
                  <a:alpha val="40000"/>
                </a:prstClr>
              </a:outerShdw>
            </a:effectLst>
          </p:spPr>
        </p:pic>
        <p:cxnSp>
          <p:nvCxnSpPr>
            <p:cNvPr id="91" name="Straight Connector 90"/>
            <p:cNvCxnSpPr/>
            <p:nvPr/>
          </p:nvCxnSpPr>
          <p:spPr>
            <a:xfrm flipH="1">
              <a:off x="5647773" y="3107857"/>
              <a:ext cx="14597" cy="861358"/>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246302" y="3093258"/>
              <a:ext cx="14597" cy="861358"/>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7311977" y="3093257"/>
              <a:ext cx="14597" cy="861358"/>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7910507" y="3064059"/>
              <a:ext cx="14597" cy="861358"/>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6" name="Content Placeholder 2"/>
          <p:cNvSpPr txBox="1">
            <a:spLocks/>
          </p:cNvSpPr>
          <p:nvPr/>
        </p:nvSpPr>
        <p:spPr>
          <a:xfrm>
            <a:off x="5789613" y="1295400"/>
            <a:ext cx="5410199" cy="4244722"/>
          </a:xfrm>
          <a:prstGeom prst="rect">
            <a:avLst/>
          </a:prstGeom>
        </p:spPr>
        <p:txBody>
          <a:bodyPr/>
          <a:lstStyle>
            <a:lvl1pPr marL="233363" indent="-233363" algn="l" rtl="0" eaLnBrk="0" fontAlgn="base" hangingPunct="0">
              <a:lnSpc>
                <a:spcPts val="2400"/>
              </a:lnSpc>
              <a:spcBef>
                <a:spcPts val="1000"/>
              </a:spcBef>
              <a:spcAft>
                <a:spcPct val="0"/>
              </a:spcAft>
              <a:buClr>
                <a:schemeClr val="accent1">
                  <a:lumMod val="75000"/>
                </a:schemeClr>
              </a:buClr>
              <a:buSzPct val="115000"/>
              <a:buFont typeface="Wingdings" pitchFamily="2" charset="2"/>
              <a:buChar char="§"/>
              <a:defRPr sz="2000" b="1">
                <a:solidFill>
                  <a:srgbClr val="333333"/>
                </a:solidFill>
                <a:latin typeface="+mn-lt"/>
                <a:ea typeface="+mn-ea"/>
                <a:cs typeface="+mn-cs"/>
              </a:defRPr>
            </a:lvl1pPr>
            <a:lvl2pPr marL="400050" indent="-171450" algn="l" rtl="0" eaLnBrk="0" fontAlgn="base" hangingPunct="0">
              <a:lnSpc>
                <a:spcPts val="2200"/>
              </a:lnSpc>
              <a:spcBef>
                <a:spcPts val="800"/>
              </a:spcBef>
              <a:spcAft>
                <a:spcPct val="0"/>
              </a:spcAft>
              <a:buClr>
                <a:schemeClr val="accent1">
                  <a:lumMod val="75000"/>
                </a:schemeClr>
              </a:buClr>
              <a:buSzPct val="110000"/>
              <a:buFont typeface="Times" pitchFamily="18" charset="0"/>
              <a:buChar char="•"/>
              <a:defRPr>
                <a:solidFill>
                  <a:srgbClr val="333333"/>
                </a:solidFill>
                <a:latin typeface="+mn-lt"/>
                <a:ea typeface="+mn-ea"/>
              </a:defRPr>
            </a:lvl2pPr>
            <a:lvl3pPr marL="62865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3pPr>
            <a:lvl4pPr marL="91440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4pPr>
            <a:lvl5pPr marL="1200150" indent="-171450" algn="l" rtl="0" eaLnBrk="0" fontAlgn="base" hangingPunct="0">
              <a:lnSpc>
                <a:spcPts val="2000"/>
              </a:lnSpc>
              <a:spcBef>
                <a:spcPts val="600"/>
              </a:spcBef>
              <a:spcAft>
                <a:spcPct val="0"/>
              </a:spcAft>
              <a:buClr>
                <a:schemeClr val="accent1">
                  <a:lumMod val="75000"/>
                </a:schemeClr>
              </a:buClr>
              <a:buSzPct val="110000"/>
              <a:buFont typeface="Arial" pitchFamily="34" charset="0"/>
              <a:buChar char="•"/>
              <a:defRPr sz="1600">
                <a:solidFill>
                  <a:srgbClr val="333333"/>
                </a:solidFill>
                <a:latin typeface="+mn-lt"/>
                <a:ea typeface="+mn-ea"/>
              </a:defRPr>
            </a:lvl5pPr>
            <a:lvl6pPr marL="16002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6pPr>
            <a:lvl7pPr marL="20574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7pPr>
            <a:lvl8pPr marL="25146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8pPr>
            <a:lvl9pPr marL="2971800" indent="-171450" algn="l" rtl="0" fontAlgn="base">
              <a:spcBef>
                <a:spcPct val="0"/>
              </a:spcBef>
              <a:spcAft>
                <a:spcPct val="40000"/>
              </a:spcAft>
              <a:buClr>
                <a:schemeClr val="accent2"/>
              </a:buClr>
              <a:buFont typeface="Arial" charset="0"/>
              <a:buChar char="­"/>
              <a:defRPr sz="1600">
                <a:solidFill>
                  <a:schemeClr val="tx1"/>
                </a:solidFill>
                <a:latin typeface="+mn-lt"/>
                <a:ea typeface="+mn-ea"/>
              </a:defRPr>
            </a:lvl9pPr>
          </a:lstStyle>
          <a:p>
            <a:pPr>
              <a:buFont typeface="Arial" panose="020B0604020202020204" pitchFamily="34" charset="0"/>
              <a:buChar char="•"/>
            </a:pPr>
            <a:r>
              <a:rPr lang="en-US" sz="1600" dirty="0"/>
              <a:t>Unified network virtualization management</a:t>
            </a:r>
          </a:p>
          <a:p>
            <a:pPr lvl="1">
              <a:buFont typeface="Arial" panose="020B0604020202020204" pitchFamily="34" charset="0"/>
              <a:buChar char="•"/>
            </a:pPr>
            <a:r>
              <a:rPr lang="en-US" sz="1400" dirty="0"/>
              <a:t>Independent of physical fabric </a:t>
            </a:r>
          </a:p>
          <a:p>
            <a:pPr>
              <a:buFont typeface="Arial" panose="020B0604020202020204" pitchFamily="34" charset="0"/>
              <a:buChar char="•"/>
            </a:pPr>
            <a:r>
              <a:rPr lang="en-US" sz="1600" dirty="0" err="1"/>
              <a:t>vMotion</a:t>
            </a:r>
            <a:r>
              <a:rPr lang="en-US" sz="1600" dirty="0"/>
              <a:t> aware : Statistics and policies follow the VM</a:t>
            </a:r>
          </a:p>
          <a:p>
            <a:pPr>
              <a:buFont typeface="Arial" panose="020B0604020202020204" pitchFamily="34" charset="0"/>
              <a:buChar char="•"/>
            </a:pPr>
            <a:r>
              <a:rPr lang="en-US" sz="1600" dirty="0"/>
              <a:t>vCenter management plane independent of data plane</a:t>
            </a:r>
          </a:p>
          <a:p>
            <a:pPr>
              <a:buFont typeface="Arial" panose="020B0604020202020204" pitchFamily="34" charset="0"/>
              <a:buChar char="•"/>
            </a:pPr>
            <a:r>
              <a:rPr lang="en-US" sz="1600" dirty="0"/>
              <a:t>Advanced Traffic Management features </a:t>
            </a:r>
          </a:p>
          <a:p>
            <a:pPr lvl="1">
              <a:buFont typeface="Arial" panose="020B0604020202020204" pitchFamily="34" charset="0"/>
              <a:buChar char="•"/>
            </a:pPr>
            <a:r>
              <a:rPr lang="en-US" sz="1400" dirty="0"/>
              <a:t>Load Based Teaming (LBT)</a:t>
            </a:r>
          </a:p>
          <a:p>
            <a:pPr lvl="1">
              <a:buFont typeface="Arial" panose="020B0604020202020204" pitchFamily="34" charset="0"/>
              <a:buChar char="•"/>
            </a:pPr>
            <a:r>
              <a:rPr lang="en-US" sz="1400" dirty="0"/>
              <a:t>Network IO Control (NIOC)</a:t>
            </a:r>
          </a:p>
          <a:p>
            <a:pPr>
              <a:buFont typeface="Arial" panose="020B0604020202020204" pitchFamily="34" charset="0"/>
              <a:buChar char="•"/>
            </a:pPr>
            <a:r>
              <a:rPr lang="en-US" sz="1600" dirty="0"/>
              <a:t>Monitoring and Troubleshooting features</a:t>
            </a:r>
          </a:p>
          <a:p>
            <a:pPr lvl="1">
              <a:buFont typeface="Arial" panose="020B0604020202020204" pitchFamily="34" charset="0"/>
              <a:buChar char="•"/>
            </a:pPr>
            <a:r>
              <a:rPr lang="en-US" sz="1400" dirty="0" err="1"/>
              <a:t>NetFlow</a:t>
            </a:r>
            <a:endParaRPr lang="en-US" sz="1400" dirty="0"/>
          </a:p>
          <a:p>
            <a:pPr lvl="1">
              <a:buFont typeface="Arial" panose="020B0604020202020204" pitchFamily="34" charset="0"/>
              <a:buChar char="•"/>
            </a:pPr>
            <a:r>
              <a:rPr lang="en-US" sz="1400" dirty="0"/>
              <a:t>Port Mirroring </a:t>
            </a:r>
          </a:p>
        </p:txBody>
      </p:sp>
    </p:spTree>
    <p:extLst>
      <p:ext uri="{BB962C8B-B14F-4D97-AF65-F5344CB8AC3E}">
        <p14:creationId xmlns:p14="http://schemas.microsoft.com/office/powerpoint/2010/main" val="5541809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p:cNvCxnSpPr/>
          <p:nvPr/>
        </p:nvCxnSpPr>
        <p:spPr>
          <a:xfrm flipH="1">
            <a:off x="5353580" y="3664413"/>
            <a:ext cx="2110322" cy="114513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7" name="Straight Connector 66"/>
          <p:cNvCxnSpPr/>
          <p:nvPr/>
        </p:nvCxnSpPr>
        <p:spPr>
          <a:xfrm flipH="1">
            <a:off x="5214020" y="3627026"/>
            <a:ext cx="2110322" cy="1145130"/>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69" name="Rounded Rectangle 68"/>
          <p:cNvSpPr/>
          <p:nvPr/>
        </p:nvSpPr>
        <p:spPr bwMode="auto">
          <a:xfrm>
            <a:off x="3011426" y="3933609"/>
            <a:ext cx="6218868" cy="1643307"/>
          </a:xfrm>
          <a:prstGeom prst="roundRect">
            <a:avLst/>
          </a:prstGeom>
          <a:solidFill>
            <a:schemeClr val="accent2">
              <a:lumMod val="60000"/>
              <a:lumOff val="40000"/>
              <a:alpha val="28000"/>
            </a:schemeClr>
          </a:solidFill>
          <a:ln w="12700">
            <a:solidFill>
              <a:schemeClr val="accent2">
                <a:lumMod val="60000"/>
                <a:lumOff val="40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spcAft>
                <a:spcPct val="0"/>
              </a:spcAft>
              <a:defRPr/>
            </a:pPr>
            <a:endParaRPr lang="en-US" sz="1600" dirty="0">
              <a:solidFill>
                <a:schemeClr val="bg1"/>
              </a:solidFill>
            </a:endParaRPr>
          </a:p>
        </p:txBody>
      </p:sp>
      <p:sp>
        <p:nvSpPr>
          <p:cNvPr id="68" name="Rounded Rectangle 67"/>
          <p:cNvSpPr/>
          <p:nvPr/>
        </p:nvSpPr>
        <p:spPr bwMode="auto">
          <a:xfrm>
            <a:off x="2953032" y="1021948"/>
            <a:ext cx="6248067" cy="2686263"/>
          </a:xfrm>
          <a:prstGeom prst="roundRect">
            <a:avLst/>
          </a:prstGeom>
          <a:solidFill>
            <a:schemeClr val="tx2">
              <a:lumMod val="60000"/>
              <a:lumOff val="40000"/>
              <a:alpha val="28000"/>
            </a:schemeClr>
          </a:solidFill>
          <a:ln w="12700">
            <a:solidFill>
              <a:schemeClr val="tx2">
                <a:lumMod val="60000"/>
                <a:lumOff val="40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spcAft>
                <a:spcPct val="0"/>
              </a:spcAft>
              <a:defRPr/>
            </a:pPr>
            <a:endParaRPr lang="en-US" sz="1600" dirty="0">
              <a:solidFill>
                <a:schemeClr val="bg1"/>
              </a:solidFill>
            </a:endParaRPr>
          </a:p>
        </p:txBody>
      </p:sp>
      <p:cxnSp>
        <p:nvCxnSpPr>
          <p:cNvPr id="63" name="Straight Connector 62"/>
          <p:cNvCxnSpPr/>
          <p:nvPr/>
        </p:nvCxnSpPr>
        <p:spPr>
          <a:xfrm>
            <a:off x="4988614" y="3597829"/>
            <a:ext cx="2164497" cy="1320065"/>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a:xfrm>
            <a:off x="608012" y="177501"/>
            <a:ext cx="10969943" cy="424066"/>
          </a:xfrm>
        </p:spPr>
        <p:txBody>
          <a:bodyPr>
            <a:normAutofit fontScale="90000"/>
          </a:bodyPr>
          <a:lstStyle/>
          <a:p>
            <a:r>
              <a:rPr lang="en-US" dirty="0"/>
              <a:t>Common Network Misconfiguration</a:t>
            </a:r>
          </a:p>
        </p:txBody>
      </p:sp>
      <p:cxnSp>
        <p:nvCxnSpPr>
          <p:cNvPr id="16" name="Straight Connector 15"/>
          <p:cNvCxnSpPr>
            <a:stCxn id="18" idx="2"/>
          </p:cNvCxnSpPr>
          <p:nvPr/>
        </p:nvCxnSpPr>
        <p:spPr>
          <a:xfrm>
            <a:off x="4754474" y="3677912"/>
            <a:ext cx="23354" cy="111062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19" name="Picture 41"/>
          <p:cNvPicPr>
            <a:picLocks noChangeAspect="1" noChangeArrowheads="1"/>
          </p:cNvPicPr>
          <p:nvPr/>
        </p:nvPicPr>
        <p:blipFill>
          <a:blip r:embed="rId3" cstate="print"/>
          <a:srcRect/>
          <a:stretch>
            <a:fillRect/>
          </a:stretch>
        </p:blipFill>
        <p:spPr bwMode="auto">
          <a:xfrm>
            <a:off x="4170409" y="4656428"/>
            <a:ext cx="914400" cy="381001"/>
          </a:xfrm>
          <a:prstGeom prst="rect">
            <a:avLst/>
          </a:prstGeom>
          <a:noFill/>
          <a:ln w="9525">
            <a:noFill/>
            <a:miter lim="800000"/>
            <a:headEnd/>
            <a:tailEnd/>
          </a:ln>
        </p:spPr>
      </p:pic>
      <p:pic>
        <p:nvPicPr>
          <p:cNvPr id="8" name="Picture 8" descr="C:\Users\Abject-3D\Desktop\VMWare Files\FINAL diagrams\Basic Virtualization\3D PNGs\uopdateSomething_5.png"/>
          <p:cNvPicPr>
            <a:picLocks noChangeAspect="1" noChangeArrowheads="1"/>
          </p:cNvPicPr>
          <p:nvPr/>
        </p:nvPicPr>
        <p:blipFill>
          <a:blip r:embed="rId4" cstate="print"/>
          <a:srcRect/>
          <a:stretch>
            <a:fillRect/>
          </a:stretch>
        </p:blipFill>
        <p:spPr bwMode="auto">
          <a:xfrm>
            <a:off x="3403824" y="1288380"/>
            <a:ext cx="5257511" cy="1591289"/>
          </a:xfrm>
          <a:prstGeom prst="rect">
            <a:avLst/>
          </a:prstGeom>
          <a:noFill/>
        </p:spPr>
      </p:pic>
      <p:pic>
        <p:nvPicPr>
          <p:cNvPr id="9" name="Picture 4" descr="ICON_VirtTriangle_flat_Q408.png"/>
          <p:cNvPicPr>
            <a:picLocks noChangeAspect="1"/>
          </p:cNvPicPr>
          <p:nvPr/>
        </p:nvPicPr>
        <p:blipFill>
          <a:blip r:embed="rId5" cstate="print"/>
          <a:srcRect/>
          <a:stretch>
            <a:fillRect/>
          </a:stretch>
        </p:blipFill>
        <p:spPr bwMode="auto">
          <a:xfrm>
            <a:off x="6294830" y="2876034"/>
            <a:ext cx="2409926" cy="375630"/>
          </a:xfrm>
          <a:prstGeom prst="rect">
            <a:avLst/>
          </a:prstGeom>
          <a:noFill/>
          <a:ln w="9525">
            <a:noFill/>
            <a:miter lim="800000"/>
            <a:headEnd/>
            <a:tailEnd/>
          </a:ln>
        </p:spPr>
      </p:pic>
      <p:pic>
        <p:nvPicPr>
          <p:cNvPr id="14" name="Picture 8" descr="ICON_Server_flat_Q408.png"/>
          <p:cNvPicPr>
            <a:picLocks noChangeAspect="1"/>
          </p:cNvPicPr>
          <p:nvPr/>
        </p:nvPicPr>
        <p:blipFill>
          <a:blip r:embed="rId6" cstate="print"/>
          <a:srcRect/>
          <a:stretch>
            <a:fillRect/>
          </a:stretch>
        </p:blipFill>
        <p:spPr bwMode="auto">
          <a:xfrm>
            <a:off x="6555605" y="3273109"/>
            <a:ext cx="2039172" cy="420503"/>
          </a:xfrm>
          <a:prstGeom prst="rect">
            <a:avLst/>
          </a:prstGeom>
          <a:noFill/>
          <a:ln w="9525">
            <a:noFill/>
            <a:miter lim="800000"/>
            <a:headEnd/>
            <a:tailEnd/>
          </a:ln>
        </p:spPr>
      </p:pic>
      <p:pic>
        <p:nvPicPr>
          <p:cNvPr id="15" name="Picture 4" descr="ICON_VirtTriangle_flat_Q408.png"/>
          <p:cNvPicPr>
            <a:picLocks noChangeAspect="1"/>
          </p:cNvPicPr>
          <p:nvPr/>
        </p:nvPicPr>
        <p:blipFill>
          <a:blip r:embed="rId5" cstate="print"/>
          <a:srcRect/>
          <a:stretch>
            <a:fillRect/>
          </a:stretch>
        </p:blipFill>
        <p:spPr bwMode="auto">
          <a:xfrm>
            <a:off x="3557519" y="2857584"/>
            <a:ext cx="2409926" cy="375630"/>
          </a:xfrm>
          <a:prstGeom prst="rect">
            <a:avLst/>
          </a:prstGeom>
          <a:noFill/>
          <a:ln w="9525">
            <a:noFill/>
            <a:miter lim="800000"/>
            <a:headEnd/>
            <a:tailEnd/>
          </a:ln>
        </p:spPr>
      </p:pic>
      <p:pic>
        <p:nvPicPr>
          <p:cNvPr id="18" name="Picture 8" descr="ICON_Server_flat_Q408.png"/>
          <p:cNvPicPr>
            <a:picLocks noChangeAspect="1"/>
          </p:cNvPicPr>
          <p:nvPr/>
        </p:nvPicPr>
        <p:blipFill>
          <a:blip r:embed="rId6" cstate="print"/>
          <a:srcRect/>
          <a:stretch>
            <a:fillRect/>
          </a:stretch>
        </p:blipFill>
        <p:spPr bwMode="auto">
          <a:xfrm>
            <a:off x="3734888" y="3257410"/>
            <a:ext cx="2039172" cy="420503"/>
          </a:xfrm>
          <a:prstGeom prst="rect">
            <a:avLst/>
          </a:prstGeom>
          <a:noFill/>
          <a:ln w="9525">
            <a:noFill/>
            <a:miter lim="800000"/>
            <a:headEnd/>
            <a:tailEnd/>
          </a:ln>
        </p:spPr>
      </p:pic>
      <p:pic>
        <p:nvPicPr>
          <p:cNvPr id="20" name="Picture 2" descr="C:\Users\Abject-3D\Desktop\VMWare Files\FINAL diagrams\Basic Virtualization\3D PNGs\uopdateSomething_2.png"/>
          <p:cNvPicPr>
            <a:picLocks noChangeAspect="1" noChangeArrowheads="1"/>
          </p:cNvPicPr>
          <p:nvPr/>
        </p:nvPicPr>
        <p:blipFill>
          <a:blip r:embed="rId7" cstate="print"/>
          <a:srcRect/>
          <a:stretch>
            <a:fillRect/>
          </a:stretch>
        </p:blipFill>
        <p:spPr bwMode="auto">
          <a:xfrm>
            <a:off x="3506941" y="1356439"/>
            <a:ext cx="2303311" cy="1433143"/>
          </a:xfrm>
          <a:prstGeom prst="rect">
            <a:avLst/>
          </a:prstGeom>
          <a:noFill/>
        </p:spPr>
      </p:pic>
      <p:sp>
        <p:nvSpPr>
          <p:cNvPr id="21" name="Rounded Rectangle 10"/>
          <p:cNvSpPr/>
          <p:nvPr/>
        </p:nvSpPr>
        <p:spPr bwMode="auto">
          <a:xfrm>
            <a:off x="3620819" y="1424737"/>
            <a:ext cx="2044677" cy="127519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1600" b="1" baseline="-25000" dirty="0">
                <a:solidFill>
                  <a:schemeClr val="bg1"/>
                </a:solidFill>
              </a:rPr>
              <a:t>ESXi</a:t>
            </a:r>
            <a:r>
              <a:rPr lang="en-US" sz="1600" b="1" dirty="0">
                <a:solidFill>
                  <a:schemeClr val="bg1"/>
                </a:solidFill>
              </a:rPr>
              <a:t> </a:t>
            </a:r>
            <a:endParaRPr lang="en-US" sz="1600" b="1" baseline="-25000" dirty="0">
              <a:solidFill>
                <a:schemeClr val="bg1"/>
              </a:solidFill>
            </a:endParaRPr>
          </a:p>
        </p:txBody>
      </p:sp>
      <p:pic>
        <p:nvPicPr>
          <p:cNvPr id="22" name="Picture 17" descr="ICON_VM_basic_flat_R2_Q408.png"/>
          <p:cNvPicPr>
            <a:picLocks noChangeAspect="1"/>
          </p:cNvPicPr>
          <p:nvPr/>
        </p:nvPicPr>
        <p:blipFill>
          <a:blip r:embed="rId8" cstate="print"/>
          <a:srcRect/>
          <a:stretch>
            <a:fillRect/>
          </a:stretch>
        </p:blipFill>
        <p:spPr bwMode="auto">
          <a:xfrm>
            <a:off x="3854207" y="1543155"/>
            <a:ext cx="309355" cy="250988"/>
          </a:xfrm>
          <a:prstGeom prst="rect">
            <a:avLst/>
          </a:prstGeom>
          <a:noFill/>
          <a:ln w="9525">
            <a:noFill/>
            <a:miter lim="800000"/>
            <a:headEnd/>
            <a:tailEnd/>
          </a:ln>
        </p:spPr>
      </p:pic>
      <p:pic>
        <p:nvPicPr>
          <p:cNvPr id="23" name="Picture 17" descr="ICON_VM_basic_flat_R2_Q408.png"/>
          <p:cNvPicPr>
            <a:picLocks noChangeAspect="1"/>
          </p:cNvPicPr>
          <p:nvPr/>
        </p:nvPicPr>
        <p:blipFill>
          <a:blip r:embed="rId8" cstate="print"/>
          <a:srcRect/>
          <a:stretch>
            <a:fillRect/>
          </a:stretch>
        </p:blipFill>
        <p:spPr bwMode="auto">
          <a:xfrm>
            <a:off x="4266682" y="1543155"/>
            <a:ext cx="309355" cy="250988"/>
          </a:xfrm>
          <a:prstGeom prst="rect">
            <a:avLst/>
          </a:prstGeom>
          <a:noFill/>
          <a:ln w="9525">
            <a:noFill/>
            <a:miter lim="800000"/>
            <a:headEnd/>
            <a:tailEnd/>
          </a:ln>
        </p:spPr>
      </p:pic>
      <p:pic>
        <p:nvPicPr>
          <p:cNvPr id="24" name="Picture 17" descr="ICON_VM_basic_flat_R2_Q408.png"/>
          <p:cNvPicPr>
            <a:picLocks noChangeAspect="1"/>
          </p:cNvPicPr>
          <p:nvPr/>
        </p:nvPicPr>
        <p:blipFill>
          <a:blip r:embed="rId8" cstate="print"/>
          <a:srcRect/>
          <a:stretch>
            <a:fillRect/>
          </a:stretch>
        </p:blipFill>
        <p:spPr bwMode="auto">
          <a:xfrm>
            <a:off x="4679156" y="1543155"/>
            <a:ext cx="309355" cy="250988"/>
          </a:xfrm>
          <a:prstGeom prst="rect">
            <a:avLst/>
          </a:prstGeom>
          <a:noFill/>
          <a:ln w="9525">
            <a:noFill/>
            <a:miter lim="800000"/>
            <a:headEnd/>
            <a:tailEnd/>
          </a:ln>
        </p:spPr>
      </p:pic>
      <p:pic>
        <p:nvPicPr>
          <p:cNvPr id="25" name="Picture 17" descr="ICON_VM_basic_flat_R2_Q408.png"/>
          <p:cNvPicPr>
            <a:picLocks noChangeAspect="1"/>
          </p:cNvPicPr>
          <p:nvPr/>
        </p:nvPicPr>
        <p:blipFill>
          <a:blip r:embed="rId8" cstate="print"/>
          <a:srcRect/>
          <a:stretch>
            <a:fillRect/>
          </a:stretch>
        </p:blipFill>
        <p:spPr bwMode="auto">
          <a:xfrm>
            <a:off x="5097193" y="1547459"/>
            <a:ext cx="309355" cy="250988"/>
          </a:xfrm>
          <a:prstGeom prst="rect">
            <a:avLst/>
          </a:prstGeom>
          <a:noFill/>
          <a:ln w="9525">
            <a:noFill/>
            <a:miter lim="800000"/>
            <a:headEnd/>
            <a:tailEnd/>
          </a:ln>
        </p:spPr>
      </p:pic>
      <p:cxnSp>
        <p:nvCxnSpPr>
          <p:cNvPr id="26" name="Straight Connector 25"/>
          <p:cNvCxnSpPr/>
          <p:nvPr/>
        </p:nvCxnSpPr>
        <p:spPr>
          <a:xfrm>
            <a:off x="3998079" y="1779679"/>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21535" y="1773736"/>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25601" y="1773736"/>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70074" y="1784326"/>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Picture 2" descr="C:\Users\Abject-3D\Desktop\VMWare Files\FINAL diagrams\Basic Virtualization\3D PNGs\uopdateSomething_2.png"/>
          <p:cNvPicPr>
            <a:picLocks noChangeAspect="1" noChangeArrowheads="1"/>
          </p:cNvPicPr>
          <p:nvPr/>
        </p:nvPicPr>
        <p:blipFill>
          <a:blip r:embed="rId7" cstate="print"/>
          <a:srcRect/>
          <a:stretch>
            <a:fillRect/>
          </a:stretch>
        </p:blipFill>
        <p:spPr bwMode="auto">
          <a:xfrm>
            <a:off x="6215159" y="1357631"/>
            <a:ext cx="2303311" cy="1433143"/>
          </a:xfrm>
          <a:prstGeom prst="rect">
            <a:avLst/>
          </a:prstGeom>
          <a:noFill/>
        </p:spPr>
      </p:pic>
      <p:sp>
        <p:nvSpPr>
          <p:cNvPr id="31" name="Rounded Rectangle 10"/>
          <p:cNvSpPr/>
          <p:nvPr/>
        </p:nvSpPr>
        <p:spPr bwMode="auto">
          <a:xfrm>
            <a:off x="6329037" y="1425929"/>
            <a:ext cx="2044677" cy="127519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1600" b="1" baseline="-25000" dirty="0">
                <a:solidFill>
                  <a:schemeClr val="bg1"/>
                </a:solidFill>
              </a:rPr>
              <a:t>ESXi</a:t>
            </a:r>
            <a:r>
              <a:rPr lang="en-US" sz="1600" b="1" dirty="0">
                <a:solidFill>
                  <a:schemeClr val="bg1"/>
                </a:solidFill>
              </a:rPr>
              <a:t> </a:t>
            </a:r>
            <a:endParaRPr lang="en-US" sz="1600" b="1" baseline="-25000" dirty="0">
              <a:solidFill>
                <a:schemeClr val="bg1"/>
              </a:solidFill>
            </a:endParaRPr>
          </a:p>
        </p:txBody>
      </p:sp>
      <p:pic>
        <p:nvPicPr>
          <p:cNvPr id="32" name="Picture 17" descr="ICON_VM_basic_flat_R2_Q408.png"/>
          <p:cNvPicPr>
            <a:picLocks noChangeAspect="1"/>
          </p:cNvPicPr>
          <p:nvPr/>
        </p:nvPicPr>
        <p:blipFill>
          <a:blip r:embed="rId8" cstate="print"/>
          <a:srcRect/>
          <a:stretch>
            <a:fillRect/>
          </a:stretch>
        </p:blipFill>
        <p:spPr bwMode="auto">
          <a:xfrm>
            <a:off x="6562425" y="1544347"/>
            <a:ext cx="309355" cy="250988"/>
          </a:xfrm>
          <a:prstGeom prst="rect">
            <a:avLst/>
          </a:prstGeom>
          <a:noFill/>
          <a:ln w="9525">
            <a:noFill/>
            <a:miter lim="800000"/>
            <a:headEnd/>
            <a:tailEnd/>
          </a:ln>
        </p:spPr>
      </p:pic>
      <p:pic>
        <p:nvPicPr>
          <p:cNvPr id="33" name="Picture 17" descr="ICON_VM_basic_flat_R2_Q408.png"/>
          <p:cNvPicPr>
            <a:picLocks noChangeAspect="1"/>
          </p:cNvPicPr>
          <p:nvPr/>
        </p:nvPicPr>
        <p:blipFill>
          <a:blip r:embed="rId8" cstate="print"/>
          <a:srcRect/>
          <a:stretch>
            <a:fillRect/>
          </a:stretch>
        </p:blipFill>
        <p:spPr bwMode="auto">
          <a:xfrm>
            <a:off x="6974899" y="1544347"/>
            <a:ext cx="309355" cy="250988"/>
          </a:xfrm>
          <a:prstGeom prst="rect">
            <a:avLst/>
          </a:prstGeom>
          <a:noFill/>
          <a:ln w="9525">
            <a:noFill/>
            <a:miter lim="800000"/>
            <a:headEnd/>
            <a:tailEnd/>
          </a:ln>
        </p:spPr>
      </p:pic>
      <p:pic>
        <p:nvPicPr>
          <p:cNvPr id="34" name="Picture 17" descr="ICON_VM_basic_flat_R2_Q408.png"/>
          <p:cNvPicPr>
            <a:picLocks noChangeAspect="1"/>
          </p:cNvPicPr>
          <p:nvPr/>
        </p:nvPicPr>
        <p:blipFill>
          <a:blip r:embed="rId8" cstate="print"/>
          <a:srcRect/>
          <a:stretch>
            <a:fillRect/>
          </a:stretch>
        </p:blipFill>
        <p:spPr bwMode="auto">
          <a:xfrm>
            <a:off x="7387374" y="1544347"/>
            <a:ext cx="309355" cy="250988"/>
          </a:xfrm>
          <a:prstGeom prst="rect">
            <a:avLst/>
          </a:prstGeom>
          <a:noFill/>
          <a:ln w="9525">
            <a:noFill/>
            <a:miter lim="800000"/>
            <a:headEnd/>
            <a:tailEnd/>
          </a:ln>
        </p:spPr>
      </p:pic>
      <p:pic>
        <p:nvPicPr>
          <p:cNvPr id="35" name="Picture 17" descr="ICON_VM_basic_flat_R2_Q408.png"/>
          <p:cNvPicPr>
            <a:picLocks noChangeAspect="1"/>
          </p:cNvPicPr>
          <p:nvPr/>
        </p:nvPicPr>
        <p:blipFill>
          <a:blip r:embed="rId8" cstate="print"/>
          <a:srcRect/>
          <a:stretch>
            <a:fillRect/>
          </a:stretch>
        </p:blipFill>
        <p:spPr bwMode="auto">
          <a:xfrm>
            <a:off x="7805411" y="1548651"/>
            <a:ext cx="309355" cy="250988"/>
          </a:xfrm>
          <a:prstGeom prst="rect">
            <a:avLst/>
          </a:prstGeom>
          <a:noFill/>
          <a:ln w="9525">
            <a:noFill/>
            <a:miter lim="800000"/>
            <a:headEnd/>
            <a:tailEnd/>
          </a:ln>
        </p:spPr>
      </p:pic>
      <p:cxnSp>
        <p:nvCxnSpPr>
          <p:cNvPr id="36" name="Straight Connector 35"/>
          <p:cNvCxnSpPr/>
          <p:nvPr/>
        </p:nvCxnSpPr>
        <p:spPr>
          <a:xfrm>
            <a:off x="6706297" y="1780871"/>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9752" y="1774928"/>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533818" y="1774928"/>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78291" y="1785518"/>
            <a:ext cx="0" cy="201239"/>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39"/>
          <p:cNvSpPr>
            <a:spLocks noChangeArrowheads="1"/>
          </p:cNvSpPr>
          <p:nvPr/>
        </p:nvSpPr>
        <p:spPr bwMode="auto">
          <a:xfrm>
            <a:off x="3705473" y="2013608"/>
            <a:ext cx="4536657" cy="31636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b" anchorCtr="1"/>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r>
              <a:rPr lang="en-US" sz="1000" b="1" dirty="0" err="1">
                <a:solidFill>
                  <a:schemeClr val="bg1"/>
                </a:solidFill>
              </a:rPr>
              <a:t>vSphere</a:t>
            </a:r>
            <a:r>
              <a:rPr lang="en-US" sz="1000" b="1" dirty="0">
                <a:solidFill>
                  <a:schemeClr val="bg1"/>
                </a:solidFill>
              </a:rPr>
              <a:t> Distributed Switch</a:t>
            </a:r>
          </a:p>
        </p:txBody>
      </p:sp>
      <p:sp>
        <p:nvSpPr>
          <p:cNvPr id="41" name="Rectangle 40"/>
          <p:cNvSpPr>
            <a:spLocks noChangeArrowheads="1"/>
          </p:cNvSpPr>
          <p:nvPr/>
        </p:nvSpPr>
        <p:spPr bwMode="auto">
          <a:xfrm>
            <a:off x="3884520" y="1907558"/>
            <a:ext cx="625335" cy="128711"/>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solidFill>
                <a:schemeClr val="bg1"/>
              </a:solidFill>
            </a:endParaRPr>
          </a:p>
        </p:txBody>
      </p:sp>
      <p:sp>
        <p:nvSpPr>
          <p:cNvPr id="42" name="Rectangle 41"/>
          <p:cNvSpPr>
            <a:spLocks noChangeArrowheads="1"/>
          </p:cNvSpPr>
          <p:nvPr/>
        </p:nvSpPr>
        <p:spPr bwMode="auto">
          <a:xfrm>
            <a:off x="4753464" y="1903254"/>
            <a:ext cx="602247" cy="133014"/>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solidFill>
                <a:schemeClr val="bg1"/>
              </a:solidFill>
            </a:endParaRPr>
          </a:p>
        </p:txBody>
      </p:sp>
      <p:sp>
        <p:nvSpPr>
          <p:cNvPr id="43" name="Rectangle 42"/>
          <p:cNvSpPr>
            <a:spLocks noChangeArrowheads="1"/>
          </p:cNvSpPr>
          <p:nvPr/>
        </p:nvSpPr>
        <p:spPr bwMode="auto">
          <a:xfrm>
            <a:off x="6592737" y="1908749"/>
            <a:ext cx="625335" cy="128711"/>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solidFill>
                <a:schemeClr val="bg1"/>
              </a:solidFill>
            </a:endParaRPr>
          </a:p>
        </p:txBody>
      </p:sp>
      <p:sp>
        <p:nvSpPr>
          <p:cNvPr id="44" name="Rectangle 43"/>
          <p:cNvSpPr>
            <a:spLocks noChangeArrowheads="1"/>
          </p:cNvSpPr>
          <p:nvPr/>
        </p:nvSpPr>
        <p:spPr bwMode="auto">
          <a:xfrm>
            <a:off x="7461681" y="1904446"/>
            <a:ext cx="602247" cy="133014"/>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solidFill>
                <a:schemeClr val="bg1"/>
              </a:solidFill>
            </a:endParaRPr>
          </a:p>
        </p:txBody>
      </p:sp>
      <p:cxnSp>
        <p:nvCxnSpPr>
          <p:cNvPr id="45" name="Straight Connector 44"/>
          <p:cNvCxnSpPr/>
          <p:nvPr/>
        </p:nvCxnSpPr>
        <p:spPr>
          <a:xfrm>
            <a:off x="4938400" y="3664414"/>
            <a:ext cx="2164497" cy="1320065"/>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51" name="Picture 41"/>
          <p:cNvPicPr>
            <a:picLocks noChangeAspect="1" noChangeArrowheads="1"/>
          </p:cNvPicPr>
          <p:nvPr/>
        </p:nvPicPr>
        <p:blipFill>
          <a:blip r:embed="rId3" cstate="print"/>
          <a:srcRect/>
          <a:stretch>
            <a:fillRect/>
          </a:stretch>
        </p:blipFill>
        <p:spPr bwMode="auto">
          <a:xfrm>
            <a:off x="6645697" y="4668758"/>
            <a:ext cx="914400" cy="381001"/>
          </a:xfrm>
          <a:prstGeom prst="rect">
            <a:avLst/>
          </a:prstGeom>
          <a:noFill/>
          <a:ln w="9525">
            <a:noFill/>
            <a:miter lim="800000"/>
            <a:headEnd/>
            <a:tailEnd/>
          </a:ln>
        </p:spPr>
      </p:pic>
      <p:cxnSp>
        <p:nvCxnSpPr>
          <p:cNvPr id="59" name="Straight Connector 58"/>
          <p:cNvCxnSpPr/>
          <p:nvPr/>
        </p:nvCxnSpPr>
        <p:spPr>
          <a:xfrm>
            <a:off x="4833884" y="3655124"/>
            <a:ext cx="23354" cy="111062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4" name="Straight Connector 63"/>
          <p:cNvCxnSpPr/>
          <p:nvPr/>
        </p:nvCxnSpPr>
        <p:spPr>
          <a:xfrm>
            <a:off x="7505368" y="3640522"/>
            <a:ext cx="23354" cy="111062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5" name="Straight Connector 64"/>
          <p:cNvCxnSpPr/>
          <p:nvPr/>
        </p:nvCxnSpPr>
        <p:spPr>
          <a:xfrm>
            <a:off x="7584778" y="3646932"/>
            <a:ext cx="23354" cy="111062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72" name="Line Callout 2 71"/>
          <p:cNvSpPr/>
          <p:nvPr/>
        </p:nvSpPr>
        <p:spPr bwMode="auto">
          <a:xfrm>
            <a:off x="9288700" y="861357"/>
            <a:ext cx="1337750" cy="1211738"/>
          </a:xfrm>
          <a:prstGeom prst="borderCallout2">
            <a:avLst>
              <a:gd name="adj1" fmla="val 22364"/>
              <a:gd name="adj2" fmla="val -524"/>
              <a:gd name="adj3" fmla="val 20362"/>
              <a:gd name="adj4" fmla="val -52424"/>
              <a:gd name="adj5" fmla="val 88001"/>
              <a:gd name="adj6" fmla="val -95302"/>
            </a:avLst>
          </a:prstGeom>
          <a:solidFill>
            <a:schemeClr val="accent6"/>
          </a:solidFill>
          <a:ln w="12700">
            <a:solidFill>
              <a:schemeClr val="accent4"/>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r>
              <a:rPr lang="en-US" sz="1400" b="1" dirty="0">
                <a:solidFill>
                  <a:schemeClr val="bg1"/>
                </a:solidFill>
              </a:rPr>
              <a:t>Port Group Configuration:</a:t>
            </a:r>
          </a:p>
          <a:p>
            <a:pPr algn="l">
              <a:spcAft>
                <a:spcPct val="0"/>
              </a:spcAft>
            </a:pPr>
            <a:r>
              <a:rPr lang="en-US" sz="1200" b="1" dirty="0">
                <a:solidFill>
                  <a:schemeClr val="bg1"/>
                </a:solidFill>
              </a:rPr>
              <a:t>VLAN – 10</a:t>
            </a:r>
          </a:p>
          <a:p>
            <a:pPr algn="l">
              <a:spcAft>
                <a:spcPct val="0"/>
              </a:spcAft>
            </a:pPr>
            <a:r>
              <a:rPr lang="en-US" sz="1200" b="1" dirty="0">
                <a:solidFill>
                  <a:schemeClr val="bg1"/>
                </a:solidFill>
              </a:rPr>
              <a:t>MTU – 9000</a:t>
            </a:r>
          </a:p>
          <a:p>
            <a:pPr algn="l">
              <a:spcAft>
                <a:spcPct val="0"/>
              </a:spcAft>
            </a:pPr>
            <a:r>
              <a:rPr lang="en-US" sz="1200" b="1" dirty="0">
                <a:solidFill>
                  <a:schemeClr val="bg1"/>
                </a:solidFill>
              </a:rPr>
              <a:t>Team – Port ID</a:t>
            </a:r>
            <a:r>
              <a:rPr lang="en-US" sz="1400" b="1" dirty="0">
                <a:solidFill>
                  <a:schemeClr val="bg1"/>
                </a:solidFill>
              </a:rPr>
              <a:t> </a:t>
            </a:r>
          </a:p>
        </p:txBody>
      </p:sp>
      <p:sp>
        <p:nvSpPr>
          <p:cNvPr id="73" name="Line Callout 2 72"/>
          <p:cNvSpPr/>
          <p:nvPr/>
        </p:nvSpPr>
        <p:spPr bwMode="auto">
          <a:xfrm>
            <a:off x="1551608" y="911565"/>
            <a:ext cx="1337750" cy="1211738"/>
          </a:xfrm>
          <a:prstGeom prst="borderCallout2">
            <a:avLst>
              <a:gd name="adj1" fmla="val 16340"/>
              <a:gd name="adj2" fmla="val 98780"/>
              <a:gd name="adj3" fmla="val 14338"/>
              <a:gd name="adj4" fmla="val 135273"/>
              <a:gd name="adj5" fmla="val 85592"/>
              <a:gd name="adj6" fmla="val 181877"/>
            </a:avLst>
          </a:prstGeom>
          <a:solidFill>
            <a:schemeClr val="accent2">
              <a:lumMod val="60000"/>
              <a:lumOff val="40000"/>
            </a:schemeClr>
          </a:solidFill>
          <a:ln w="12700">
            <a:solidFill>
              <a:schemeClr val="accent5"/>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r>
              <a:rPr lang="en-US" sz="1400" b="1" dirty="0">
                <a:solidFill>
                  <a:schemeClr val="bg1"/>
                </a:solidFill>
              </a:rPr>
              <a:t>Port Group Configuration:</a:t>
            </a:r>
          </a:p>
          <a:p>
            <a:pPr algn="l">
              <a:spcAft>
                <a:spcPct val="0"/>
              </a:spcAft>
            </a:pPr>
            <a:r>
              <a:rPr lang="en-US" sz="1200" b="1" dirty="0">
                <a:solidFill>
                  <a:schemeClr val="bg1"/>
                </a:solidFill>
              </a:rPr>
              <a:t>VLAN – 20</a:t>
            </a:r>
          </a:p>
          <a:p>
            <a:pPr algn="l">
              <a:spcAft>
                <a:spcPct val="0"/>
              </a:spcAft>
            </a:pPr>
            <a:r>
              <a:rPr lang="en-US" sz="1200" b="1" dirty="0">
                <a:solidFill>
                  <a:schemeClr val="bg1"/>
                </a:solidFill>
              </a:rPr>
              <a:t>MTU – 9000</a:t>
            </a:r>
          </a:p>
          <a:p>
            <a:pPr algn="l">
              <a:spcAft>
                <a:spcPct val="0"/>
              </a:spcAft>
            </a:pPr>
            <a:r>
              <a:rPr lang="en-US" sz="1200" b="1" dirty="0">
                <a:solidFill>
                  <a:schemeClr val="bg1"/>
                </a:solidFill>
              </a:rPr>
              <a:t>Team – IP hash</a:t>
            </a:r>
            <a:r>
              <a:rPr lang="en-US" sz="1400" b="1" dirty="0">
                <a:solidFill>
                  <a:schemeClr val="bg1"/>
                </a:solidFill>
              </a:rPr>
              <a:t> </a:t>
            </a:r>
          </a:p>
        </p:txBody>
      </p:sp>
      <p:sp>
        <p:nvSpPr>
          <p:cNvPr id="74" name="Line Callout 2 73"/>
          <p:cNvSpPr/>
          <p:nvPr/>
        </p:nvSpPr>
        <p:spPr bwMode="auto">
          <a:xfrm>
            <a:off x="1566206" y="3896223"/>
            <a:ext cx="1337750" cy="1211738"/>
          </a:xfrm>
          <a:prstGeom prst="borderCallout2">
            <a:avLst>
              <a:gd name="adj1" fmla="val 22364"/>
              <a:gd name="adj2" fmla="val 98780"/>
              <a:gd name="adj3" fmla="val 21567"/>
              <a:gd name="adj4" fmla="val 153824"/>
              <a:gd name="adj5" fmla="val 68725"/>
              <a:gd name="adj6" fmla="val 239714"/>
            </a:avLst>
          </a:prstGeom>
          <a:solidFill>
            <a:schemeClr val="accent1"/>
          </a:solidFill>
          <a:ln w="12700">
            <a:solidFill>
              <a:schemeClr val="tx2">
                <a:lumMod val="60000"/>
                <a:lumOff val="40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r>
              <a:rPr lang="en-US" sz="1400" b="1" dirty="0">
                <a:solidFill>
                  <a:schemeClr val="bg1"/>
                </a:solidFill>
              </a:rPr>
              <a:t>Switch Port Configuration:</a:t>
            </a:r>
          </a:p>
          <a:p>
            <a:pPr algn="l">
              <a:spcAft>
                <a:spcPct val="0"/>
              </a:spcAft>
            </a:pPr>
            <a:r>
              <a:rPr lang="en-US" sz="1200" b="1" dirty="0">
                <a:solidFill>
                  <a:schemeClr val="bg1"/>
                </a:solidFill>
              </a:rPr>
              <a:t>VLAN – </a:t>
            </a:r>
            <a:r>
              <a:rPr lang="en-US" sz="1200" b="1" dirty="0">
                <a:solidFill>
                  <a:srgbClr val="FF0000"/>
                </a:solidFill>
              </a:rPr>
              <a:t>10</a:t>
            </a:r>
          </a:p>
          <a:p>
            <a:pPr algn="l">
              <a:spcAft>
                <a:spcPct val="0"/>
              </a:spcAft>
            </a:pPr>
            <a:r>
              <a:rPr lang="en-US" sz="1200" b="1" dirty="0">
                <a:solidFill>
                  <a:schemeClr val="bg1"/>
                </a:solidFill>
              </a:rPr>
              <a:t>MTU – </a:t>
            </a:r>
            <a:r>
              <a:rPr lang="en-US" sz="1200" b="1" dirty="0">
                <a:solidFill>
                  <a:srgbClr val="FF0000"/>
                </a:solidFill>
              </a:rPr>
              <a:t>1500</a:t>
            </a:r>
          </a:p>
          <a:p>
            <a:pPr algn="l">
              <a:spcAft>
                <a:spcPct val="0"/>
              </a:spcAft>
            </a:pPr>
            <a:r>
              <a:rPr lang="en-US" sz="1200" b="1" dirty="0">
                <a:solidFill>
                  <a:schemeClr val="bg1"/>
                </a:solidFill>
              </a:rPr>
              <a:t>Team – </a:t>
            </a:r>
            <a:r>
              <a:rPr lang="en-US" sz="1200" b="1" dirty="0">
                <a:solidFill>
                  <a:srgbClr val="FF0000"/>
                </a:solidFill>
              </a:rPr>
              <a:t>None</a:t>
            </a:r>
            <a:r>
              <a:rPr lang="en-US" sz="1400" b="1" dirty="0">
                <a:solidFill>
                  <a:schemeClr val="bg1"/>
                </a:solidFill>
              </a:rPr>
              <a:t> </a:t>
            </a:r>
          </a:p>
        </p:txBody>
      </p:sp>
      <p:sp>
        <p:nvSpPr>
          <p:cNvPr id="75" name="Line Callout 2 74"/>
          <p:cNvSpPr/>
          <p:nvPr/>
        </p:nvSpPr>
        <p:spPr bwMode="auto">
          <a:xfrm>
            <a:off x="9295113" y="3844234"/>
            <a:ext cx="1337750" cy="1211738"/>
          </a:xfrm>
          <a:prstGeom prst="borderCallout2">
            <a:avLst>
              <a:gd name="adj1" fmla="val 24774"/>
              <a:gd name="adj2" fmla="val -2707"/>
              <a:gd name="adj3" fmla="val 23977"/>
              <a:gd name="adj4" fmla="val -62244"/>
              <a:gd name="adj5" fmla="val 74749"/>
              <a:gd name="adj6" fmla="val -123674"/>
            </a:avLst>
          </a:prstGeom>
          <a:solidFill>
            <a:schemeClr val="accent5">
              <a:lumMod val="75000"/>
            </a:schemeClr>
          </a:solidFill>
          <a:ln w="12700">
            <a:solidFill>
              <a:schemeClr val="tx2">
                <a:lumMod val="60000"/>
                <a:lumOff val="40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r>
              <a:rPr lang="en-US" sz="1400" b="1" dirty="0">
                <a:solidFill>
                  <a:schemeClr val="bg1"/>
                </a:solidFill>
              </a:rPr>
              <a:t>Switch Port Configuration:</a:t>
            </a:r>
          </a:p>
          <a:p>
            <a:pPr algn="l">
              <a:spcAft>
                <a:spcPct val="0"/>
              </a:spcAft>
            </a:pPr>
            <a:r>
              <a:rPr lang="en-US" sz="1200" b="1" dirty="0">
                <a:solidFill>
                  <a:schemeClr val="bg1"/>
                </a:solidFill>
              </a:rPr>
              <a:t>VLAN – 10</a:t>
            </a:r>
          </a:p>
          <a:p>
            <a:pPr algn="l">
              <a:spcAft>
                <a:spcPct val="0"/>
              </a:spcAft>
            </a:pPr>
            <a:r>
              <a:rPr lang="en-US" sz="1200" b="1" dirty="0">
                <a:solidFill>
                  <a:schemeClr val="bg1"/>
                </a:solidFill>
              </a:rPr>
              <a:t>MTU – 9000</a:t>
            </a:r>
          </a:p>
          <a:p>
            <a:pPr algn="l">
              <a:spcAft>
                <a:spcPct val="0"/>
              </a:spcAft>
            </a:pPr>
            <a:r>
              <a:rPr lang="en-US" sz="1200" b="1" dirty="0">
                <a:solidFill>
                  <a:schemeClr val="bg1"/>
                </a:solidFill>
              </a:rPr>
              <a:t>Team – None</a:t>
            </a:r>
            <a:r>
              <a:rPr lang="en-US" sz="1400" b="1" dirty="0">
                <a:solidFill>
                  <a:schemeClr val="bg1"/>
                </a:solidFill>
              </a:rPr>
              <a:t> </a:t>
            </a:r>
          </a:p>
        </p:txBody>
      </p:sp>
      <p:sp>
        <p:nvSpPr>
          <p:cNvPr id="76" name="Rectangle 75"/>
          <p:cNvSpPr/>
          <p:nvPr/>
        </p:nvSpPr>
        <p:spPr>
          <a:xfrm>
            <a:off x="5012451" y="5325421"/>
            <a:ext cx="2612052" cy="2514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Physical Network Configuration</a:t>
            </a:r>
          </a:p>
        </p:txBody>
      </p:sp>
      <p:sp>
        <p:nvSpPr>
          <p:cNvPr id="77" name="Rectangle 76"/>
          <p:cNvSpPr/>
          <p:nvPr/>
        </p:nvSpPr>
        <p:spPr>
          <a:xfrm>
            <a:off x="4829088" y="1039647"/>
            <a:ext cx="2810011" cy="23048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Virtual Network Configuration</a:t>
            </a:r>
          </a:p>
        </p:txBody>
      </p:sp>
      <p:cxnSp>
        <p:nvCxnSpPr>
          <p:cNvPr id="78" name="Straight Connector 77"/>
          <p:cNvCxnSpPr/>
          <p:nvPr/>
        </p:nvCxnSpPr>
        <p:spPr>
          <a:xfrm flipH="1">
            <a:off x="1770583" y="3766606"/>
            <a:ext cx="8656784" cy="43800"/>
          </a:xfrm>
          <a:prstGeom prst="line">
            <a:avLst/>
          </a:prstGeom>
          <a:ln w="50800">
            <a:solidFill>
              <a:schemeClr val="tx1"/>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863235" y="5835534"/>
            <a:ext cx="8171410" cy="369332"/>
          </a:xfrm>
          <a:prstGeom prst="rect">
            <a:avLst/>
          </a:prstGeom>
        </p:spPr>
        <p:txBody>
          <a:bodyPr wrap="square">
            <a:spAutoFit/>
          </a:bodyPr>
          <a:lstStyle/>
          <a:p>
            <a:pPr algn="ctr"/>
            <a:r>
              <a:rPr lang="en-US" dirty="0">
                <a:solidFill>
                  <a:schemeClr val="bg1"/>
                </a:solidFill>
              </a:rPr>
              <a:t>The network health check feature sends a probe packet every 2 </a:t>
            </a:r>
            <a:r>
              <a:rPr lang="en-US" dirty="0" err="1">
                <a:solidFill>
                  <a:schemeClr val="bg1"/>
                </a:solidFill>
              </a:rPr>
              <a:t>mins</a:t>
            </a:r>
            <a:r>
              <a:rPr lang="en-US" dirty="0">
                <a:solidFill>
                  <a:schemeClr val="bg1"/>
                </a:solidFill>
              </a:rPr>
              <a:t> </a:t>
            </a:r>
          </a:p>
        </p:txBody>
      </p:sp>
    </p:spTree>
    <p:extLst>
      <p:ext uri="{BB962C8B-B14F-4D97-AF65-F5344CB8AC3E}">
        <p14:creationId xmlns:p14="http://schemas.microsoft.com/office/powerpoint/2010/main" val="187751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blinds(horizontal)">
                                      <p:cBhvr>
                                        <p:cTn id="11" dur="500"/>
                                        <p:tgtEl>
                                          <p:spTgt spid="7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blinds(horizontal)">
                                      <p:cBhvr>
                                        <p:cTn id="16" dur="5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blinds(horizontal)">
                                      <p:cBhvr>
                                        <p:cTn id="21" dur="500"/>
                                        <p:tgtEl>
                                          <p:spTgt spid="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5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76200"/>
            <a:ext cx="10969943" cy="532456"/>
          </a:xfrm>
        </p:spPr>
        <p:txBody>
          <a:bodyPr>
            <a:normAutofit fontScale="90000"/>
          </a:bodyPr>
          <a:lstStyle/>
          <a:p>
            <a:r>
              <a:rPr lang="en-US"/>
              <a:t>Misconfiguration of Management Network</a:t>
            </a:r>
            <a:endParaRPr lang="en-US" dirty="0"/>
          </a:p>
        </p:txBody>
      </p:sp>
      <p:cxnSp>
        <p:nvCxnSpPr>
          <p:cNvPr id="85" name="Straight Connector 84"/>
          <p:cNvCxnSpPr/>
          <p:nvPr/>
        </p:nvCxnSpPr>
        <p:spPr>
          <a:xfrm flipH="1">
            <a:off x="8570633" y="2011809"/>
            <a:ext cx="9737" cy="2030189"/>
          </a:xfrm>
          <a:prstGeom prst="line">
            <a:avLst/>
          </a:prstGeom>
          <a:ln w="38100" cmpd="sng">
            <a:solidFill>
              <a:schemeClr val="accent4"/>
            </a:solidFill>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4" name="Straight Connector 83"/>
          <p:cNvCxnSpPr/>
          <p:nvPr/>
        </p:nvCxnSpPr>
        <p:spPr>
          <a:xfrm flipV="1">
            <a:off x="6079885" y="3693101"/>
            <a:ext cx="2511821" cy="43023"/>
          </a:xfrm>
          <a:prstGeom prst="line">
            <a:avLst/>
          </a:prstGeom>
          <a:ln w="38100" cmpd="sng">
            <a:solidFill>
              <a:schemeClr val="accent4"/>
            </a:solidFill>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58" name="Straight Connector 57"/>
          <p:cNvCxnSpPr/>
          <p:nvPr/>
        </p:nvCxnSpPr>
        <p:spPr>
          <a:xfrm>
            <a:off x="8587303" y="2195290"/>
            <a:ext cx="0" cy="148256"/>
          </a:xfrm>
          <a:prstGeom prst="line">
            <a:avLst/>
          </a:prstGeom>
          <a:ln w="158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830613" y="2886439"/>
            <a:ext cx="1952193" cy="843634"/>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7" name="Straight Connector 66"/>
          <p:cNvCxnSpPr/>
          <p:nvPr/>
        </p:nvCxnSpPr>
        <p:spPr>
          <a:xfrm flipH="1">
            <a:off x="3701510" y="2858896"/>
            <a:ext cx="1952193" cy="843634"/>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3" name="Straight Connector 62"/>
          <p:cNvCxnSpPr/>
          <p:nvPr/>
        </p:nvCxnSpPr>
        <p:spPr>
          <a:xfrm>
            <a:off x="3492992" y="2837386"/>
            <a:ext cx="2002308" cy="97251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6" name="Straight Connector 15"/>
          <p:cNvCxnSpPr>
            <a:stCxn id="18" idx="2"/>
          </p:cNvCxnSpPr>
          <p:nvPr/>
        </p:nvCxnSpPr>
        <p:spPr>
          <a:xfrm>
            <a:off x="3276398" y="2896384"/>
            <a:ext cx="21604" cy="81821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19" name="Picture 41"/>
          <p:cNvPicPr>
            <a:picLocks noChangeAspect="1" noChangeArrowheads="1"/>
          </p:cNvPicPr>
          <p:nvPr/>
        </p:nvPicPr>
        <p:blipFill>
          <a:blip r:embed="rId3" cstate="print"/>
          <a:srcRect/>
          <a:stretch>
            <a:fillRect/>
          </a:stretch>
        </p:blipFill>
        <p:spPr bwMode="auto">
          <a:xfrm>
            <a:off x="2741612" y="3681711"/>
            <a:ext cx="845883" cy="280689"/>
          </a:xfrm>
          <a:prstGeom prst="rect">
            <a:avLst/>
          </a:prstGeom>
          <a:noFill/>
          <a:ln w="9525">
            <a:noFill/>
            <a:miter lim="800000"/>
            <a:headEnd/>
            <a:tailEnd/>
          </a:ln>
        </p:spPr>
      </p:pic>
      <p:pic>
        <p:nvPicPr>
          <p:cNvPr id="8" name="Picture 8" descr="C:\Users\Abject-3D\Desktop\VMWare Files\FINAL diagrams\Basic Virtualization\3D PNGs\uopdateSomething_5.png"/>
          <p:cNvPicPr>
            <a:picLocks noChangeAspect="1" noChangeArrowheads="1"/>
          </p:cNvPicPr>
          <p:nvPr/>
        </p:nvPicPr>
        <p:blipFill>
          <a:blip r:embed="rId4" cstate="print"/>
          <a:srcRect/>
          <a:stretch>
            <a:fillRect/>
          </a:stretch>
        </p:blipFill>
        <p:spPr bwMode="auto">
          <a:xfrm>
            <a:off x="1674812" y="838200"/>
            <a:ext cx="5215699" cy="1470106"/>
          </a:xfrm>
          <a:prstGeom prst="rect">
            <a:avLst/>
          </a:prstGeom>
          <a:noFill/>
        </p:spPr>
      </p:pic>
      <p:pic>
        <p:nvPicPr>
          <p:cNvPr id="9" name="Picture 4" descr="ICON_VirtTriangle_flat_Q408.png"/>
          <p:cNvPicPr>
            <a:picLocks noChangeAspect="1"/>
          </p:cNvPicPr>
          <p:nvPr/>
        </p:nvPicPr>
        <p:blipFill>
          <a:blip r:embed="rId5" cstate="print"/>
          <a:srcRect/>
          <a:stretch>
            <a:fillRect/>
          </a:stretch>
        </p:blipFill>
        <p:spPr bwMode="auto">
          <a:xfrm>
            <a:off x="4701334" y="2305629"/>
            <a:ext cx="2229347" cy="276732"/>
          </a:xfrm>
          <a:prstGeom prst="rect">
            <a:avLst/>
          </a:prstGeom>
          <a:noFill/>
          <a:ln w="9525">
            <a:noFill/>
            <a:miter lim="800000"/>
            <a:headEnd/>
            <a:tailEnd/>
          </a:ln>
        </p:spPr>
      </p:pic>
      <p:pic>
        <p:nvPicPr>
          <p:cNvPr id="14" name="Picture 8" descr="ICON_Server_flat_Q408.png"/>
          <p:cNvPicPr>
            <a:picLocks noChangeAspect="1"/>
          </p:cNvPicPr>
          <p:nvPr/>
        </p:nvPicPr>
        <p:blipFill>
          <a:blip r:embed="rId6" cstate="print"/>
          <a:srcRect/>
          <a:stretch>
            <a:fillRect/>
          </a:stretch>
        </p:blipFill>
        <p:spPr bwMode="auto">
          <a:xfrm>
            <a:off x="4942568" y="2598160"/>
            <a:ext cx="1886374" cy="309791"/>
          </a:xfrm>
          <a:prstGeom prst="rect">
            <a:avLst/>
          </a:prstGeom>
          <a:noFill/>
          <a:ln w="9525">
            <a:noFill/>
            <a:miter lim="800000"/>
            <a:headEnd/>
            <a:tailEnd/>
          </a:ln>
        </p:spPr>
      </p:pic>
      <p:pic>
        <p:nvPicPr>
          <p:cNvPr id="15" name="Picture 4" descr="ICON_VirtTriangle_flat_Q408.png"/>
          <p:cNvPicPr>
            <a:picLocks noChangeAspect="1"/>
          </p:cNvPicPr>
          <p:nvPr/>
        </p:nvPicPr>
        <p:blipFill>
          <a:blip r:embed="rId5" cstate="print"/>
          <a:srcRect/>
          <a:stretch>
            <a:fillRect/>
          </a:stretch>
        </p:blipFill>
        <p:spPr bwMode="auto">
          <a:xfrm>
            <a:off x="2169133" y="2292036"/>
            <a:ext cx="2229347" cy="276732"/>
          </a:xfrm>
          <a:prstGeom prst="rect">
            <a:avLst/>
          </a:prstGeom>
          <a:noFill/>
          <a:ln w="9525">
            <a:noFill/>
            <a:miter lim="800000"/>
            <a:headEnd/>
            <a:tailEnd/>
          </a:ln>
        </p:spPr>
      </p:pic>
      <p:pic>
        <p:nvPicPr>
          <p:cNvPr id="18" name="Picture 8" descr="ICON_Server_flat_Q408.png"/>
          <p:cNvPicPr>
            <a:picLocks noChangeAspect="1"/>
          </p:cNvPicPr>
          <p:nvPr/>
        </p:nvPicPr>
        <p:blipFill>
          <a:blip r:embed="rId6" cstate="print"/>
          <a:srcRect/>
          <a:stretch>
            <a:fillRect/>
          </a:stretch>
        </p:blipFill>
        <p:spPr bwMode="auto">
          <a:xfrm>
            <a:off x="2333211" y="2586594"/>
            <a:ext cx="1886374" cy="309791"/>
          </a:xfrm>
          <a:prstGeom prst="rect">
            <a:avLst/>
          </a:prstGeom>
          <a:noFill/>
          <a:ln w="9525">
            <a:noFill/>
            <a:miter lim="800000"/>
            <a:headEnd/>
            <a:tailEnd/>
          </a:ln>
        </p:spPr>
      </p:pic>
      <p:pic>
        <p:nvPicPr>
          <p:cNvPr id="20" name="Picture 2" descr="C:\Users\Abject-3D\Desktop\VMWare Files\FINAL diagrams\Basic Virtualization\3D PNGs\uopdateSomething_2.png"/>
          <p:cNvPicPr>
            <a:picLocks noChangeAspect="1" noChangeArrowheads="1"/>
          </p:cNvPicPr>
          <p:nvPr/>
        </p:nvPicPr>
        <p:blipFill>
          <a:blip r:embed="rId7" cstate="print"/>
          <a:srcRect/>
          <a:stretch>
            <a:fillRect/>
          </a:stretch>
        </p:blipFill>
        <p:spPr bwMode="auto">
          <a:xfrm>
            <a:off x="1751012" y="851735"/>
            <a:ext cx="2513493" cy="1456403"/>
          </a:xfrm>
          <a:prstGeom prst="rect">
            <a:avLst/>
          </a:prstGeom>
          <a:noFill/>
        </p:spPr>
      </p:pic>
      <p:sp>
        <p:nvSpPr>
          <p:cNvPr id="21" name="Rounded Rectangle 10"/>
          <p:cNvSpPr/>
          <p:nvPr/>
        </p:nvSpPr>
        <p:spPr bwMode="auto">
          <a:xfrm>
            <a:off x="1859870" y="871243"/>
            <a:ext cx="2288674" cy="137545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2400" b="1" baseline="-25000" dirty="0">
                <a:solidFill>
                  <a:schemeClr val="bg1"/>
                </a:solidFill>
              </a:rPr>
              <a:t>ESXi</a:t>
            </a:r>
            <a:r>
              <a:rPr lang="en-US" sz="2400" b="1" dirty="0">
                <a:solidFill>
                  <a:schemeClr val="bg1"/>
                </a:solidFill>
              </a:rPr>
              <a:t> </a:t>
            </a:r>
            <a:endParaRPr lang="en-US" sz="2400" b="1" baseline="-25000" dirty="0">
              <a:solidFill>
                <a:schemeClr val="bg1"/>
              </a:solidFill>
            </a:endParaRPr>
          </a:p>
        </p:txBody>
      </p:sp>
      <p:pic>
        <p:nvPicPr>
          <p:cNvPr id="30" name="Picture 2" descr="C:\Users\Abject-3D\Desktop\VMWare Files\FINAL diagrams\Basic Virtualization\3D PNGs\uopdateSomething_2.png"/>
          <p:cNvPicPr>
            <a:picLocks noChangeAspect="1" noChangeArrowheads="1"/>
          </p:cNvPicPr>
          <p:nvPr/>
        </p:nvPicPr>
        <p:blipFill>
          <a:blip r:embed="rId7" cstate="print"/>
          <a:srcRect/>
          <a:stretch>
            <a:fillRect/>
          </a:stretch>
        </p:blipFill>
        <p:spPr bwMode="auto">
          <a:xfrm>
            <a:off x="4256300" y="852613"/>
            <a:ext cx="2513493" cy="1456403"/>
          </a:xfrm>
          <a:prstGeom prst="rect">
            <a:avLst/>
          </a:prstGeom>
          <a:noFill/>
        </p:spPr>
      </p:pic>
      <p:sp>
        <p:nvSpPr>
          <p:cNvPr id="31" name="Rounded Rectangle 10"/>
          <p:cNvSpPr/>
          <p:nvPr/>
        </p:nvSpPr>
        <p:spPr bwMode="auto">
          <a:xfrm>
            <a:off x="4365158" y="872121"/>
            <a:ext cx="2288674" cy="1375453"/>
          </a:xfrm>
          <a:prstGeom prst="roundRect">
            <a:avLst/>
          </a:prstGeom>
          <a:gradFill>
            <a:gsLst>
              <a:gs pos="0">
                <a:srgbClr val="037BB1"/>
              </a:gs>
              <a:gs pos="83000">
                <a:srgbClr val="0383BD">
                  <a:alpha val="64000"/>
                </a:srgbClr>
              </a:gs>
            </a:gsLst>
          </a:gradFill>
          <a:ln w="12700">
            <a:solidFill>
              <a:schemeClr val="accent1">
                <a:lumMod val="75000"/>
              </a:schemeClr>
            </a:solidFill>
            <a:headEnd type="none" w="med" len="med"/>
            <a:tailEnd type="none" w="med" len="med"/>
          </a:ln>
          <a:effectLst/>
          <a:scene3d>
            <a:camera prst="orthographicFront"/>
            <a:lightRig rig="threePt" dir="t"/>
          </a:scene3d>
          <a:sp3d>
            <a:bevelT w="31750" h="6350"/>
          </a:sp3d>
        </p:spPr>
        <p:style>
          <a:lnRef idx="1">
            <a:schemeClr val="accent4"/>
          </a:lnRef>
          <a:fillRef idx="3">
            <a:schemeClr val="accent4"/>
          </a:fillRef>
          <a:effectRef idx="2">
            <a:schemeClr val="accent4"/>
          </a:effectRef>
          <a:fontRef idx="minor">
            <a:schemeClr val="lt1"/>
          </a:fontRef>
        </p:style>
        <p:txBody>
          <a:bodyPr anchor="b" anchorCtr="0"/>
          <a:lstStyle/>
          <a:p>
            <a:pPr algn="ctr">
              <a:defRPr/>
            </a:pPr>
            <a:r>
              <a:rPr lang="en-US" sz="2400" b="1" baseline="-25000" dirty="0">
                <a:solidFill>
                  <a:schemeClr val="bg1"/>
                </a:solidFill>
              </a:rPr>
              <a:t>ESXi</a:t>
            </a:r>
            <a:r>
              <a:rPr lang="en-US" sz="1600" b="1" dirty="0">
                <a:solidFill>
                  <a:schemeClr val="bg1"/>
                </a:solidFill>
              </a:rPr>
              <a:t> </a:t>
            </a:r>
            <a:endParaRPr lang="en-US" sz="1600" b="1" baseline="-25000" dirty="0">
              <a:solidFill>
                <a:schemeClr val="bg1"/>
              </a:solidFill>
            </a:endParaRPr>
          </a:p>
        </p:txBody>
      </p:sp>
      <p:cxnSp>
        <p:nvCxnSpPr>
          <p:cNvPr id="45" name="Straight Connector 44"/>
          <p:cNvCxnSpPr/>
          <p:nvPr/>
        </p:nvCxnSpPr>
        <p:spPr>
          <a:xfrm>
            <a:off x="3446541" y="2886440"/>
            <a:ext cx="2002308" cy="972511"/>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51" name="Picture 41"/>
          <p:cNvPicPr>
            <a:picLocks noChangeAspect="1" noChangeArrowheads="1"/>
          </p:cNvPicPr>
          <p:nvPr/>
        </p:nvPicPr>
        <p:blipFill>
          <a:blip r:embed="rId3" cstate="print"/>
          <a:srcRect/>
          <a:stretch>
            <a:fillRect/>
          </a:stretch>
        </p:blipFill>
        <p:spPr bwMode="auto">
          <a:xfrm>
            <a:off x="5041807" y="3647498"/>
            <a:ext cx="845883" cy="280689"/>
          </a:xfrm>
          <a:prstGeom prst="rect">
            <a:avLst/>
          </a:prstGeom>
          <a:noFill/>
          <a:ln w="9525">
            <a:noFill/>
            <a:miter lim="800000"/>
            <a:headEnd/>
            <a:tailEnd/>
          </a:ln>
        </p:spPr>
      </p:pic>
      <p:cxnSp>
        <p:nvCxnSpPr>
          <p:cNvPr id="59" name="Straight Connector 58"/>
          <p:cNvCxnSpPr/>
          <p:nvPr/>
        </p:nvCxnSpPr>
        <p:spPr>
          <a:xfrm>
            <a:off x="3349858" y="2879596"/>
            <a:ext cx="21604" cy="81821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4" name="Straight Connector 63"/>
          <p:cNvCxnSpPr/>
          <p:nvPr/>
        </p:nvCxnSpPr>
        <p:spPr>
          <a:xfrm>
            <a:off x="5821163" y="2868838"/>
            <a:ext cx="21604" cy="81821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5" name="Straight Connector 64"/>
          <p:cNvCxnSpPr/>
          <p:nvPr/>
        </p:nvCxnSpPr>
        <p:spPr>
          <a:xfrm>
            <a:off x="5894623" y="2873561"/>
            <a:ext cx="21604" cy="818212"/>
          </a:xfrm>
          <a:prstGeom prst="line">
            <a:avLst/>
          </a:prstGeom>
          <a:ln>
            <a:headEnd type="none" w="med" len="med"/>
            <a:tailEnd type="none" w="med" len="med"/>
          </a:ln>
        </p:spPr>
        <p:style>
          <a:lnRef idx="1">
            <a:schemeClr val="accent6"/>
          </a:lnRef>
          <a:fillRef idx="0">
            <a:schemeClr val="accent6"/>
          </a:fillRef>
          <a:effectRef idx="0">
            <a:schemeClr val="accent6"/>
          </a:effectRef>
          <a:fontRef idx="minor">
            <a:schemeClr val="tx1"/>
          </a:fontRef>
        </p:style>
      </p:cxnSp>
      <p:pic>
        <p:nvPicPr>
          <p:cNvPr id="55" name="Picture 5" descr="C:\Users\Abject-3D\Desktop\VMWare Files\FINAL diagrams\Basic Virtualization\3D PNGs\DGRM_vCenter_Overview_R3_Q109_0.png"/>
          <p:cNvPicPr>
            <a:picLocks noChangeAspect="1" noChangeArrowheads="1"/>
          </p:cNvPicPr>
          <p:nvPr/>
        </p:nvPicPr>
        <p:blipFill>
          <a:blip r:embed="rId8" cstate="print"/>
          <a:srcRect/>
          <a:stretch>
            <a:fillRect/>
          </a:stretch>
        </p:blipFill>
        <p:spPr bwMode="auto">
          <a:xfrm>
            <a:off x="7907188" y="1152868"/>
            <a:ext cx="1373337" cy="1088242"/>
          </a:xfrm>
          <a:prstGeom prst="rect">
            <a:avLst/>
          </a:prstGeom>
          <a:noFill/>
        </p:spPr>
      </p:pic>
      <p:sp>
        <p:nvSpPr>
          <p:cNvPr id="56" name="TextBox 55"/>
          <p:cNvSpPr txBox="1"/>
          <p:nvPr/>
        </p:nvSpPr>
        <p:spPr>
          <a:xfrm>
            <a:off x="7916486" y="1423694"/>
            <a:ext cx="1363945" cy="523220"/>
          </a:xfrm>
          <a:prstGeom prst="rect">
            <a:avLst/>
          </a:prstGeom>
          <a:noFill/>
        </p:spPr>
        <p:txBody>
          <a:bodyPr wrap="square" rtlCol="0">
            <a:spAutoFit/>
          </a:bodyPr>
          <a:lstStyle/>
          <a:p>
            <a:pPr algn="ctr"/>
            <a:r>
              <a:rPr lang="en-US" sz="1400" b="1" dirty="0">
                <a:solidFill>
                  <a:schemeClr val="bg1"/>
                </a:solidFill>
              </a:rPr>
              <a:t>VMware</a:t>
            </a:r>
          </a:p>
          <a:p>
            <a:pPr algn="ctr"/>
            <a:r>
              <a:rPr lang="en-US" sz="1400" b="1" dirty="0">
                <a:solidFill>
                  <a:schemeClr val="bg1"/>
                </a:solidFill>
              </a:rPr>
              <a:t>vCenter Server</a:t>
            </a:r>
          </a:p>
        </p:txBody>
      </p:sp>
      <p:sp>
        <p:nvSpPr>
          <p:cNvPr id="57" name="Rectangle 56"/>
          <p:cNvSpPr>
            <a:spLocks noChangeArrowheads="1"/>
          </p:cNvSpPr>
          <p:nvPr/>
        </p:nvSpPr>
        <p:spPr bwMode="auto">
          <a:xfrm>
            <a:off x="8298505" y="2315185"/>
            <a:ext cx="557120" cy="97993"/>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solidFill>
                <a:schemeClr val="bg1"/>
              </a:solidFill>
            </a:endParaRPr>
          </a:p>
        </p:txBody>
      </p:sp>
      <p:cxnSp>
        <p:nvCxnSpPr>
          <p:cNvPr id="60" name="Straight Connector 59"/>
          <p:cNvCxnSpPr/>
          <p:nvPr/>
        </p:nvCxnSpPr>
        <p:spPr>
          <a:xfrm flipH="1">
            <a:off x="3541408" y="1663466"/>
            <a:ext cx="30811" cy="2400596"/>
          </a:xfrm>
          <a:prstGeom prst="line">
            <a:avLst/>
          </a:prstGeom>
          <a:ln w="38100" cmpd="sng">
            <a:solidFill>
              <a:schemeClr val="accent4"/>
            </a:solidFill>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1" name="Straight Connector 60"/>
          <p:cNvCxnSpPr/>
          <p:nvPr/>
        </p:nvCxnSpPr>
        <p:spPr>
          <a:xfrm flipH="1">
            <a:off x="6039371" y="1673668"/>
            <a:ext cx="9737" cy="2030189"/>
          </a:xfrm>
          <a:prstGeom prst="line">
            <a:avLst/>
          </a:prstGeom>
          <a:ln w="38100" cmpd="sng">
            <a:solidFill>
              <a:schemeClr val="accent4"/>
            </a:solidFill>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66" name="Straight Connector 65"/>
          <p:cNvCxnSpPr/>
          <p:nvPr/>
        </p:nvCxnSpPr>
        <p:spPr>
          <a:xfrm flipV="1">
            <a:off x="3537289" y="4015766"/>
            <a:ext cx="5148947" cy="67131"/>
          </a:xfrm>
          <a:prstGeom prst="line">
            <a:avLst/>
          </a:prstGeom>
          <a:ln w="38100" cmpd="sng">
            <a:solidFill>
              <a:schemeClr val="accent4"/>
            </a:solidFill>
            <a:prstDash val="dash"/>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7" name="Summing Junction 16"/>
          <p:cNvSpPr/>
          <p:nvPr/>
        </p:nvSpPr>
        <p:spPr bwMode="auto">
          <a:xfrm>
            <a:off x="3445742" y="2585308"/>
            <a:ext cx="216071" cy="182844"/>
          </a:xfrm>
          <a:prstGeom prst="flowChartSummingJunction">
            <a:avLst/>
          </a:prstGeom>
          <a:solidFill>
            <a:srgbClr val="FF0000"/>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sp>
        <p:nvSpPr>
          <p:cNvPr id="79" name="Summing Junction 78"/>
          <p:cNvSpPr/>
          <p:nvPr/>
        </p:nvSpPr>
        <p:spPr bwMode="auto">
          <a:xfrm>
            <a:off x="5965848" y="2604317"/>
            <a:ext cx="216071" cy="182844"/>
          </a:xfrm>
          <a:prstGeom prst="flowChartSummingJunction">
            <a:avLst/>
          </a:prstGeom>
          <a:solidFill>
            <a:srgbClr val="FF0000"/>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sp>
        <p:nvSpPr>
          <p:cNvPr id="80" name="Summing Junction 79"/>
          <p:cNvSpPr/>
          <p:nvPr/>
        </p:nvSpPr>
        <p:spPr bwMode="auto">
          <a:xfrm>
            <a:off x="8035969" y="1579419"/>
            <a:ext cx="216071" cy="182844"/>
          </a:xfrm>
          <a:prstGeom prst="flowChartSummingJunction">
            <a:avLst/>
          </a:prstGeom>
          <a:solidFill>
            <a:srgbClr val="FF0000"/>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sp>
        <p:nvSpPr>
          <p:cNvPr id="86" name="Summing Junction 85"/>
          <p:cNvSpPr/>
          <p:nvPr/>
        </p:nvSpPr>
        <p:spPr bwMode="auto">
          <a:xfrm>
            <a:off x="8389139" y="3875943"/>
            <a:ext cx="404688" cy="300770"/>
          </a:xfrm>
          <a:prstGeom prst="flowChartSummingJunction">
            <a:avLst/>
          </a:prstGeom>
          <a:solidFill>
            <a:schemeClr val="bg2"/>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sp>
        <p:nvSpPr>
          <p:cNvPr id="88" name="Summing Junction 87"/>
          <p:cNvSpPr/>
          <p:nvPr/>
        </p:nvSpPr>
        <p:spPr bwMode="auto">
          <a:xfrm>
            <a:off x="8381570" y="3536488"/>
            <a:ext cx="404688" cy="300770"/>
          </a:xfrm>
          <a:prstGeom prst="flowChartSummingJunction">
            <a:avLst/>
          </a:prstGeom>
          <a:solidFill>
            <a:schemeClr val="bg2"/>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sp>
        <p:nvSpPr>
          <p:cNvPr id="62" name="Text Placeholder 2"/>
          <p:cNvSpPr txBox="1">
            <a:spLocks/>
          </p:cNvSpPr>
          <p:nvPr/>
        </p:nvSpPr>
        <p:spPr>
          <a:xfrm>
            <a:off x="609442" y="4537492"/>
            <a:ext cx="10969942" cy="1482308"/>
          </a:xfrm>
          <a:prstGeom prst="rect">
            <a:avLst/>
          </a:prstGeom>
        </p:spPr>
        <p:txBody>
          <a:bodyPr/>
          <a:lstStyle/>
          <a:p>
            <a:pPr marL="237744" indent="-237744" eaLnBrk="0" fontAlgn="base" hangingPunct="0">
              <a:lnSpc>
                <a:spcPts val="2400"/>
              </a:lnSpc>
              <a:spcBef>
                <a:spcPts val="1000"/>
              </a:spcBef>
              <a:spcAft>
                <a:spcPct val="0"/>
              </a:spcAft>
              <a:buClr>
                <a:schemeClr val="accent1">
                  <a:lumMod val="75000"/>
                </a:schemeClr>
              </a:buClr>
              <a:buSzPct val="115000"/>
              <a:defRPr/>
            </a:pPr>
            <a:r>
              <a:rPr lang="en-US" sz="2000" b="1" kern="0" dirty="0">
                <a:solidFill>
                  <a:schemeClr val="bg1"/>
                </a:solidFill>
              </a:rPr>
              <a:t>Two different updates that triggers rollback</a:t>
            </a:r>
          </a:p>
          <a:p>
            <a:pPr marL="452437" lvl="1" indent="-285750" eaLnBrk="0" fontAlgn="base" hangingPunct="0">
              <a:lnSpc>
                <a:spcPts val="2200"/>
              </a:lnSpc>
              <a:spcBef>
                <a:spcPts val="800"/>
              </a:spcBef>
              <a:spcAft>
                <a:spcPct val="0"/>
              </a:spcAft>
              <a:buClr>
                <a:schemeClr val="accent1">
                  <a:lumMod val="75000"/>
                </a:schemeClr>
              </a:buClr>
              <a:buSzPct val="115000"/>
              <a:buFont typeface="Arial" panose="020B0604020202020204" pitchFamily="34" charset="0"/>
              <a:buChar char="•"/>
              <a:defRPr/>
            </a:pPr>
            <a:r>
              <a:rPr lang="en-US" kern="0" dirty="0">
                <a:solidFill>
                  <a:schemeClr val="bg1"/>
                </a:solidFill>
              </a:rPr>
              <a:t>Host level Rollback gets triggered when there is change in the host networking configurations such as: Physical NIC speed change, Change in MTU configuration, Change in IP settings etc..</a:t>
            </a:r>
          </a:p>
          <a:p>
            <a:pPr marL="452437" lvl="1" indent="-285750" eaLnBrk="0" fontAlgn="base" hangingPunct="0">
              <a:lnSpc>
                <a:spcPts val="2200"/>
              </a:lnSpc>
              <a:spcBef>
                <a:spcPts val="800"/>
              </a:spcBef>
              <a:spcAft>
                <a:spcPct val="0"/>
              </a:spcAft>
              <a:buClr>
                <a:schemeClr val="accent1">
                  <a:lumMod val="75000"/>
                </a:schemeClr>
              </a:buClr>
              <a:buSzPct val="115000"/>
              <a:buFont typeface="Arial" panose="020B0604020202020204" pitchFamily="34" charset="0"/>
              <a:buChar char="•"/>
              <a:defRPr/>
            </a:pPr>
            <a:r>
              <a:rPr lang="en-US" kern="0" dirty="0">
                <a:solidFill>
                  <a:schemeClr val="bg1"/>
                </a:solidFill>
              </a:rPr>
              <a:t>VDS level rollback can happen after the user updates some VDS related objects such as port group or </a:t>
            </a:r>
            <a:r>
              <a:rPr lang="en-US" kern="0" dirty="0" err="1">
                <a:solidFill>
                  <a:schemeClr val="bg1"/>
                </a:solidFill>
              </a:rPr>
              <a:t>dvports</a:t>
            </a:r>
            <a:r>
              <a:rPr lang="en-US" kern="0" dirty="0">
                <a:solidFill>
                  <a:schemeClr val="bg1"/>
                </a:solidFill>
              </a:rPr>
              <a:t>.</a:t>
            </a:r>
          </a:p>
        </p:txBody>
      </p:sp>
      <p:sp>
        <p:nvSpPr>
          <p:cNvPr id="40" name="Rectangle 39"/>
          <p:cNvSpPr>
            <a:spLocks noChangeArrowheads="1"/>
          </p:cNvSpPr>
          <p:nvPr/>
        </p:nvSpPr>
        <p:spPr bwMode="auto">
          <a:xfrm>
            <a:off x="2190574" y="1613647"/>
            <a:ext cx="4196719" cy="282016"/>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nchor="b" anchorCtr="1"/>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r>
              <a:rPr lang="en-US" sz="1200" b="1" dirty="0" err="1">
                <a:solidFill>
                  <a:schemeClr val="bg1"/>
                </a:solidFill>
              </a:rPr>
              <a:t>vSphere</a:t>
            </a:r>
            <a:r>
              <a:rPr lang="en-US" sz="1200" b="1" dirty="0">
                <a:solidFill>
                  <a:schemeClr val="bg1"/>
                </a:solidFill>
              </a:rPr>
              <a:t> Distributed Switch</a:t>
            </a:r>
          </a:p>
        </p:txBody>
      </p:sp>
      <p:cxnSp>
        <p:nvCxnSpPr>
          <p:cNvPr id="26" name="Straight Connector 25"/>
          <p:cNvCxnSpPr/>
          <p:nvPr/>
        </p:nvCxnSpPr>
        <p:spPr>
          <a:xfrm>
            <a:off x="2407467" y="1291998"/>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a:spLocks noChangeArrowheads="1"/>
          </p:cNvSpPr>
          <p:nvPr/>
        </p:nvSpPr>
        <p:spPr bwMode="auto">
          <a:xfrm>
            <a:off x="2199461" y="1500123"/>
            <a:ext cx="846951" cy="138831"/>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solidFill>
                <a:schemeClr val="bg1"/>
              </a:solidFill>
            </a:endParaRPr>
          </a:p>
        </p:txBody>
      </p:sp>
      <p:sp>
        <p:nvSpPr>
          <p:cNvPr id="42" name="Rectangle 41"/>
          <p:cNvSpPr>
            <a:spLocks noChangeArrowheads="1"/>
          </p:cNvSpPr>
          <p:nvPr/>
        </p:nvSpPr>
        <p:spPr bwMode="auto">
          <a:xfrm>
            <a:off x="3284000" y="1496216"/>
            <a:ext cx="674115" cy="143472"/>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solidFill>
                <a:schemeClr val="bg1"/>
              </a:solidFill>
            </a:endParaRPr>
          </a:p>
        </p:txBody>
      </p:sp>
      <p:sp>
        <p:nvSpPr>
          <p:cNvPr id="71" name="Summing Junction 70"/>
          <p:cNvSpPr/>
          <p:nvPr/>
        </p:nvSpPr>
        <p:spPr bwMode="auto">
          <a:xfrm>
            <a:off x="4139713" y="1253461"/>
            <a:ext cx="216071" cy="221241"/>
          </a:xfrm>
          <a:prstGeom prst="flowChartSummingJunction">
            <a:avLst/>
          </a:prstGeom>
          <a:solidFill>
            <a:srgbClr val="FF0000"/>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cxnSp>
        <p:nvCxnSpPr>
          <p:cNvPr id="68" name="Straight Connector 67"/>
          <p:cNvCxnSpPr/>
          <p:nvPr/>
        </p:nvCxnSpPr>
        <p:spPr>
          <a:xfrm>
            <a:off x="2894012" y="1280460"/>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579812" y="1280460"/>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58789" y="1291998"/>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Rectangle 73"/>
          <p:cNvSpPr>
            <a:spLocks noChangeArrowheads="1"/>
          </p:cNvSpPr>
          <p:nvPr/>
        </p:nvSpPr>
        <p:spPr bwMode="auto">
          <a:xfrm>
            <a:off x="4650783" y="1500123"/>
            <a:ext cx="846951" cy="138831"/>
          </a:xfrm>
          <a:prstGeom prst="rect">
            <a:avLst/>
          </a:prstGeom>
          <a:solidFill>
            <a:schemeClr val="accent5">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800" b="1" dirty="0">
              <a:solidFill>
                <a:schemeClr val="bg1"/>
              </a:solidFill>
            </a:endParaRPr>
          </a:p>
        </p:txBody>
      </p:sp>
      <p:sp>
        <p:nvSpPr>
          <p:cNvPr id="75" name="Rectangle 74"/>
          <p:cNvSpPr>
            <a:spLocks noChangeArrowheads="1"/>
          </p:cNvSpPr>
          <p:nvPr/>
        </p:nvSpPr>
        <p:spPr bwMode="auto">
          <a:xfrm>
            <a:off x="5735322" y="1496216"/>
            <a:ext cx="674115" cy="143472"/>
          </a:xfrm>
          <a:prstGeom prst="rect">
            <a:avLst/>
          </a:prstGeom>
          <a:solidFill>
            <a:schemeClr val="accent4">
              <a:lumMod val="75000"/>
            </a:schemeClr>
          </a:solidFill>
          <a:ln>
            <a:headEnd/>
            <a:tailEnd/>
          </a:ln>
        </p:spPr>
        <p:style>
          <a:lnRef idx="1">
            <a:schemeClr val="accent4"/>
          </a:lnRef>
          <a:fillRef idx="2">
            <a:schemeClr val="accent4"/>
          </a:fillRef>
          <a:effectRef idx="1">
            <a:schemeClr val="accent4"/>
          </a:effectRef>
          <a:fontRef idx="minor">
            <a:schemeClr val="dk1"/>
          </a:fontRef>
        </p:style>
        <p:txBody>
          <a:bodyPr wrap="none"/>
          <a:lstStyle>
            <a:defPPr>
              <a:defRPr lang="en-US"/>
            </a:defPPr>
            <a:lvl1pPr algn="r" rtl="0" fontAlgn="base">
              <a:spcBef>
                <a:spcPct val="50000"/>
              </a:spcBef>
              <a:spcAft>
                <a:spcPct val="0"/>
              </a:spcAft>
              <a:defRPr sz="1600" kern="1200">
                <a:solidFill>
                  <a:schemeClr val="tx1"/>
                </a:solidFill>
                <a:latin typeface="Arial" charset="0"/>
                <a:ea typeface="+mn-ea"/>
                <a:cs typeface="Arial" charset="0"/>
              </a:defRPr>
            </a:lvl1pPr>
            <a:lvl2pPr marL="457200" algn="r" rtl="0" fontAlgn="base">
              <a:spcBef>
                <a:spcPct val="50000"/>
              </a:spcBef>
              <a:spcAft>
                <a:spcPct val="0"/>
              </a:spcAft>
              <a:defRPr sz="1600" kern="1200">
                <a:solidFill>
                  <a:schemeClr val="tx1"/>
                </a:solidFill>
                <a:latin typeface="Arial" charset="0"/>
                <a:ea typeface="+mn-ea"/>
                <a:cs typeface="Arial" charset="0"/>
              </a:defRPr>
            </a:lvl2pPr>
            <a:lvl3pPr marL="914400" algn="r" rtl="0" fontAlgn="base">
              <a:spcBef>
                <a:spcPct val="50000"/>
              </a:spcBef>
              <a:spcAft>
                <a:spcPct val="0"/>
              </a:spcAft>
              <a:defRPr sz="1600" kern="1200">
                <a:solidFill>
                  <a:schemeClr val="tx1"/>
                </a:solidFill>
                <a:latin typeface="Arial" charset="0"/>
                <a:ea typeface="+mn-ea"/>
                <a:cs typeface="Arial" charset="0"/>
              </a:defRPr>
            </a:lvl3pPr>
            <a:lvl4pPr marL="1371600" algn="r" rtl="0" fontAlgn="base">
              <a:spcBef>
                <a:spcPct val="50000"/>
              </a:spcBef>
              <a:spcAft>
                <a:spcPct val="0"/>
              </a:spcAft>
              <a:defRPr sz="1600" kern="1200">
                <a:solidFill>
                  <a:schemeClr val="tx1"/>
                </a:solidFill>
                <a:latin typeface="Arial" charset="0"/>
                <a:ea typeface="+mn-ea"/>
                <a:cs typeface="Arial" charset="0"/>
              </a:defRPr>
            </a:lvl4pPr>
            <a:lvl5pPr marL="1828800" algn="r" rtl="0" fontAlgn="base">
              <a:spcBef>
                <a:spcPct val="5000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a:lstStyle>
          <a:p>
            <a:pPr algn="ctr"/>
            <a:endParaRPr lang="en-US" sz="1200" b="1" dirty="0">
              <a:solidFill>
                <a:schemeClr val="bg1"/>
              </a:solidFill>
            </a:endParaRPr>
          </a:p>
        </p:txBody>
      </p:sp>
      <p:sp>
        <p:nvSpPr>
          <p:cNvPr id="76" name="Summing Junction 70"/>
          <p:cNvSpPr/>
          <p:nvPr/>
        </p:nvSpPr>
        <p:spPr bwMode="auto">
          <a:xfrm>
            <a:off x="6591035" y="1253461"/>
            <a:ext cx="216071" cy="221241"/>
          </a:xfrm>
          <a:prstGeom prst="flowChartSummingJunction">
            <a:avLst/>
          </a:prstGeom>
          <a:solidFill>
            <a:srgbClr val="FF0000"/>
          </a:solidFill>
          <a:ln w="12700">
            <a:solidFill>
              <a:schemeClr val="tx1"/>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chemeClr val="bg1"/>
              </a:solidFill>
            </a:endParaRPr>
          </a:p>
        </p:txBody>
      </p:sp>
      <p:cxnSp>
        <p:nvCxnSpPr>
          <p:cNvPr id="78" name="Straight Connector 77"/>
          <p:cNvCxnSpPr/>
          <p:nvPr/>
        </p:nvCxnSpPr>
        <p:spPr>
          <a:xfrm>
            <a:off x="5345334" y="1280460"/>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31134" y="1280460"/>
            <a:ext cx="0" cy="217062"/>
          </a:xfrm>
          <a:prstGeom prst="line">
            <a:avLst/>
          </a:prstGeom>
          <a:ln w="381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0" name="Picture 17" descr="ICON_VM_basic_flat_R2_Q408.png"/>
          <p:cNvPicPr>
            <a:picLocks noChangeAspect="1"/>
          </p:cNvPicPr>
          <p:nvPr/>
        </p:nvPicPr>
        <p:blipFill>
          <a:blip r:embed="rId9" cstate="print"/>
          <a:srcRect/>
          <a:stretch>
            <a:fillRect/>
          </a:stretch>
        </p:blipFill>
        <p:spPr bwMode="auto">
          <a:xfrm>
            <a:off x="4615296" y="970468"/>
            <a:ext cx="506977" cy="327575"/>
          </a:xfrm>
          <a:prstGeom prst="rect">
            <a:avLst/>
          </a:prstGeom>
          <a:noFill/>
          <a:ln w="9525">
            <a:noFill/>
            <a:miter lim="800000"/>
            <a:headEnd/>
            <a:tailEnd/>
          </a:ln>
        </p:spPr>
      </p:pic>
      <p:pic>
        <p:nvPicPr>
          <p:cNvPr id="72" name="Picture 17" descr="ICON_VM_basic_flat_R2_Q408.png"/>
          <p:cNvPicPr>
            <a:picLocks noChangeAspect="1"/>
          </p:cNvPicPr>
          <p:nvPr/>
        </p:nvPicPr>
        <p:blipFill>
          <a:blip r:embed="rId9" cstate="print"/>
          <a:srcRect/>
          <a:stretch>
            <a:fillRect/>
          </a:stretch>
        </p:blipFill>
        <p:spPr bwMode="auto">
          <a:xfrm>
            <a:off x="5143157" y="970468"/>
            <a:ext cx="506977" cy="327575"/>
          </a:xfrm>
          <a:prstGeom prst="rect">
            <a:avLst/>
          </a:prstGeom>
          <a:noFill/>
          <a:ln w="9525">
            <a:noFill/>
            <a:miter lim="800000"/>
            <a:headEnd/>
            <a:tailEnd/>
          </a:ln>
        </p:spPr>
      </p:pic>
      <p:sp>
        <p:nvSpPr>
          <p:cNvPr id="77" name="Rounded Rectangle 81"/>
          <p:cNvSpPr/>
          <p:nvPr/>
        </p:nvSpPr>
        <p:spPr bwMode="auto">
          <a:xfrm>
            <a:off x="5771100" y="914400"/>
            <a:ext cx="641034" cy="385281"/>
          </a:xfrm>
          <a:prstGeom prst="roundRect">
            <a:avLst/>
          </a:prstGeom>
          <a:solidFill>
            <a:schemeClr val="accent4"/>
          </a:solidFill>
          <a:ln w="12700">
            <a:solidFill>
              <a:schemeClr val="accent4"/>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r>
              <a:rPr lang="en-US" sz="800" dirty="0">
                <a:solidFill>
                  <a:schemeClr val="bg1"/>
                </a:solidFill>
              </a:rPr>
              <a:t>Mgmt. vmknic</a:t>
            </a:r>
          </a:p>
        </p:txBody>
      </p:sp>
      <p:pic>
        <p:nvPicPr>
          <p:cNvPr id="22" name="Picture 17" descr="ICON_VM_basic_flat_R2_Q408.png"/>
          <p:cNvPicPr>
            <a:picLocks noChangeAspect="1"/>
          </p:cNvPicPr>
          <p:nvPr/>
        </p:nvPicPr>
        <p:blipFill>
          <a:blip r:embed="rId9" cstate="print"/>
          <a:srcRect/>
          <a:stretch>
            <a:fillRect/>
          </a:stretch>
        </p:blipFill>
        <p:spPr bwMode="auto">
          <a:xfrm>
            <a:off x="2163974" y="970468"/>
            <a:ext cx="506977" cy="327575"/>
          </a:xfrm>
          <a:prstGeom prst="rect">
            <a:avLst/>
          </a:prstGeom>
          <a:noFill/>
          <a:ln w="9525">
            <a:noFill/>
            <a:miter lim="800000"/>
            <a:headEnd/>
            <a:tailEnd/>
          </a:ln>
        </p:spPr>
      </p:pic>
      <p:pic>
        <p:nvPicPr>
          <p:cNvPr id="23" name="Picture 17" descr="ICON_VM_basic_flat_R2_Q408.png"/>
          <p:cNvPicPr>
            <a:picLocks noChangeAspect="1"/>
          </p:cNvPicPr>
          <p:nvPr/>
        </p:nvPicPr>
        <p:blipFill>
          <a:blip r:embed="rId9" cstate="print"/>
          <a:srcRect/>
          <a:stretch>
            <a:fillRect/>
          </a:stretch>
        </p:blipFill>
        <p:spPr bwMode="auto">
          <a:xfrm>
            <a:off x="2691835" y="970468"/>
            <a:ext cx="506977" cy="327575"/>
          </a:xfrm>
          <a:prstGeom prst="rect">
            <a:avLst/>
          </a:prstGeom>
          <a:noFill/>
          <a:ln w="9525">
            <a:noFill/>
            <a:miter lim="800000"/>
            <a:headEnd/>
            <a:tailEnd/>
          </a:ln>
        </p:spPr>
      </p:pic>
      <p:sp>
        <p:nvSpPr>
          <p:cNvPr id="82" name="Rounded Rectangle 81"/>
          <p:cNvSpPr/>
          <p:nvPr/>
        </p:nvSpPr>
        <p:spPr bwMode="auto">
          <a:xfrm>
            <a:off x="3319778" y="914400"/>
            <a:ext cx="641034" cy="385281"/>
          </a:xfrm>
          <a:prstGeom prst="roundRect">
            <a:avLst/>
          </a:prstGeom>
          <a:solidFill>
            <a:schemeClr val="accent4"/>
          </a:solidFill>
          <a:ln w="12700">
            <a:solidFill>
              <a:schemeClr val="accent4"/>
            </a:solidFill>
            <a:headEnd type="none" w="med" len="med"/>
            <a:tailEnd type="none" w="med" len="med"/>
          </a:ln>
          <a:effectLst/>
          <a:scene3d>
            <a:camera prst="orthographicFront"/>
            <a:lightRig rig="threePt" dir="t"/>
          </a:scene3d>
          <a:sp3d>
            <a:bevelT w="25400" h="6350"/>
          </a:sp3d>
        </p:spPr>
        <p:style>
          <a:lnRef idx="1">
            <a:schemeClr val="accent4"/>
          </a:lnRef>
          <a:fillRef idx="3">
            <a:schemeClr val="accent4"/>
          </a:fillRef>
          <a:effectRef idx="2">
            <a:schemeClr val="accent4"/>
          </a:effectRef>
          <a:fontRef idx="minor">
            <a:schemeClr val="lt1"/>
          </a:fontRef>
        </p:style>
        <p:txBody>
          <a:bodyPr anchor="ctr"/>
          <a:lstStyle/>
          <a:p>
            <a:pPr algn="l">
              <a:spcAft>
                <a:spcPct val="0"/>
              </a:spcAft>
              <a:defRPr/>
            </a:pPr>
            <a:r>
              <a:rPr lang="en-US" sz="800" dirty="0">
                <a:solidFill>
                  <a:schemeClr val="bg1"/>
                </a:solidFill>
              </a:rPr>
              <a:t>Mgmt. vmknic</a:t>
            </a:r>
          </a:p>
        </p:txBody>
      </p:sp>
    </p:spTree>
    <p:extLst>
      <p:ext uri="{BB962C8B-B14F-4D97-AF65-F5344CB8AC3E}">
        <p14:creationId xmlns:p14="http://schemas.microsoft.com/office/powerpoint/2010/main" val="17156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9" grpId="0" animBg="1"/>
      <p:bldP spid="80" grpId="0" animBg="1"/>
      <p:bldP spid="71" grpId="0" animBg="1"/>
      <p:bldP spid="7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a:xfrm>
            <a:off x="577373" y="76200"/>
            <a:ext cx="10969943" cy="584200"/>
          </a:xfrm>
        </p:spPr>
        <p:txBody>
          <a:bodyPr/>
          <a:lstStyle/>
          <a:p>
            <a:r>
              <a:rPr lang="en-US"/>
              <a:t>Network Best Practices</a:t>
            </a:r>
            <a:endParaRPr lang="en-US" dirty="0"/>
          </a:p>
        </p:txBody>
      </p:sp>
      <p:sp>
        <p:nvSpPr>
          <p:cNvPr id="31747" name="Rectangle 12"/>
          <p:cNvSpPr>
            <a:spLocks noGrp="1" noChangeArrowheads="1"/>
          </p:cNvSpPr>
          <p:nvPr>
            <p:ph idx="1"/>
          </p:nvPr>
        </p:nvSpPr>
        <p:spPr>
          <a:xfrm>
            <a:off x="609441" y="914400"/>
            <a:ext cx="10969943" cy="5257800"/>
          </a:xfrm>
        </p:spPr>
        <p:txBody>
          <a:bodyPr/>
          <a:lstStyle/>
          <a:p>
            <a:r>
              <a:rPr lang="en-US"/>
              <a:t>Allocate separate NICs for different traffic type</a:t>
            </a:r>
          </a:p>
          <a:p>
            <a:pPr lvl="1">
              <a:buFont typeface="Arial" panose="020B0604020202020204" pitchFamily="34" charset="0"/>
              <a:buChar char="•"/>
            </a:pPr>
            <a:r>
              <a:rPr lang="en-US"/>
              <a:t>Can be connected to same uplink/physical NIC on 10GB network</a:t>
            </a:r>
          </a:p>
          <a:p>
            <a:r>
              <a:rPr lang="en-US"/>
              <a:t>vSphere versions 5.0 and newer support multi-NIC, concurrent vMotion operations</a:t>
            </a:r>
          </a:p>
          <a:p>
            <a:r>
              <a:rPr lang="en-US"/>
              <a:t>Use NIC load-based teaming (route based on physical NIC load)</a:t>
            </a:r>
          </a:p>
          <a:p>
            <a:pPr lvl="1">
              <a:buFont typeface="Arial" panose="020B0604020202020204" pitchFamily="34" charset="0"/>
              <a:buChar char="•"/>
            </a:pPr>
            <a:r>
              <a:rPr lang="en-US"/>
              <a:t>For redundancy, load balancing, and improved vMotion speeds</a:t>
            </a:r>
          </a:p>
          <a:p>
            <a:r>
              <a:rPr lang="en-US"/>
              <a:t>Have minimum 4 NICs per host to ensure performance and redundancy of network</a:t>
            </a:r>
          </a:p>
          <a:p>
            <a:r>
              <a:rPr lang="en-US"/>
              <a:t>Recommend the use of NICs that support:</a:t>
            </a:r>
          </a:p>
          <a:p>
            <a:pPr lvl="1">
              <a:buFont typeface="Arial" panose="020B0604020202020204" pitchFamily="34" charset="0"/>
              <a:buChar char="•"/>
            </a:pPr>
            <a:r>
              <a:rPr lang="en-US"/>
              <a:t>Checksum offload , TCP segmentation offload (TSO)</a:t>
            </a:r>
          </a:p>
          <a:p>
            <a:pPr lvl="1">
              <a:buFont typeface="Arial" panose="020B0604020202020204" pitchFamily="34" charset="0"/>
              <a:buChar char="•"/>
            </a:pPr>
            <a:r>
              <a:rPr lang="en-US"/>
              <a:t>Jumbo frames (JF), Large receive offload (LRO)</a:t>
            </a:r>
          </a:p>
          <a:p>
            <a:pPr lvl="1">
              <a:buFont typeface="Arial" panose="020B0604020202020204" pitchFamily="34" charset="0"/>
              <a:buChar char="•"/>
            </a:pPr>
            <a:r>
              <a:rPr lang="en-US"/>
              <a:t>Ability to handle high-memory DMA (i.e. 64-bit DMA addresses)</a:t>
            </a:r>
          </a:p>
          <a:p>
            <a:pPr lvl="1">
              <a:buFont typeface="Arial" panose="020B0604020202020204" pitchFamily="34" charset="0"/>
              <a:buChar char="•"/>
            </a:pPr>
            <a:r>
              <a:rPr lang="en-US"/>
              <a:t>Ability to handle multiple Scatter Gather elements per Tx frame</a:t>
            </a:r>
          </a:p>
          <a:p>
            <a:pPr lvl="1">
              <a:buFont typeface="Arial" panose="020B0604020202020204" pitchFamily="34" charset="0"/>
              <a:buChar char="•"/>
            </a:pPr>
            <a:r>
              <a:rPr lang="en-US"/>
              <a:t>NICs should support offload of encapsulated packets (with VXLAN)</a:t>
            </a:r>
          </a:p>
          <a:p>
            <a:r>
              <a:rPr lang="en-US"/>
              <a:t>ALWAYS Check and Update Physical NIC Drivers</a:t>
            </a:r>
          </a:p>
          <a:p>
            <a:r>
              <a:rPr lang="en-US"/>
              <a:t>Keep VMware Tools Up-to-Date - ALWAYS</a:t>
            </a:r>
          </a:p>
          <a:p>
            <a:endParaRPr lang="en-US" dirty="0"/>
          </a:p>
        </p:txBody>
      </p:sp>
      <p:pic>
        <p:nvPicPr>
          <p:cNvPr id="4" name="Picture 3"/>
          <p:cNvPicPr>
            <a:picLocks noChangeAspect="1"/>
          </p:cNvPicPr>
          <p:nvPr/>
        </p:nvPicPr>
        <p:blipFill>
          <a:blip r:embed="rId3"/>
          <a:stretch>
            <a:fillRect/>
          </a:stretch>
        </p:blipFill>
        <p:spPr>
          <a:xfrm>
            <a:off x="8837612" y="3851013"/>
            <a:ext cx="3071483" cy="2549787"/>
          </a:xfrm>
          <a:prstGeom prst="rect">
            <a:avLst/>
          </a:prstGeom>
        </p:spPr>
      </p:pic>
    </p:spTree>
    <p:extLst>
      <p:ext uri="{BB962C8B-B14F-4D97-AF65-F5344CB8AC3E}">
        <p14:creationId xmlns:p14="http://schemas.microsoft.com/office/powerpoint/2010/main" val="18133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rmAutofit/>
          </a:bodyPr>
          <a:lstStyle/>
          <a:p>
            <a:r>
              <a:rPr lang="en-US" dirty="0"/>
              <a:t>Is the Application “Critical”?</a:t>
            </a:r>
          </a:p>
        </p:txBody>
      </p:sp>
      <p:graphicFrame>
        <p:nvGraphicFramePr>
          <p:cNvPr id="6" name="Content Placeholder 5"/>
          <p:cNvGraphicFramePr>
            <a:graphicFrameLocks noGrp="1"/>
          </p:cNvGraphicFramePr>
          <p:nvPr>
            <p:ph idx="1"/>
            <p:extLst/>
          </p:nvPr>
        </p:nvGraphicFramePr>
        <p:xfrm>
          <a:off x="4662910" y="534154"/>
          <a:ext cx="7373554" cy="5713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4032713816"/>
              </p:ext>
            </p:extLst>
          </p:nvPr>
        </p:nvGraphicFramePr>
        <p:xfrm>
          <a:off x="-1" y="1143595"/>
          <a:ext cx="6170593" cy="502789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897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6">
                                            <p:graphicEl>
                                              <a:dgm id="{5E6575EA-BA18-4B0D-92EE-85B53540895D}"/>
                                            </p:graphicEl>
                                          </p:spTgt>
                                        </p:tgtEl>
                                        <p:attrNameLst>
                                          <p:attrName>style.visibility</p:attrName>
                                        </p:attrNameLst>
                                      </p:cBhvr>
                                      <p:to>
                                        <p:strVal val="visible"/>
                                      </p:to>
                                    </p:set>
                                    <p:animEffect transition="in" filter="circle(in)">
                                      <p:cBhvr>
                                        <p:cTn id="7" dur="2000"/>
                                        <p:tgtEl>
                                          <p:spTgt spid="6">
                                            <p:graphicEl>
                                              <a:dgm id="{5E6575EA-BA18-4B0D-92EE-85B53540895D}"/>
                                            </p:graphicEl>
                                          </p:spTgt>
                                        </p:tgtEl>
                                      </p:cBhvr>
                                    </p:animEffect>
                                  </p:childTnLst>
                                </p:cTn>
                              </p:par>
                              <p:par>
                                <p:cTn id="8" presetID="6" presetClass="entr" presetSubtype="16" fill="hold" grpId="1" nodeType="withEffect">
                                  <p:stCondLst>
                                    <p:cond delay="0"/>
                                  </p:stCondLst>
                                  <p:childTnLst>
                                    <p:set>
                                      <p:cBhvr>
                                        <p:cTn id="9" dur="1" fill="hold">
                                          <p:stCondLst>
                                            <p:cond delay="0"/>
                                          </p:stCondLst>
                                        </p:cTn>
                                        <p:tgtEl>
                                          <p:spTgt spid="6">
                                            <p:graphicEl>
                                              <a:dgm id="{9DF31989-38D4-443B-A810-370AEBFBAD02}"/>
                                            </p:graphicEl>
                                          </p:spTgt>
                                        </p:tgtEl>
                                        <p:attrNameLst>
                                          <p:attrName>style.visibility</p:attrName>
                                        </p:attrNameLst>
                                      </p:cBhvr>
                                      <p:to>
                                        <p:strVal val="visible"/>
                                      </p:to>
                                    </p:set>
                                    <p:animEffect transition="in" filter="circle(in)">
                                      <p:cBhvr>
                                        <p:cTn id="10" dur="2000"/>
                                        <p:tgtEl>
                                          <p:spTgt spid="6">
                                            <p:graphicEl>
                                              <a:dgm id="{9DF31989-38D4-443B-A810-370AEBFBAD02}"/>
                                            </p:graphicEl>
                                          </p:spTgt>
                                        </p:tgtEl>
                                      </p:cBhvr>
                                    </p:animEffect>
                                  </p:childTnLst>
                                </p:cTn>
                              </p:par>
                              <p:par>
                                <p:cTn id="11" presetID="6" presetClass="entr" presetSubtype="16" fill="hold" grpId="1" nodeType="withEffect">
                                  <p:stCondLst>
                                    <p:cond delay="0"/>
                                  </p:stCondLst>
                                  <p:childTnLst>
                                    <p:set>
                                      <p:cBhvr>
                                        <p:cTn id="12" dur="1" fill="hold">
                                          <p:stCondLst>
                                            <p:cond delay="0"/>
                                          </p:stCondLst>
                                        </p:cTn>
                                        <p:tgtEl>
                                          <p:spTgt spid="6">
                                            <p:graphicEl>
                                              <a:dgm id="{EA844B89-5D44-44F0-8951-3AFCC6452A31}"/>
                                            </p:graphicEl>
                                          </p:spTgt>
                                        </p:tgtEl>
                                        <p:attrNameLst>
                                          <p:attrName>style.visibility</p:attrName>
                                        </p:attrNameLst>
                                      </p:cBhvr>
                                      <p:to>
                                        <p:strVal val="visible"/>
                                      </p:to>
                                    </p:set>
                                    <p:animEffect transition="in" filter="circle(in)">
                                      <p:cBhvr>
                                        <p:cTn id="13" dur="2000"/>
                                        <p:tgtEl>
                                          <p:spTgt spid="6">
                                            <p:graphicEl>
                                              <a:dgm id="{EA844B89-5D44-44F0-8951-3AFCC6452A31}"/>
                                            </p:graphicEl>
                                          </p:spTgt>
                                        </p:tgtEl>
                                      </p:cBhvr>
                                    </p:animEffect>
                                  </p:childTnLst>
                                </p:cTn>
                              </p:par>
                              <p:par>
                                <p:cTn id="14" presetID="6" presetClass="entr" presetSubtype="16" fill="hold" grpId="1" nodeType="withEffect">
                                  <p:stCondLst>
                                    <p:cond delay="0"/>
                                  </p:stCondLst>
                                  <p:childTnLst>
                                    <p:set>
                                      <p:cBhvr>
                                        <p:cTn id="15" dur="1" fill="hold">
                                          <p:stCondLst>
                                            <p:cond delay="0"/>
                                          </p:stCondLst>
                                        </p:cTn>
                                        <p:tgtEl>
                                          <p:spTgt spid="6">
                                            <p:graphicEl>
                                              <a:dgm id="{9023FB91-2A78-4D48-B6A5-999B460FE982}"/>
                                            </p:graphicEl>
                                          </p:spTgt>
                                        </p:tgtEl>
                                        <p:attrNameLst>
                                          <p:attrName>style.visibility</p:attrName>
                                        </p:attrNameLst>
                                      </p:cBhvr>
                                      <p:to>
                                        <p:strVal val="visible"/>
                                      </p:to>
                                    </p:set>
                                    <p:animEffect transition="in" filter="circle(in)">
                                      <p:cBhvr>
                                        <p:cTn id="16" dur="2000"/>
                                        <p:tgtEl>
                                          <p:spTgt spid="6">
                                            <p:graphicEl>
                                              <a:dgm id="{9023FB91-2A78-4D48-B6A5-999B460FE982}"/>
                                            </p:graphicEl>
                                          </p:spTgt>
                                        </p:tgtEl>
                                      </p:cBhvr>
                                    </p:animEffect>
                                  </p:childTnLst>
                                </p:cTn>
                              </p:par>
                              <p:par>
                                <p:cTn id="17" presetID="6" presetClass="entr" presetSubtype="16" fill="hold" grpId="1" nodeType="withEffect">
                                  <p:stCondLst>
                                    <p:cond delay="0"/>
                                  </p:stCondLst>
                                  <p:childTnLst>
                                    <p:set>
                                      <p:cBhvr>
                                        <p:cTn id="18" dur="1" fill="hold">
                                          <p:stCondLst>
                                            <p:cond delay="0"/>
                                          </p:stCondLst>
                                        </p:cTn>
                                        <p:tgtEl>
                                          <p:spTgt spid="6">
                                            <p:graphicEl>
                                              <a:dgm id="{6B909731-4BEC-44D4-9B14-44CCB6A554D7}"/>
                                            </p:graphicEl>
                                          </p:spTgt>
                                        </p:tgtEl>
                                        <p:attrNameLst>
                                          <p:attrName>style.visibility</p:attrName>
                                        </p:attrNameLst>
                                      </p:cBhvr>
                                      <p:to>
                                        <p:strVal val="visible"/>
                                      </p:to>
                                    </p:set>
                                    <p:animEffect transition="in" filter="circle(in)">
                                      <p:cBhvr>
                                        <p:cTn id="19" dur="2000"/>
                                        <p:tgtEl>
                                          <p:spTgt spid="6">
                                            <p:graphicEl>
                                              <a:dgm id="{6B909731-4BEC-44D4-9B14-44CCB6A554D7}"/>
                                            </p:graphicEl>
                                          </p:spTgt>
                                        </p:tgtEl>
                                      </p:cBhvr>
                                    </p:animEffect>
                                  </p:childTnLst>
                                </p:cTn>
                              </p:par>
                              <p:par>
                                <p:cTn id="20" presetID="6" presetClass="entr" presetSubtype="16" fill="hold" grpId="1" nodeType="withEffect">
                                  <p:stCondLst>
                                    <p:cond delay="0"/>
                                  </p:stCondLst>
                                  <p:childTnLst>
                                    <p:set>
                                      <p:cBhvr>
                                        <p:cTn id="21" dur="1" fill="hold">
                                          <p:stCondLst>
                                            <p:cond delay="0"/>
                                          </p:stCondLst>
                                        </p:cTn>
                                        <p:tgtEl>
                                          <p:spTgt spid="6">
                                            <p:graphicEl>
                                              <a:dgm id="{0EA88F7E-D8A5-4E7D-9D32-2008F20AFE14}"/>
                                            </p:graphicEl>
                                          </p:spTgt>
                                        </p:tgtEl>
                                        <p:attrNameLst>
                                          <p:attrName>style.visibility</p:attrName>
                                        </p:attrNameLst>
                                      </p:cBhvr>
                                      <p:to>
                                        <p:strVal val="visible"/>
                                      </p:to>
                                    </p:set>
                                    <p:animEffect transition="in" filter="circle(in)">
                                      <p:cBhvr>
                                        <p:cTn id="22" dur="2000"/>
                                        <p:tgtEl>
                                          <p:spTgt spid="6">
                                            <p:graphicEl>
                                              <a:dgm id="{0EA88F7E-D8A5-4E7D-9D32-2008F20AFE14}"/>
                                            </p:graphicEl>
                                          </p:spTgt>
                                        </p:tgtEl>
                                      </p:cBhvr>
                                    </p:animEffect>
                                  </p:childTnLst>
                                </p:cTn>
                              </p:par>
                              <p:par>
                                <p:cTn id="23" presetID="8" presetClass="emph" presetSubtype="0" repeatCount="indefinite" fill="hold" grpId="0" nodeType="withEffect">
                                  <p:stCondLst>
                                    <p:cond delay="0"/>
                                  </p:stCondLst>
                                  <p:endCondLst>
                                    <p:cond evt="onNext" delay="0">
                                      <p:tgtEl>
                                        <p:sldTgt/>
                                      </p:tgtEl>
                                    </p:cond>
                                  </p:endCondLst>
                                  <p:childTnLst>
                                    <p:animRot by="21600000">
                                      <p:cBhvr>
                                        <p:cTn id="24" dur="2000" fill="hold"/>
                                        <p:tgtEl>
                                          <p:spTgt spid="6">
                                            <p:graphicEl>
                                              <a:dgm id="{5E6575EA-BA18-4B0D-92EE-85B53540895D}"/>
                                            </p:graphicEl>
                                          </p:spTgt>
                                        </p:tgtEl>
                                        <p:attrNameLst>
                                          <p:attrName>r</p:attrName>
                                        </p:attrNameLst>
                                      </p:cBhvr>
                                    </p:animRot>
                                  </p:childTnLst>
                                </p:cTn>
                              </p:par>
                              <p:par>
                                <p:cTn id="25" presetID="8" presetClass="emph" presetSubtype="0" repeatCount="indefinite" fill="hold" grpId="0" nodeType="withEffect">
                                  <p:stCondLst>
                                    <p:cond delay="0"/>
                                  </p:stCondLst>
                                  <p:endCondLst>
                                    <p:cond evt="onNext" delay="0">
                                      <p:tgtEl>
                                        <p:sldTgt/>
                                      </p:tgtEl>
                                    </p:cond>
                                  </p:endCondLst>
                                  <p:childTnLst>
                                    <p:animRot by="-21600000">
                                      <p:cBhvr>
                                        <p:cTn id="26" dur="2000" fill="hold"/>
                                        <p:tgtEl>
                                          <p:spTgt spid="6">
                                            <p:graphicEl>
                                              <a:dgm id="{EA844B89-5D44-44F0-8951-3AFCC6452A31}"/>
                                            </p:graphicEl>
                                          </p:spTgt>
                                        </p:tgtEl>
                                        <p:attrNameLst>
                                          <p:attrName>r</p:attrName>
                                        </p:attrNameLst>
                                      </p:cBhvr>
                                    </p:animRot>
                                  </p:childTnLst>
                                </p:cTn>
                              </p:par>
                              <p:par>
                                <p:cTn id="27" presetID="8" presetClass="emph" presetSubtype="0" repeatCount="indefinite" fill="hold" grpId="0" nodeType="withEffect">
                                  <p:stCondLst>
                                    <p:cond delay="0"/>
                                  </p:stCondLst>
                                  <p:endCondLst>
                                    <p:cond evt="onNext" delay="0">
                                      <p:tgtEl>
                                        <p:sldTgt/>
                                      </p:tgtEl>
                                    </p:cond>
                                  </p:endCondLst>
                                  <p:childTnLst>
                                    <p:animRot by="21600000">
                                      <p:cBhvr>
                                        <p:cTn id="28" dur="2000" fill="hold"/>
                                        <p:tgtEl>
                                          <p:spTgt spid="6">
                                            <p:graphicEl>
                                              <a:dgm id="{6B909731-4BEC-44D4-9B14-44CCB6A554D7}"/>
                                            </p:graphicEl>
                                          </p:spTgt>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repeatCount="indefinite" fill="hold" grpId="3" nodeType="clickEffect">
                                  <p:stCondLst>
                                    <p:cond delay="0"/>
                                  </p:stCondLst>
                                  <p:endCondLst>
                                    <p:cond evt="onNext" delay="0">
                                      <p:tgtEl>
                                        <p:sldTgt/>
                                      </p:tgtEl>
                                    </p:cond>
                                  </p:endCondLst>
                                  <p:childTnLst>
                                    <p:animRot by="21600000">
                                      <p:cBhvr>
                                        <p:cTn id="32" dur="2000" fill="hold"/>
                                        <p:tgtEl>
                                          <p:spTgt spid="6">
                                            <p:graphicEl>
                                              <a:dgm id="{5E6575EA-BA18-4B0D-92EE-85B53540895D}"/>
                                            </p:graphicEl>
                                          </p:spTgt>
                                        </p:tgtEl>
                                        <p:attrNameLst>
                                          <p:attrName>r</p:attrName>
                                        </p:attrNameLst>
                                      </p:cBhvr>
                                    </p:animRot>
                                  </p:childTnLst>
                                </p:cTn>
                              </p:par>
                              <p:par>
                                <p:cTn id="33" presetID="8" presetClass="emph" presetSubtype="0" repeatCount="indefinite" fill="hold" grpId="3" nodeType="withEffect">
                                  <p:stCondLst>
                                    <p:cond delay="0"/>
                                  </p:stCondLst>
                                  <p:endCondLst>
                                    <p:cond evt="onNext" delay="0">
                                      <p:tgtEl>
                                        <p:sldTgt/>
                                      </p:tgtEl>
                                    </p:cond>
                                  </p:endCondLst>
                                  <p:childTnLst>
                                    <p:animRot by="-21600000">
                                      <p:cBhvr>
                                        <p:cTn id="34" dur="2000" fill="hold"/>
                                        <p:tgtEl>
                                          <p:spTgt spid="6">
                                            <p:graphicEl>
                                              <a:dgm id="{EA844B89-5D44-44F0-8951-3AFCC6452A31}"/>
                                            </p:graphicEl>
                                          </p:spTgt>
                                        </p:tgtEl>
                                        <p:attrNameLst>
                                          <p:attrName>r</p:attrName>
                                        </p:attrNameLst>
                                      </p:cBhvr>
                                    </p:animRot>
                                  </p:childTnLst>
                                </p:cTn>
                              </p:par>
                              <p:par>
                                <p:cTn id="35" presetID="1" presetClass="emph" presetSubtype="2" fill="hold" grpId="2" nodeType="withEffect">
                                  <p:stCondLst>
                                    <p:cond delay="0"/>
                                  </p:stCondLst>
                                  <p:childTnLst>
                                    <p:animClr clrSpc="rgb" dir="cw">
                                      <p:cBhvr>
                                        <p:cTn id="36" dur="2000" fill="hold"/>
                                        <p:tgtEl>
                                          <p:spTgt spid="6">
                                            <p:graphicEl>
                                              <a:dgm id="{6B909731-4BEC-44D4-9B14-44CCB6A554D7}"/>
                                            </p:graphicEl>
                                          </p:spTgt>
                                        </p:tgtEl>
                                        <p:attrNameLst>
                                          <p:attrName>fillcolor</p:attrName>
                                        </p:attrNameLst>
                                      </p:cBhvr>
                                      <p:to>
                                        <a:srgbClr val="FF0000"/>
                                      </p:to>
                                    </p:animClr>
                                    <p:set>
                                      <p:cBhvr>
                                        <p:cTn id="37" dur="2000" fill="hold"/>
                                        <p:tgtEl>
                                          <p:spTgt spid="6">
                                            <p:graphicEl>
                                              <a:dgm id="{6B909731-4BEC-44D4-9B14-44CCB6A554D7}"/>
                                            </p:graphicEl>
                                          </p:spTgt>
                                        </p:tgtEl>
                                        <p:attrNameLst>
                                          <p:attrName>fill.type</p:attrName>
                                        </p:attrNameLst>
                                      </p:cBhvr>
                                      <p:to>
                                        <p:strVal val="solid"/>
                                      </p:to>
                                    </p:set>
                                    <p:set>
                                      <p:cBhvr>
                                        <p:cTn id="38" dur="2000" fill="hold"/>
                                        <p:tgtEl>
                                          <p:spTgt spid="6">
                                            <p:graphicEl>
                                              <a:dgm id="{6B909731-4BEC-44D4-9B14-44CCB6A554D7}"/>
                                            </p:graphicEl>
                                          </p:spTgt>
                                        </p:tgtEl>
                                        <p:attrNameLst>
                                          <p:attrName>fill.on</p:attrName>
                                        </p:attrNameLst>
                                      </p:cBhvr>
                                      <p:to>
                                        <p:strVal val="true"/>
                                      </p:to>
                                    </p:set>
                                  </p:childTnLst>
                                </p:cTn>
                              </p:par>
                              <p:par>
                                <p:cTn id="39" presetID="1" presetClass="emph" presetSubtype="2" fill="hold" grpId="2" nodeType="withEffect">
                                  <p:stCondLst>
                                    <p:cond delay="0"/>
                                  </p:stCondLst>
                                  <p:childTnLst>
                                    <p:animClr clrSpc="rgb" dir="cw">
                                      <p:cBhvr>
                                        <p:cTn id="40" dur="2000" fill="hold"/>
                                        <p:tgtEl>
                                          <p:spTgt spid="6">
                                            <p:graphicEl>
                                              <a:dgm id="{0EA88F7E-D8A5-4E7D-9D32-2008F20AFE14}"/>
                                            </p:graphicEl>
                                          </p:spTgt>
                                        </p:tgtEl>
                                        <p:attrNameLst>
                                          <p:attrName>fillcolor</p:attrName>
                                        </p:attrNameLst>
                                      </p:cBhvr>
                                      <p:to>
                                        <a:srgbClr val="FF0000"/>
                                      </p:to>
                                    </p:animClr>
                                    <p:set>
                                      <p:cBhvr>
                                        <p:cTn id="41" dur="2000" fill="hold"/>
                                        <p:tgtEl>
                                          <p:spTgt spid="6">
                                            <p:graphicEl>
                                              <a:dgm id="{0EA88F7E-D8A5-4E7D-9D32-2008F20AFE14}"/>
                                            </p:graphicEl>
                                          </p:spTgt>
                                        </p:tgtEl>
                                        <p:attrNameLst>
                                          <p:attrName>fill.type</p:attrName>
                                        </p:attrNameLst>
                                      </p:cBhvr>
                                      <p:to>
                                        <p:strVal val="solid"/>
                                      </p:to>
                                    </p:set>
                                    <p:set>
                                      <p:cBhvr>
                                        <p:cTn id="42" dur="2000" fill="hold"/>
                                        <p:tgtEl>
                                          <p:spTgt spid="6">
                                            <p:graphicEl>
                                              <a:dgm id="{0EA88F7E-D8A5-4E7D-9D32-2008F20AFE14}"/>
                                            </p:graphicEl>
                                          </p:spTgt>
                                        </p:tgtEl>
                                        <p:attrNameLst>
                                          <p:attrName>fill.on</p:attrName>
                                        </p:attrNameLst>
                                      </p:cBhvr>
                                      <p:to>
                                        <p:strVal val="true"/>
                                      </p:to>
                                    </p:set>
                                  </p:childTnLst>
                                </p:cTn>
                              </p:par>
                              <p:par>
                                <p:cTn id="43" presetID="1" presetClass="emph" presetSubtype="2" fill="hold" grpId="4" nodeType="withEffect">
                                  <p:stCondLst>
                                    <p:cond delay="2000"/>
                                  </p:stCondLst>
                                  <p:childTnLst>
                                    <p:animClr clrSpc="rgb" dir="cw">
                                      <p:cBhvr>
                                        <p:cTn id="44" dur="2000" fill="hold"/>
                                        <p:tgtEl>
                                          <p:spTgt spid="6">
                                            <p:graphicEl>
                                              <a:dgm id="{EA844B89-5D44-44F0-8951-3AFCC6452A31}"/>
                                            </p:graphicEl>
                                          </p:spTgt>
                                        </p:tgtEl>
                                        <p:attrNameLst>
                                          <p:attrName>fillcolor</p:attrName>
                                        </p:attrNameLst>
                                      </p:cBhvr>
                                      <p:to>
                                        <a:srgbClr val="FF0000"/>
                                      </p:to>
                                    </p:animClr>
                                    <p:set>
                                      <p:cBhvr>
                                        <p:cTn id="45" dur="2000" fill="hold"/>
                                        <p:tgtEl>
                                          <p:spTgt spid="6">
                                            <p:graphicEl>
                                              <a:dgm id="{EA844B89-5D44-44F0-8951-3AFCC6452A31}"/>
                                            </p:graphicEl>
                                          </p:spTgt>
                                        </p:tgtEl>
                                        <p:attrNameLst>
                                          <p:attrName>fill.type</p:attrName>
                                        </p:attrNameLst>
                                      </p:cBhvr>
                                      <p:to>
                                        <p:strVal val="solid"/>
                                      </p:to>
                                    </p:set>
                                    <p:set>
                                      <p:cBhvr>
                                        <p:cTn id="46" dur="2000" fill="hold"/>
                                        <p:tgtEl>
                                          <p:spTgt spid="6">
                                            <p:graphicEl>
                                              <a:dgm id="{EA844B89-5D44-44F0-8951-3AFCC6452A31}"/>
                                            </p:graphicEl>
                                          </p:spTgt>
                                        </p:tgtEl>
                                        <p:attrNameLst>
                                          <p:attrName>fill.on</p:attrName>
                                        </p:attrNameLst>
                                      </p:cBhvr>
                                      <p:to>
                                        <p:strVal val="true"/>
                                      </p:to>
                                    </p:set>
                                  </p:childTnLst>
                                </p:cTn>
                              </p:par>
                              <p:par>
                                <p:cTn id="47" presetID="1" presetClass="emph" presetSubtype="2" fill="hold" grpId="4" nodeType="withEffect">
                                  <p:stCondLst>
                                    <p:cond delay="2000"/>
                                  </p:stCondLst>
                                  <p:childTnLst>
                                    <p:animClr clrSpc="rgb" dir="cw">
                                      <p:cBhvr>
                                        <p:cTn id="48" dur="2000" fill="hold"/>
                                        <p:tgtEl>
                                          <p:spTgt spid="6">
                                            <p:graphicEl>
                                              <a:dgm id="{9023FB91-2A78-4D48-B6A5-999B460FE982}"/>
                                            </p:graphicEl>
                                          </p:spTgt>
                                        </p:tgtEl>
                                        <p:attrNameLst>
                                          <p:attrName>fillcolor</p:attrName>
                                        </p:attrNameLst>
                                      </p:cBhvr>
                                      <p:to>
                                        <a:srgbClr val="FF0000"/>
                                      </p:to>
                                    </p:animClr>
                                    <p:set>
                                      <p:cBhvr>
                                        <p:cTn id="49" dur="2000" fill="hold"/>
                                        <p:tgtEl>
                                          <p:spTgt spid="6">
                                            <p:graphicEl>
                                              <a:dgm id="{9023FB91-2A78-4D48-B6A5-999B460FE982}"/>
                                            </p:graphicEl>
                                          </p:spTgt>
                                        </p:tgtEl>
                                        <p:attrNameLst>
                                          <p:attrName>fill.type</p:attrName>
                                        </p:attrNameLst>
                                      </p:cBhvr>
                                      <p:to>
                                        <p:strVal val="solid"/>
                                      </p:to>
                                    </p:set>
                                    <p:set>
                                      <p:cBhvr>
                                        <p:cTn id="50" dur="2000" fill="hold"/>
                                        <p:tgtEl>
                                          <p:spTgt spid="6">
                                            <p:graphicEl>
                                              <a:dgm id="{9023FB91-2A78-4D48-B6A5-999B460FE982}"/>
                                            </p:graphicEl>
                                          </p:spTgt>
                                        </p:tgtEl>
                                        <p:attrNameLst>
                                          <p:attrName>fill.on</p:attrName>
                                        </p:attrNameLst>
                                      </p:cBhvr>
                                      <p:to>
                                        <p:strVal val="true"/>
                                      </p:to>
                                    </p:set>
                                  </p:childTnLst>
                                </p:cTn>
                              </p:par>
                            </p:childTnLst>
                          </p:cTn>
                        </p:par>
                        <p:par>
                          <p:cTn id="51" fill="hold">
                            <p:stCondLst>
                              <p:cond delay="4000"/>
                            </p:stCondLst>
                            <p:childTnLst>
                              <p:par>
                                <p:cTn id="52" presetID="1" presetClass="emph" presetSubtype="2" fill="hold" grpId="5" nodeType="afterEffect">
                                  <p:stCondLst>
                                    <p:cond delay="5000"/>
                                  </p:stCondLst>
                                  <p:childTnLst>
                                    <p:animClr clrSpc="rgb" dir="cw">
                                      <p:cBhvr>
                                        <p:cTn id="53" dur="2000" fill="hold"/>
                                        <p:tgtEl>
                                          <p:spTgt spid="6">
                                            <p:graphicEl>
                                              <a:dgm id="{5E6575EA-BA18-4B0D-92EE-85B53540895D}"/>
                                            </p:graphicEl>
                                          </p:spTgt>
                                        </p:tgtEl>
                                        <p:attrNameLst>
                                          <p:attrName>fillcolor</p:attrName>
                                        </p:attrNameLst>
                                      </p:cBhvr>
                                      <p:to>
                                        <a:srgbClr val="FF0000"/>
                                      </p:to>
                                    </p:animClr>
                                    <p:set>
                                      <p:cBhvr>
                                        <p:cTn id="54" dur="2000" fill="hold"/>
                                        <p:tgtEl>
                                          <p:spTgt spid="6">
                                            <p:graphicEl>
                                              <a:dgm id="{5E6575EA-BA18-4B0D-92EE-85B53540895D}"/>
                                            </p:graphicEl>
                                          </p:spTgt>
                                        </p:tgtEl>
                                        <p:attrNameLst>
                                          <p:attrName>fill.type</p:attrName>
                                        </p:attrNameLst>
                                      </p:cBhvr>
                                      <p:to>
                                        <p:strVal val="solid"/>
                                      </p:to>
                                    </p:set>
                                    <p:set>
                                      <p:cBhvr>
                                        <p:cTn id="55" dur="2000" fill="hold"/>
                                        <p:tgtEl>
                                          <p:spTgt spid="6">
                                            <p:graphicEl>
                                              <a:dgm id="{5E6575EA-BA18-4B0D-92EE-85B53540895D}"/>
                                            </p:graphicEl>
                                          </p:spTgt>
                                        </p:tgtEl>
                                        <p:attrNameLst>
                                          <p:attrName>fill.on</p:attrName>
                                        </p:attrNameLst>
                                      </p:cBhvr>
                                      <p:to>
                                        <p:strVal val="true"/>
                                      </p:to>
                                    </p:set>
                                  </p:childTnLst>
                                </p:cTn>
                              </p:par>
                              <p:par>
                                <p:cTn id="56" presetID="1" presetClass="emph" presetSubtype="2" fill="hold" grpId="6" nodeType="withEffect">
                                  <p:stCondLst>
                                    <p:cond delay="0"/>
                                  </p:stCondLst>
                                  <p:childTnLst>
                                    <p:animClr clrSpc="rgb" dir="cw">
                                      <p:cBhvr>
                                        <p:cTn id="57" dur="2000" fill="hold"/>
                                        <p:tgtEl>
                                          <p:spTgt spid="6">
                                            <p:graphicEl>
                                              <a:dgm id="{9DF31989-38D4-443B-A810-370AEBFBAD02}"/>
                                            </p:graphicEl>
                                          </p:spTgt>
                                        </p:tgtEl>
                                        <p:attrNameLst>
                                          <p:attrName>fillcolor</p:attrName>
                                        </p:attrNameLst>
                                      </p:cBhvr>
                                      <p:to>
                                        <a:srgbClr val="FF0000"/>
                                      </p:to>
                                    </p:animClr>
                                    <p:set>
                                      <p:cBhvr>
                                        <p:cTn id="58" dur="2000" fill="hold"/>
                                        <p:tgtEl>
                                          <p:spTgt spid="6">
                                            <p:graphicEl>
                                              <a:dgm id="{9DF31989-38D4-443B-A810-370AEBFBAD02}"/>
                                            </p:graphicEl>
                                          </p:spTgt>
                                        </p:tgtEl>
                                        <p:attrNameLst>
                                          <p:attrName>fill.type</p:attrName>
                                        </p:attrNameLst>
                                      </p:cBhvr>
                                      <p:to>
                                        <p:strVal val="solid"/>
                                      </p:to>
                                    </p:set>
                                    <p:set>
                                      <p:cBhvr>
                                        <p:cTn id="59" dur="2000" fill="hold"/>
                                        <p:tgtEl>
                                          <p:spTgt spid="6">
                                            <p:graphicEl>
                                              <a:dgm id="{9DF31989-38D4-443B-A810-370AEBFBAD02}"/>
                                            </p:graphicEl>
                                          </p:spTgt>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
                                            <p:graphicEl>
                                              <a:dgm id="{B7F0A022-1C5B-47DA-BE6D-B5A1CF663E59}"/>
                                            </p:graphicEl>
                                          </p:spTgt>
                                        </p:tgtEl>
                                        <p:attrNameLst>
                                          <p:attrName>style.visibility</p:attrName>
                                        </p:attrNameLst>
                                      </p:cBhvr>
                                      <p:to>
                                        <p:strVal val="visible"/>
                                      </p:to>
                                    </p:set>
                                    <p:animEffect transition="in" filter="fade">
                                      <p:cBhvr>
                                        <p:cTn id="64" dur="1000"/>
                                        <p:tgtEl>
                                          <p:spTgt spid="9">
                                            <p:graphicEl>
                                              <a:dgm id="{B7F0A022-1C5B-47DA-BE6D-B5A1CF663E59}"/>
                                            </p:graphicEl>
                                          </p:spTgt>
                                        </p:tgtEl>
                                      </p:cBhvr>
                                    </p:animEffect>
                                    <p:anim calcmode="lin" valueType="num">
                                      <p:cBhvr>
                                        <p:cTn id="65" dur="1000" fill="hold"/>
                                        <p:tgtEl>
                                          <p:spTgt spid="9">
                                            <p:graphicEl>
                                              <a:dgm id="{B7F0A022-1C5B-47DA-BE6D-B5A1CF663E59}"/>
                                            </p:graphicEl>
                                          </p:spTgt>
                                        </p:tgtEl>
                                        <p:attrNameLst>
                                          <p:attrName>ppt_x</p:attrName>
                                        </p:attrNameLst>
                                      </p:cBhvr>
                                      <p:tavLst>
                                        <p:tav tm="0">
                                          <p:val>
                                            <p:strVal val="#ppt_x"/>
                                          </p:val>
                                        </p:tav>
                                        <p:tav tm="100000">
                                          <p:val>
                                            <p:strVal val="#ppt_x"/>
                                          </p:val>
                                        </p:tav>
                                      </p:tavLst>
                                    </p:anim>
                                    <p:anim calcmode="lin" valueType="num">
                                      <p:cBhvr>
                                        <p:cTn id="66" dur="1000" fill="hold"/>
                                        <p:tgtEl>
                                          <p:spTgt spid="9">
                                            <p:graphicEl>
                                              <a:dgm id="{B7F0A022-1C5B-47DA-BE6D-B5A1CF663E59}"/>
                                            </p:graphic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9">
                                            <p:graphicEl>
                                              <a:dgm id="{CAAB7B4A-2DBE-44C8-A18B-4B7F24EAE5D9}"/>
                                            </p:graphicEl>
                                          </p:spTgt>
                                        </p:tgtEl>
                                        <p:attrNameLst>
                                          <p:attrName>style.visibility</p:attrName>
                                        </p:attrNameLst>
                                      </p:cBhvr>
                                      <p:to>
                                        <p:strVal val="visible"/>
                                      </p:to>
                                    </p:set>
                                    <p:animEffect transition="in" filter="fade">
                                      <p:cBhvr>
                                        <p:cTn id="71" dur="1000"/>
                                        <p:tgtEl>
                                          <p:spTgt spid="9">
                                            <p:graphicEl>
                                              <a:dgm id="{CAAB7B4A-2DBE-44C8-A18B-4B7F24EAE5D9}"/>
                                            </p:graphicEl>
                                          </p:spTgt>
                                        </p:tgtEl>
                                      </p:cBhvr>
                                    </p:animEffect>
                                    <p:anim calcmode="lin" valueType="num">
                                      <p:cBhvr>
                                        <p:cTn id="72" dur="1000" fill="hold"/>
                                        <p:tgtEl>
                                          <p:spTgt spid="9">
                                            <p:graphicEl>
                                              <a:dgm id="{CAAB7B4A-2DBE-44C8-A18B-4B7F24EAE5D9}"/>
                                            </p:graphicEl>
                                          </p:spTgt>
                                        </p:tgtEl>
                                        <p:attrNameLst>
                                          <p:attrName>ppt_x</p:attrName>
                                        </p:attrNameLst>
                                      </p:cBhvr>
                                      <p:tavLst>
                                        <p:tav tm="0">
                                          <p:val>
                                            <p:strVal val="#ppt_x"/>
                                          </p:val>
                                        </p:tav>
                                        <p:tav tm="100000">
                                          <p:val>
                                            <p:strVal val="#ppt_x"/>
                                          </p:val>
                                        </p:tav>
                                      </p:tavLst>
                                    </p:anim>
                                    <p:anim calcmode="lin" valueType="num">
                                      <p:cBhvr>
                                        <p:cTn id="73" dur="1000" fill="hold"/>
                                        <p:tgtEl>
                                          <p:spTgt spid="9">
                                            <p:graphicEl>
                                              <a:dgm id="{CAAB7B4A-2DBE-44C8-A18B-4B7F24EAE5D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9">
                                            <p:graphicEl>
                                              <a:dgm id="{BD5044C5-6BC4-49AF-9D0A-3BF9496BB87E}"/>
                                            </p:graphicEl>
                                          </p:spTgt>
                                        </p:tgtEl>
                                        <p:attrNameLst>
                                          <p:attrName>style.visibility</p:attrName>
                                        </p:attrNameLst>
                                      </p:cBhvr>
                                      <p:to>
                                        <p:strVal val="visible"/>
                                      </p:to>
                                    </p:set>
                                    <p:animEffect transition="in" filter="fade">
                                      <p:cBhvr>
                                        <p:cTn id="78" dur="1000"/>
                                        <p:tgtEl>
                                          <p:spTgt spid="9">
                                            <p:graphicEl>
                                              <a:dgm id="{BD5044C5-6BC4-49AF-9D0A-3BF9496BB87E}"/>
                                            </p:graphicEl>
                                          </p:spTgt>
                                        </p:tgtEl>
                                      </p:cBhvr>
                                    </p:animEffect>
                                    <p:anim calcmode="lin" valueType="num">
                                      <p:cBhvr>
                                        <p:cTn id="79" dur="1000" fill="hold"/>
                                        <p:tgtEl>
                                          <p:spTgt spid="9">
                                            <p:graphicEl>
                                              <a:dgm id="{BD5044C5-6BC4-49AF-9D0A-3BF9496BB87E}"/>
                                            </p:graphicEl>
                                          </p:spTgt>
                                        </p:tgtEl>
                                        <p:attrNameLst>
                                          <p:attrName>ppt_x</p:attrName>
                                        </p:attrNameLst>
                                      </p:cBhvr>
                                      <p:tavLst>
                                        <p:tav tm="0">
                                          <p:val>
                                            <p:strVal val="#ppt_x"/>
                                          </p:val>
                                        </p:tav>
                                        <p:tav tm="100000">
                                          <p:val>
                                            <p:strVal val="#ppt_x"/>
                                          </p:val>
                                        </p:tav>
                                      </p:tavLst>
                                    </p:anim>
                                    <p:anim calcmode="lin" valueType="num">
                                      <p:cBhvr>
                                        <p:cTn id="80" dur="1000" fill="hold"/>
                                        <p:tgtEl>
                                          <p:spTgt spid="9">
                                            <p:graphicEl>
                                              <a:dgm id="{BD5044C5-6BC4-49AF-9D0A-3BF9496BB87E}"/>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9">
                                            <p:graphicEl>
                                              <a:dgm id="{F4A918BE-BB73-4E49-8240-BA9E1E3439DD}"/>
                                            </p:graphicEl>
                                          </p:spTgt>
                                        </p:tgtEl>
                                        <p:attrNameLst>
                                          <p:attrName>style.visibility</p:attrName>
                                        </p:attrNameLst>
                                      </p:cBhvr>
                                      <p:to>
                                        <p:strVal val="visible"/>
                                      </p:to>
                                    </p:set>
                                    <p:animEffect transition="in" filter="fade">
                                      <p:cBhvr>
                                        <p:cTn id="85" dur="1000"/>
                                        <p:tgtEl>
                                          <p:spTgt spid="9">
                                            <p:graphicEl>
                                              <a:dgm id="{F4A918BE-BB73-4E49-8240-BA9E1E3439DD}"/>
                                            </p:graphicEl>
                                          </p:spTgt>
                                        </p:tgtEl>
                                      </p:cBhvr>
                                    </p:animEffect>
                                    <p:anim calcmode="lin" valueType="num">
                                      <p:cBhvr>
                                        <p:cTn id="86" dur="1000" fill="hold"/>
                                        <p:tgtEl>
                                          <p:spTgt spid="9">
                                            <p:graphicEl>
                                              <a:dgm id="{F4A918BE-BB73-4E49-8240-BA9E1E3439DD}"/>
                                            </p:graphicEl>
                                          </p:spTgt>
                                        </p:tgtEl>
                                        <p:attrNameLst>
                                          <p:attrName>ppt_x</p:attrName>
                                        </p:attrNameLst>
                                      </p:cBhvr>
                                      <p:tavLst>
                                        <p:tav tm="0">
                                          <p:val>
                                            <p:strVal val="#ppt_x"/>
                                          </p:val>
                                        </p:tav>
                                        <p:tav tm="100000">
                                          <p:val>
                                            <p:strVal val="#ppt_x"/>
                                          </p:val>
                                        </p:tav>
                                      </p:tavLst>
                                    </p:anim>
                                    <p:anim calcmode="lin" valueType="num">
                                      <p:cBhvr>
                                        <p:cTn id="87" dur="1000" fill="hold"/>
                                        <p:tgtEl>
                                          <p:spTgt spid="9">
                                            <p:graphicEl>
                                              <a:dgm id="{F4A918BE-BB73-4E49-8240-BA9E1E3439DD}"/>
                                            </p:graphicEl>
                                          </p:spTgt>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9">
                                            <p:graphicEl>
                                              <a:dgm id="{94C6E586-FE5A-4F38-A685-B58836B1DC75}"/>
                                            </p:graphicEl>
                                          </p:spTgt>
                                        </p:tgtEl>
                                        <p:attrNameLst>
                                          <p:attrName>style.visibility</p:attrName>
                                        </p:attrNameLst>
                                      </p:cBhvr>
                                      <p:to>
                                        <p:strVal val="visible"/>
                                      </p:to>
                                    </p:set>
                                    <p:animEffect transition="in" filter="fade">
                                      <p:cBhvr>
                                        <p:cTn id="92" dur="1000"/>
                                        <p:tgtEl>
                                          <p:spTgt spid="9">
                                            <p:graphicEl>
                                              <a:dgm id="{94C6E586-FE5A-4F38-A685-B58836B1DC75}"/>
                                            </p:graphicEl>
                                          </p:spTgt>
                                        </p:tgtEl>
                                      </p:cBhvr>
                                    </p:animEffect>
                                    <p:anim calcmode="lin" valueType="num">
                                      <p:cBhvr>
                                        <p:cTn id="93" dur="1000" fill="hold"/>
                                        <p:tgtEl>
                                          <p:spTgt spid="9">
                                            <p:graphicEl>
                                              <a:dgm id="{94C6E586-FE5A-4F38-A685-B58836B1DC75}"/>
                                            </p:graphicEl>
                                          </p:spTgt>
                                        </p:tgtEl>
                                        <p:attrNameLst>
                                          <p:attrName>ppt_x</p:attrName>
                                        </p:attrNameLst>
                                      </p:cBhvr>
                                      <p:tavLst>
                                        <p:tav tm="0">
                                          <p:val>
                                            <p:strVal val="#ppt_x"/>
                                          </p:val>
                                        </p:tav>
                                        <p:tav tm="100000">
                                          <p:val>
                                            <p:strVal val="#ppt_x"/>
                                          </p:val>
                                        </p:tav>
                                      </p:tavLst>
                                    </p:anim>
                                    <p:anim calcmode="lin" valueType="num">
                                      <p:cBhvr>
                                        <p:cTn id="94" dur="1000" fill="hold"/>
                                        <p:tgtEl>
                                          <p:spTgt spid="9">
                                            <p:graphicEl>
                                              <a:dgm id="{94C6E586-FE5A-4F38-A685-B58836B1DC7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AtOnce"/>
        </p:bldSub>
      </p:bldGraphic>
      <p:bldGraphic spid="6" grpId="1" uiExpand="1">
        <p:bldSub>
          <a:bldDgm bld="lvlAtOnce"/>
        </p:bldSub>
      </p:bldGraphic>
      <p:bldGraphic spid="6" grpId="2" uiExpand="1">
        <p:bldSub>
          <a:bldDgm/>
        </p:bldSub>
      </p:bldGraphic>
      <p:bldGraphic spid="6" grpId="3" uiExpand="1">
        <p:bldSub>
          <a:bldDgm bld="lvlAtOnce"/>
        </p:bldSub>
      </p:bldGraphic>
      <p:bldGraphic spid="6" grpId="4" uiExpand="1">
        <p:bldSub>
          <a:bldDgm/>
        </p:bldSub>
      </p:bldGraphic>
      <p:bldGraphic spid="6" grpId="5" uiExpand="1">
        <p:bldSub>
          <a:bldDgm/>
        </p:bldSub>
      </p:bldGraphic>
      <p:bldGraphic spid="6" grpId="6" uiExpand="1">
        <p:bldSub>
          <a:bldDgm bld="lvlAtOnce"/>
        </p:bldSub>
      </p:bldGraphic>
      <p:bldGraphic spid="9" grpId="0" uiExpand="1">
        <p:bldSub>
          <a:bldDgm bld="lvlOne"/>
        </p:bldSub>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a:xfrm>
            <a:off x="609441" y="152400"/>
            <a:ext cx="10969943" cy="533400"/>
          </a:xfrm>
        </p:spPr>
        <p:txBody>
          <a:bodyPr/>
          <a:lstStyle/>
          <a:p>
            <a:r>
              <a:rPr lang="en-US" dirty="0"/>
              <a:t>Network Best Practices (continued)</a:t>
            </a:r>
          </a:p>
        </p:txBody>
      </p:sp>
      <p:sp>
        <p:nvSpPr>
          <p:cNvPr id="31747" name="Rectangle 12"/>
          <p:cNvSpPr>
            <a:spLocks noGrp="1" noChangeArrowheads="1"/>
          </p:cNvSpPr>
          <p:nvPr>
            <p:ph idx="1"/>
          </p:nvPr>
        </p:nvSpPr>
        <p:spPr>
          <a:xfrm>
            <a:off x="609441" y="914400"/>
            <a:ext cx="10969943" cy="5029200"/>
          </a:xfrm>
        </p:spPr>
        <p:txBody>
          <a:bodyPr/>
          <a:lstStyle/>
          <a:p>
            <a:r>
              <a:rPr lang="en-US" dirty="0"/>
              <a:t>Use Virtual Distributed Switches for cross-ESX network convenience</a:t>
            </a:r>
          </a:p>
          <a:p>
            <a:r>
              <a:rPr lang="en-US" dirty="0"/>
              <a:t>Optimize IP-based storage (iSCSI and NFS)</a:t>
            </a:r>
          </a:p>
          <a:p>
            <a:pPr lvl="1">
              <a:buFont typeface="Arial" panose="020B0604020202020204" pitchFamily="34" charset="0"/>
              <a:buChar char="•"/>
            </a:pPr>
            <a:r>
              <a:rPr lang="en-US" dirty="0"/>
              <a:t>Enable Jumbo Frames</a:t>
            </a:r>
          </a:p>
          <a:p>
            <a:pPr lvl="1">
              <a:buFont typeface="Arial" panose="020B0604020202020204" pitchFamily="34" charset="0"/>
              <a:buChar char="•"/>
            </a:pPr>
            <a:r>
              <a:rPr lang="en-US" dirty="0"/>
              <a:t>Use dedicated VLAN for </a:t>
            </a:r>
            <a:r>
              <a:rPr lang="en-US" dirty="0" err="1"/>
              <a:t>ESXi</a:t>
            </a:r>
            <a:r>
              <a:rPr lang="en-US" dirty="0"/>
              <a:t> host's </a:t>
            </a:r>
            <a:r>
              <a:rPr lang="en-US" dirty="0" err="1"/>
              <a:t>vmknic</a:t>
            </a:r>
            <a:r>
              <a:rPr lang="en-US" dirty="0"/>
              <a:t> &amp; iSCSI/NFS server to minimize network interference from other packet sources</a:t>
            </a:r>
          </a:p>
          <a:p>
            <a:pPr lvl="1">
              <a:buFont typeface="Arial" panose="020B0604020202020204" pitchFamily="34" charset="0"/>
              <a:buChar char="•"/>
            </a:pPr>
            <a:r>
              <a:rPr lang="en-US" dirty="0"/>
              <a:t>Exclude in-Guest iSCSI NICs from WSFC use</a:t>
            </a:r>
          </a:p>
          <a:p>
            <a:pPr lvl="1">
              <a:buFont typeface="Arial" panose="020B0604020202020204" pitchFamily="34" charset="0"/>
              <a:buChar char="•"/>
            </a:pPr>
            <a:r>
              <a:rPr lang="en-US" dirty="0"/>
              <a:t>Be mindful of converged networks; storage load can affect network and vice versa as they use the same physical hardware; ensure no bottlenecks in the network between the source and destination</a:t>
            </a:r>
          </a:p>
          <a:p>
            <a:r>
              <a:rPr lang="en-US" dirty="0"/>
              <a:t>Use VMXNET3 Para-virtualized adapter drivers to increase performance</a:t>
            </a:r>
          </a:p>
          <a:p>
            <a:pPr lvl="1">
              <a:buFont typeface="Arial" panose="020B0604020202020204" pitchFamily="34" charset="0"/>
              <a:buChar char="•"/>
            </a:pPr>
            <a:r>
              <a:rPr lang="en-US" dirty="0"/>
              <a:t>NEVER use any other vNIC type, unless for legacy OSes and applications</a:t>
            </a:r>
          </a:p>
          <a:p>
            <a:pPr lvl="1">
              <a:buFont typeface="Arial" panose="020B0604020202020204" pitchFamily="34" charset="0"/>
              <a:buChar char="•"/>
            </a:pPr>
            <a:r>
              <a:rPr lang="en-US" dirty="0"/>
              <a:t>Reduces overhead versus </a:t>
            </a:r>
            <a:r>
              <a:rPr lang="en-US" dirty="0" err="1"/>
              <a:t>vlance</a:t>
            </a:r>
            <a:r>
              <a:rPr lang="en-US" dirty="0"/>
              <a:t> or E1000 emulation</a:t>
            </a:r>
          </a:p>
          <a:p>
            <a:pPr lvl="1">
              <a:buFont typeface="Arial" panose="020B0604020202020204" pitchFamily="34" charset="0"/>
              <a:buChar char="•"/>
            </a:pPr>
            <a:r>
              <a:rPr lang="en-US" dirty="0"/>
              <a:t>Must have VMware Tools to enable VMXNET3</a:t>
            </a:r>
          </a:p>
          <a:p>
            <a:r>
              <a:rPr lang="fr-FR" dirty="0"/>
              <a:t>Tune </a:t>
            </a:r>
            <a:r>
              <a:rPr lang="fr-FR" dirty="0" err="1"/>
              <a:t>Guest</a:t>
            </a:r>
            <a:r>
              <a:rPr lang="fr-FR" dirty="0"/>
              <a:t> OS network buffers, maximum ports</a:t>
            </a:r>
            <a:endParaRPr lang="en-US" dirty="0"/>
          </a:p>
          <a:p>
            <a:endParaRPr lang="en-US" dirty="0"/>
          </a:p>
        </p:txBody>
      </p:sp>
    </p:spTree>
    <p:extLst>
      <p:ext uri="{BB962C8B-B14F-4D97-AF65-F5344CB8AC3E}">
        <p14:creationId xmlns:p14="http://schemas.microsoft.com/office/powerpoint/2010/main" val="78782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303213" y="1066800"/>
            <a:ext cx="10820400" cy="4724400"/>
          </a:xfrm>
        </p:spPr>
        <p:txBody>
          <a:bodyPr/>
          <a:lstStyle/>
          <a:p>
            <a:pPr lvl="1"/>
            <a:r>
              <a:rPr lang="en-US" sz="2400" dirty="0"/>
              <a:t>VMXNET3 can bite – but only if you let it</a:t>
            </a:r>
          </a:p>
          <a:p>
            <a:pPr lvl="2"/>
            <a:r>
              <a:rPr lang="en-US" sz="2400" dirty="0"/>
              <a:t>ALWAYS keep VMware Tools up-to-date</a:t>
            </a:r>
          </a:p>
          <a:p>
            <a:pPr lvl="2"/>
            <a:r>
              <a:rPr lang="en-US" sz="2400" dirty="0"/>
              <a:t>ALWAYS keep ESXi Host Firmware and Drivers up-to-date</a:t>
            </a:r>
          </a:p>
          <a:p>
            <a:pPr lvl="2"/>
            <a:r>
              <a:rPr lang="en-US" sz="2400" dirty="0"/>
              <a:t>Choose your physical NICs wisely</a:t>
            </a:r>
          </a:p>
          <a:p>
            <a:pPr lvl="2"/>
            <a:r>
              <a:rPr lang="en-US" sz="2400" dirty="0"/>
              <a:t>Windows Issues with VMXNET3</a:t>
            </a:r>
          </a:p>
          <a:p>
            <a:pPr lvl="3"/>
            <a:r>
              <a:rPr lang="en-US" sz="2000" dirty="0"/>
              <a:t>Older Windows versions</a:t>
            </a:r>
          </a:p>
          <a:p>
            <a:pPr lvl="3"/>
            <a:r>
              <a:rPr lang="en-US" sz="2000" dirty="0"/>
              <a:t>VMXNET3 template issues in Windows 2008 R2 - </a:t>
            </a:r>
            <a:r>
              <a:rPr lang="en-US" sz="2000" dirty="0">
                <a:hlinkClick r:id="rId2" action="ppaction://hlinkfile"/>
              </a:rPr>
              <a:t>kb.vmware.com\kb\1020078</a:t>
            </a:r>
            <a:endParaRPr lang="en-US" sz="2000" dirty="0"/>
          </a:p>
          <a:p>
            <a:pPr lvl="3"/>
            <a:r>
              <a:rPr lang="en-US" sz="2000" dirty="0"/>
              <a:t>Hotfix for Windows 2008 R2 VMs - </a:t>
            </a:r>
            <a:r>
              <a:rPr lang="en-US" sz="2000" dirty="0">
                <a:hlinkClick r:id="rId3"/>
              </a:rPr>
              <a:t>http://support.microsoft.com/kb/2344941</a:t>
            </a:r>
            <a:endParaRPr lang="en-US" sz="2000" dirty="0"/>
          </a:p>
          <a:p>
            <a:pPr lvl="3"/>
            <a:r>
              <a:rPr lang="en-US" sz="2000" dirty="0"/>
              <a:t>Hotfix for Windows 2008 R2 SP1 VMs - </a:t>
            </a:r>
            <a:r>
              <a:rPr lang="en-US" sz="2000" dirty="0">
                <a:hlinkClick r:id="rId4"/>
              </a:rPr>
              <a:t>http://support.microsoft.com/kb/2550978</a:t>
            </a:r>
            <a:endParaRPr lang="en-US" sz="2000" dirty="0"/>
          </a:p>
          <a:p>
            <a:pPr marL="777240" lvl="3" indent="0">
              <a:buNone/>
            </a:pPr>
            <a:endParaRPr lang="en-US" sz="2000" dirty="0"/>
          </a:p>
          <a:p>
            <a:pPr lvl="2"/>
            <a:r>
              <a:rPr lang="en-US" sz="2400" dirty="0"/>
              <a:t>Disable interrupt coalescing – at vNIC level</a:t>
            </a:r>
          </a:p>
          <a:p>
            <a:pPr lvl="3"/>
            <a:r>
              <a:rPr lang="en-US" sz="2000" b="1" dirty="0"/>
              <a:t>ONLY if ALL other options fail to remedy network-related performance Issue</a:t>
            </a:r>
          </a:p>
        </p:txBody>
      </p:sp>
      <p:sp>
        <p:nvSpPr>
          <p:cNvPr id="5" name="Title 3"/>
          <p:cNvSpPr>
            <a:spLocks noGrp="1"/>
          </p:cNvSpPr>
          <p:nvPr>
            <p:ph type="title"/>
          </p:nvPr>
        </p:nvSpPr>
        <p:spPr>
          <a:xfrm>
            <a:off x="609447" y="76200"/>
            <a:ext cx="10969943" cy="584200"/>
          </a:xfrm>
        </p:spPr>
        <p:txBody>
          <a:bodyPr/>
          <a:lstStyle/>
          <a:p>
            <a:r>
              <a:rPr lang="en-US" dirty="0"/>
              <a:t>Network Best Practices (continued)</a:t>
            </a:r>
          </a:p>
        </p:txBody>
      </p:sp>
      <p:pic>
        <p:nvPicPr>
          <p:cNvPr id="7" name="Picture 6"/>
          <p:cNvPicPr>
            <a:picLocks noChangeAspect="1"/>
          </p:cNvPicPr>
          <p:nvPr/>
        </p:nvPicPr>
        <p:blipFill>
          <a:blip r:embed="rId5"/>
          <a:stretch>
            <a:fillRect/>
          </a:stretch>
        </p:blipFill>
        <p:spPr>
          <a:xfrm>
            <a:off x="9447212" y="1069848"/>
            <a:ext cx="2270686" cy="2157152"/>
          </a:xfrm>
          <a:prstGeom prst="rect">
            <a:avLst/>
          </a:prstGeom>
        </p:spPr>
      </p:pic>
    </p:spTree>
    <p:extLst>
      <p:ext uri="{BB962C8B-B14F-4D97-AF65-F5344CB8AC3E}">
        <p14:creationId xmlns:p14="http://schemas.microsoft.com/office/powerpoint/2010/main" val="364924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8012" y="914400"/>
            <a:ext cx="10896600" cy="5562600"/>
          </a:xfrm>
        </p:spPr>
        <p:txBody>
          <a:bodyPr/>
          <a:lstStyle/>
          <a:p>
            <a:pPr>
              <a:buFont typeface="Arial" panose="020B0604020202020204" pitchFamily="34" charset="0"/>
              <a:buChar char="•"/>
            </a:pPr>
            <a:r>
              <a:rPr lang="en-US" sz="2400" dirty="0"/>
              <a:t>Windows Default Behaviors</a:t>
            </a:r>
            <a:endParaRPr lang="en-US" dirty="0"/>
          </a:p>
          <a:p>
            <a:pPr lvl="1"/>
            <a:r>
              <a:rPr lang="en-US" sz="2000" b="1" dirty="0"/>
              <a:t>Default RSS Behavior Result in Unbalanced CPU Usage</a:t>
            </a:r>
            <a:endParaRPr lang="en-US" sz="2400" b="1" dirty="0"/>
          </a:p>
          <a:p>
            <a:pPr lvl="2"/>
            <a:r>
              <a:rPr lang="en-US" sz="2000" dirty="0"/>
              <a:t>Saturates CPU0, Service Network IOs</a:t>
            </a:r>
          </a:p>
          <a:p>
            <a:pPr lvl="2"/>
            <a:r>
              <a:rPr lang="en-US" sz="2000" dirty="0"/>
              <a:t>Problem Manifested in In-Guest Packet Drops</a:t>
            </a:r>
          </a:p>
          <a:p>
            <a:pPr lvl="2"/>
            <a:r>
              <a:rPr lang="en-US" sz="2000" dirty="0"/>
              <a:t>Problems Not Seen in vSphere Kernel, Making Problem Difficult to Detect</a:t>
            </a:r>
          </a:p>
          <a:p>
            <a:pPr marL="548640" lvl="2" indent="0">
              <a:buNone/>
            </a:pPr>
            <a:endParaRPr lang="en-US" sz="2000" dirty="0"/>
          </a:p>
          <a:p>
            <a:pPr lvl="1"/>
            <a:r>
              <a:rPr lang="en-US" sz="2200" b="1" dirty="0"/>
              <a:t>Solution</a:t>
            </a:r>
          </a:p>
          <a:p>
            <a:pPr lvl="2"/>
            <a:r>
              <a:rPr lang="en-US" sz="2000" dirty="0"/>
              <a:t>Enable RSS in 2 Places in Windows</a:t>
            </a:r>
          </a:p>
          <a:p>
            <a:pPr lvl="3"/>
            <a:r>
              <a:rPr lang="en-US" sz="1800" dirty="0"/>
              <a:t>At the NIC Properties</a:t>
            </a:r>
          </a:p>
          <a:p>
            <a:pPr lvl="4"/>
            <a:r>
              <a:rPr lang="en-US" sz="1800" dirty="0"/>
              <a:t>Get-</a:t>
            </a:r>
            <a:r>
              <a:rPr lang="en-US" sz="1800" dirty="0" err="1"/>
              <a:t>NetAdapterRss</a:t>
            </a:r>
            <a:r>
              <a:rPr lang="en-US" sz="1800" dirty="0"/>
              <a:t> |</a:t>
            </a:r>
            <a:r>
              <a:rPr lang="en-US" sz="1800" dirty="0" err="1"/>
              <a:t>fl</a:t>
            </a:r>
            <a:r>
              <a:rPr lang="en-US" sz="1800" dirty="0"/>
              <a:t> name, enabled</a:t>
            </a:r>
          </a:p>
          <a:p>
            <a:pPr lvl="4"/>
            <a:r>
              <a:rPr lang="en-US" sz="1800" dirty="0"/>
              <a:t>Enable-</a:t>
            </a:r>
            <a:r>
              <a:rPr lang="en-US" sz="1800" dirty="0" err="1"/>
              <a:t>NetAdapterRss</a:t>
            </a:r>
            <a:r>
              <a:rPr lang="en-US" sz="1800" dirty="0"/>
              <a:t> -name &lt;</a:t>
            </a:r>
            <a:r>
              <a:rPr lang="en-US" sz="1800" dirty="0" err="1"/>
              <a:t>Adaptername</a:t>
            </a:r>
            <a:r>
              <a:rPr lang="en-US" sz="1800" dirty="0"/>
              <a:t>&gt;</a:t>
            </a:r>
          </a:p>
          <a:p>
            <a:pPr lvl="3"/>
            <a:r>
              <a:rPr lang="en-US" sz="1800" dirty="0"/>
              <a:t>At the Windows Kernel</a:t>
            </a:r>
          </a:p>
          <a:p>
            <a:pPr lvl="4"/>
            <a:r>
              <a:rPr lang="en-US" sz="1800" dirty="0"/>
              <a:t>Netsh </a:t>
            </a:r>
            <a:r>
              <a:rPr lang="en-US" sz="1800" dirty="0" err="1"/>
              <a:t>int</a:t>
            </a:r>
            <a:r>
              <a:rPr lang="en-US" sz="1800" dirty="0"/>
              <a:t> </a:t>
            </a:r>
            <a:r>
              <a:rPr lang="en-US" sz="1800" dirty="0" err="1"/>
              <a:t>tcp</a:t>
            </a:r>
            <a:r>
              <a:rPr lang="en-US" sz="1800" dirty="0"/>
              <a:t> show global</a:t>
            </a:r>
          </a:p>
          <a:p>
            <a:pPr lvl="4"/>
            <a:r>
              <a:rPr lang="en-US" sz="1800" dirty="0"/>
              <a:t>Netsh </a:t>
            </a:r>
            <a:r>
              <a:rPr lang="en-US" sz="1800" dirty="0" err="1"/>
              <a:t>int</a:t>
            </a:r>
            <a:r>
              <a:rPr lang="en-US" sz="1800" dirty="0"/>
              <a:t> </a:t>
            </a:r>
            <a:r>
              <a:rPr lang="en-US" sz="1800" dirty="0" err="1"/>
              <a:t>tcp</a:t>
            </a:r>
            <a:r>
              <a:rPr lang="en-US" sz="1800" dirty="0"/>
              <a:t> set global </a:t>
            </a:r>
            <a:r>
              <a:rPr lang="en-US" sz="1800" dirty="0" err="1"/>
              <a:t>rss</a:t>
            </a:r>
            <a:r>
              <a:rPr lang="en-US" sz="1800" dirty="0"/>
              <a:t>=enabled</a:t>
            </a:r>
          </a:p>
          <a:p>
            <a:pPr lvl="3"/>
            <a:r>
              <a:rPr lang="en-US" sz="1800" dirty="0"/>
              <a:t>Please See </a:t>
            </a:r>
            <a:r>
              <a:rPr lang="en-US" sz="1800" dirty="0">
                <a:hlinkClick r:id="rId2"/>
              </a:rPr>
              <a:t>http://kb.vmware.com/kb/2008925</a:t>
            </a:r>
            <a:r>
              <a:rPr lang="en-US" sz="1800" dirty="0"/>
              <a:t> and </a:t>
            </a:r>
            <a:r>
              <a:rPr lang="en-US" sz="1800" dirty="0">
                <a:hlinkClick r:id="rId3"/>
              </a:rPr>
              <a:t>http://kb.vmware.com/kb/2061598</a:t>
            </a:r>
            <a:endParaRPr lang="en-US" sz="1800" dirty="0"/>
          </a:p>
        </p:txBody>
      </p:sp>
      <p:sp>
        <p:nvSpPr>
          <p:cNvPr id="5" name="Title 1"/>
          <p:cNvSpPr>
            <a:spLocks noGrp="1"/>
          </p:cNvSpPr>
          <p:nvPr>
            <p:ph type="title"/>
          </p:nvPr>
        </p:nvSpPr>
        <p:spPr>
          <a:xfrm>
            <a:off x="469777" y="113283"/>
            <a:ext cx="10969943" cy="456184"/>
          </a:xfrm>
        </p:spPr>
        <p:txBody>
          <a:bodyPr/>
          <a:lstStyle/>
          <a:p>
            <a:r>
              <a:rPr lang="en-US" dirty="0"/>
              <a:t>A Word on Windows RSS – Don’t </a:t>
            </a:r>
            <a:r>
              <a:rPr lang="en-US" dirty="0" err="1"/>
              <a:t>Tase</a:t>
            </a:r>
            <a:r>
              <a:rPr lang="en-US" dirty="0"/>
              <a:t> Me, Bro</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748" y="1398447"/>
            <a:ext cx="6235664" cy="3507561"/>
          </a:xfrm>
          <a:prstGeom prst="rect">
            <a:avLst/>
          </a:prstGeom>
        </p:spPr>
      </p:pic>
      <p:pic>
        <p:nvPicPr>
          <p:cNvPr id="4" name="Picture 3"/>
          <p:cNvPicPr>
            <a:picLocks noChangeAspect="1"/>
          </p:cNvPicPr>
          <p:nvPr/>
        </p:nvPicPr>
        <p:blipFill>
          <a:blip r:embed="rId5"/>
          <a:stretch>
            <a:fillRect/>
          </a:stretch>
        </p:blipFill>
        <p:spPr>
          <a:xfrm>
            <a:off x="8913812" y="617183"/>
            <a:ext cx="2885714" cy="146666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66"/>
            <a:ext cx="12188825" cy="6852868"/>
          </a:xfrm>
          <a:prstGeom prst="rect">
            <a:avLst/>
          </a:prstGeom>
        </p:spPr>
      </p:pic>
    </p:spTree>
    <p:extLst>
      <p:ext uri="{BB962C8B-B14F-4D97-AF65-F5344CB8AC3E}">
        <p14:creationId xmlns:p14="http://schemas.microsoft.com/office/powerpoint/2010/main" val="47890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 presetClass="exit" presetSubtype="0" fill="hold" nodeType="afterEffect">
                                  <p:stCondLst>
                                    <p:cond delay="15000"/>
                                  </p:stCondLst>
                                  <p:childTnLst>
                                    <p:set>
                                      <p:cBhvr>
                                        <p:cTn id="35" dur="1" fill="hold">
                                          <p:stCondLst>
                                            <p:cond delay="0"/>
                                          </p:stCondLst>
                                        </p:cTn>
                                        <p:tgtEl>
                                          <p:spTgt spid="6"/>
                                        </p:tgtEl>
                                        <p:attrNameLst>
                                          <p:attrName>style.visibility</p:attrName>
                                        </p:attrNameLst>
                                      </p:cBhvr>
                                      <p:to>
                                        <p:strVal val="hidden"/>
                                      </p:to>
                                    </p:set>
                                  </p:childTnLst>
                                </p:cTn>
                              </p:par>
                            </p:childTnLst>
                          </p:cTn>
                        </p:par>
                        <p:par>
                          <p:cTn id="36" fill="hold">
                            <p:stCondLst>
                              <p:cond delay="15000"/>
                            </p:stCondLst>
                            <p:childTnLst>
                              <p:par>
                                <p:cTn id="37" presetID="1"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par>
                                <p:cTn id="55" presetID="3" presetClass="emph" presetSubtype="2" fill="hold" grpId="2" nodeType="withEffect">
                                  <p:stCondLst>
                                    <p:cond delay="0"/>
                                  </p:stCondLst>
                                  <p:childTnLst>
                                    <p:animClr clrSpc="rgb" dir="cw">
                                      <p:cBhvr override="childStyle">
                                        <p:cTn id="56" dur="500" fill="hold"/>
                                        <p:tgtEl>
                                          <p:spTgt spid="3">
                                            <p:txEl>
                                              <p:pRg st="0" end="0"/>
                                            </p:txEl>
                                          </p:spTgt>
                                        </p:tgtEl>
                                        <p:attrNameLst>
                                          <p:attrName>style.color</p:attrName>
                                        </p:attrNameLst>
                                      </p:cBhvr>
                                      <p:to>
                                        <a:srgbClr val="F2F2F2"/>
                                      </p:to>
                                    </p:animClr>
                                  </p:childTnLst>
                                </p:cTn>
                              </p:par>
                              <p:par>
                                <p:cTn id="57" presetID="3" presetClass="emph" presetSubtype="2" fill="hold" grpId="2" nodeType="withEffect">
                                  <p:stCondLst>
                                    <p:cond delay="0"/>
                                  </p:stCondLst>
                                  <p:childTnLst>
                                    <p:animClr clrSpc="rgb" dir="cw">
                                      <p:cBhvr override="childStyle">
                                        <p:cTn id="58" dur="500" fill="hold"/>
                                        <p:tgtEl>
                                          <p:spTgt spid="3">
                                            <p:txEl>
                                              <p:pRg st="1" end="1"/>
                                            </p:txEl>
                                          </p:spTgt>
                                        </p:tgtEl>
                                        <p:attrNameLst>
                                          <p:attrName>style.color</p:attrName>
                                        </p:attrNameLst>
                                      </p:cBhvr>
                                      <p:to>
                                        <a:srgbClr val="F2F2F2"/>
                                      </p:to>
                                    </p:animClr>
                                  </p:childTnLst>
                                </p:cTn>
                              </p:par>
                              <p:par>
                                <p:cTn id="59" presetID="3" presetClass="emph" presetSubtype="2" fill="hold" grpId="2" nodeType="withEffect">
                                  <p:stCondLst>
                                    <p:cond delay="0"/>
                                  </p:stCondLst>
                                  <p:childTnLst>
                                    <p:animClr clrSpc="rgb" dir="cw">
                                      <p:cBhvr override="childStyle">
                                        <p:cTn id="60" dur="500" fill="hold"/>
                                        <p:tgtEl>
                                          <p:spTgt spid="3">
                                            <p:txEl>
                                              <p:pRg st="2" end="2"/>
                                            </p:txEl>
                                          </p:spTgt>
                                        </p:tgtEl>
                                        <p:attrNameLst>
                                          <p:attrName>style.color</p:attrName>
                                        </p:attrNameLst>
                                      </p:cBhvr>
                                      <p:to>
                                        <a:srgbClr val="F2F2F2"/>
                                      </p:to>
                                    </p:animClr>
                                  </p:childTnLst>
                                </p:cTn>
                              </p:par>
                              <p:par>
                                <p:cTn id="61" presetID="3" presetClass="emph" presetSubtype="2" fill="hold" grpId="2" nodeType="withEffect">
                                  <p:stCondLst>
                                    <p:cond delay="0"/>
                                  </p:stCondLst>
                                  <p:childTnLst>
                                    <p:animClr clrSpc="rgb" dir="cw">
                                      <p:cBhvr override="childStyle">
                                        <p:cTn id="62" dur="500" fill="hold"/>
                                        <p:tgtEl>
                                          <p:spTgt spid="3">
                                            <p:txEl>
                                              <p:pRg st="3" end="3"/>
                                            </p:txEl>
                                          </p:spTgt>
                                        </p:tgtEl>
                                        <p:attrNameLst>
                                          <p:attrName>style.color</p:attrName>
                                        </p:attrNameLst>
                                      </p:cBhvr>
                                      <p:to>
                                        <a:srgbClr val="F2F2F2"/>
                                      </p:to>
                                    </p:animClr>
                                  </p:childTnLst>
                                </p:cTn>
                              </p:par>
                              <p:par>
                                <p:cTn id="63" presetID="3" presetClass="emph" presetSubtype="2" fill="hold" grpId="2" nodeType="withEffect">
                                  <p:stCondLst>
                                    <p:cond delay="0"/>
                                  </p:stCondLst>
                                  <p:childTnLst>
                                    <p:animClr clrSpc="rgb" dir="cw">
                                      <p:cBhvr override="childStyle">
                                        <p:cTn id="64" dur="500" fill="hold"/>
                                        <p:tgtEl>
                                          <p:spTgt spid="3">
                                            <p:txEl>
                                              <p:pRg st="4" end="4"/>
                                            </p:txEl>
                                          </p:spTgt>
                                        </p:tgtEl>
                                        <p:attrNameLst>
                                          <p:attrName>style.color</p:attrName>
                                        </p:attrNameLst>
                                      </p:cBhvr>
                                      <p:to>
                                        <a:srgbClr val="F2F2F2"/>
                                      </p:to>
                                    </p:animClr>
                                  </p:childTnLst>
                                </p:cTn>
                              </p:par>
                              <p:par>
                                <p:cTn id="65" presetID="1" presetClass="entr" presetSubtype="0" fill="hold" nodeType="with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
                                            <p:txEl>
                                              <p:pRg st="7" end="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9" end="9"/>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11" end="11"/>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12" end="12"/>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10" end="10"/>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P spid="3" grpId="2"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7012" y="3453799"/>
            <a:ext cx="3341858" cy="3159726"/>
          </a:xfrm>
          <a:prstGeom prst="rect">
            <a:avLst/>
          </a:prstGeom>
        </p:spPr>
      </p:pic>
      <p:sp>
        <p:nvSpPr>
          <p:cNvPr id="6" name="Title 5"/>
          <p:cNvSpPr>
            <a:spLocks noGrp="1"/>
          </p:cNvSpPr>
          <p:nvPr>
            <p:ph type="title"/>
          </p:nvPr>
        </p:nvSpPr>
        <p:spPr/>
        <p:txBody>
          <a:bodyPr/>
          <a:lstStyle/>
          <a:p>
            <a:r>
              <a:rPr lang="en-US" dirty="0"/>
              <a:t>  </a:t>
            </a:r>
          </a:p>
        </p:txBody>
      </p:sp>
      <p:sp>
        <p:nvSpPr>
          <p:cNvPr id="5" name="Slide Number Placeholder 4"/>
          <p:cNvSpPr>
            <a:spLocks noGrp="1"/>
          </p:cNvSpPr>
          <p:nvPr>
            <p:ph type="sldNum" sz="quarter" idx="4294967295"/>
          </p:nvPr>
        </p:nvSpPr>
        <p:spPr>
          <a:xfrm>
            <a:off x="11737975" y="6464300"/>
            <a:ext cx="450850" cy="149225"/>
          </a:xfrm>
        </p:spPr>
        <p:txBody>
          <a:bodyPr/>
          <a:lstStyle/>
          <a:p>
            <a:fld id="{6EA6D8CF-3CDE-4807-BCD2-C9F2B831AAA5}" type="slidenum">
              <a:rPr lang="en-US" smtClean="0">
                <a:solidFill>
                  <a:prstClr val="white"/>
                </a:solidFill>
              </a:rPr>
              <a:pPr/>
              <a:t>63</a:t>
            </a:fld>
            <a:endParaRPr lang="en-US" dirty="0">
              <a:solidFill>
                <a:prstClr val="white"/>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583" y="4298133"/>
            <a:ext cx="1428759" cy="735529"/>
          </a:xfrm>
          <a:prstGeom prst="rect">
            <a:avLst/>
          </a:prstGeom>
        </p:spPr>
      </p:pic>
      <p:sp>
        <p:nvSpPr>
          <p:cNvPr id="8" name="Rectangle 7"/>
          <p:cNvSpPr/>
          <p:nvPr/>
        </p:nvSpPr>
        <p:spPr>
          <a:xfrm>
            <a:off x="4341876" y="4387331"/>
            <a:ext cx="1015411" cy="646331"/>
          </a:xfrm>
          <a:prstGeom prst="rect">
            <a:avLst/>
          </a:prstGeom>
          <a:noFill/>
        </p:spPr>
        <p:txBody>
          <a:bodyPr wrap="square" lIns="91440" tIns="45720" rIns="91440" bIns="45720">
            <a:spAutoFit/>
          </a:bodyPr>
          <a:lstStyle/>
          <a:p>
            <a:pPr algn="ctr"/>
            <a:r>
              <a:rPr lang="en-US" sz="3600" b="1" cap="none" spc="0" dirty="0">
                <a:ln w="12700">
                  <a:solidFill>
                    <a:schemeClr val="accent1"/>
                  </a:solidFill>
                  <a:prstDash val="solid"/>
                </a:ln>
                <a:solidFill>
                  <a:srgbClr val="339966"/>
                </a:solidFill>
                <a:effectLst>
                  <a:outerShdw dist="38100" dir="2640000" algn="bl" rotWithShape="0">
                    <a:schemeClr val="accent1"/>
                  </a:outerShdw>
                </a:effectLst>
              </a:rPr>
              <a:t>BCA</a:t>
            </a:r>
          </a:p>
        </p:txBody>
      </p:sp>
      <p:sp>
        <p:nvSpPr>
          <p:cNvPr id="9" name="Rectangle 8"/>
          <p:cNvSpPr/>
          <p:nvPr/>
        </p:nvSpPr>
        <p:spPr>
          <a:xfrm>
            <a:off x="5122329" y="4418108"/>
            <a:ext cx="605586" cy="584775"/>
          </a:xfrm>
          <a:prstGeom prst="rect">
            <a:avLst/>
          </a:prstGeom>
          <a:noFill/>
        </p:spPr>
        <p:txBody>
          <a:bodyPr wrap="square" lIns="91440" tIns="45720" rIns="91440" bIns="45720">
            <a:spAutoFit/>
          </a:bodyPr>
          <a:lstStyle/>
          <a:p>
            <a:pPr algn="ctr"/>
            <a:r>
              <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t>
            </a:r>
          </a:p>
        </p:txBody>
      </p:sp>
      <p:sp>
        <p:nvSpPr>
          <p:cNvPr id="10" name="Title 4"/>
          <p:cNvSpPr txBox="1">
            <a:spLocks/>
          </p:cNvSpPr>
          <p:nvPr/>
        </p:nvSpPr>
        <p:spPr>
          <a:xfrm>
            <a:off x="379412" y="2911203"/>
            <a:ext cx="10969943" cy="639761"/>
          </a:xfrm>
          <a:prstGeom prst="rect">
            <a:avLst/>
          </a:prstGeom>
        </p:spPr>
        <p:txBody>
          <a:bodyPr vert="horz" lIns="91440" tIns="45720" rIns="91440" bIns="45720" rtlCol="0" anchor="ctr">
            <a:noAutofit/>
          </a:bodyPr>
          <a:lstStyle>
            <a:lvl1pPr algn="ctr" defTabSz="1218895" rtl="0" eaLnBrk="1" latinLnBrk="0" hangingPunct="1">
              <a:spcBef>
                <a:spcPct val="0"/>
              </a:spcBef>
              <a:buNone/>
              <a:defRPr sz="4799" kern="1200">
                <a:solidFill>
                  <a:schemeClr val="bg1"/>
                </a:solidFill>
                <a:latin typeface="+mj-lt"/>
                <a:ea typeface="+mj-ea"/>
                <a:cs typeface="+mj-cs"/>
              </a:defRPr>
            </a:lvl1pPr>
          </a:lstStyle>
          <a:p>
            <a:r>
              <a:rPr lang="en-US" sz="4800" dirty="0"/>
              <a:t>Networking – The changing landscape</a:t>
            </a:r>
          </a:p>
        </p:txBody>
      </p:sp>
    </p:spTree>
    <p:extLst>
      <p:ext uri="{BB962C8B-B14F-4D97-AF65-F5344CB8AC3E}">
        <p14:creationId xmlns:p14="http://schemas.microsoft.com/office/powerpoint/2010/main" val="179327351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28" y="354502"/>
            <a:ext cx="10969943" cy="514352"/>
          </a:xfrm>
        </p:spPr>
        <p:txBody>
          <a:bodyPr/>
          <a:lstStyle/>
          <a:p>
            <a:r>
              <a:rPr lang="en-US" dirty="0"/>
              <a:t>What is NSX?</a:t>
            </a:r>
          </a:p>
        </p:txBody>
      </p:sp>
      <p:pic>
        <p:nvPicPr>
          <p:cNvPr id="87" name="Content Placeholder 8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3407" y="1932909"/>
            <a:ext cx="3152775" cy="2209800"/>
          </a:xfrm>
        </p:spPr>
      </p:pic>
      <p:sp>
        <p:nvSpPr>
          <p:cNvPr id="5" name="Slide Number Placeholder 4"/>
          <p:cNvSpPr>
            <a:spLocks noGrp="1"/>
          </p:cNvSpPr>
          <p:nvPr>
            <p:ph type="sldNum" sz="quarter" idx="12"/>
          </p:nvPr>
        </p:nvSpPr>
        <p:spPr>
          <a:xfrm>
            <a:off x="12084550" y="6274563"/>
            <a:ext cx="450733" cy="149224"/>
          </a:xfrm>
        </p:spPr>
        <p:txBody>
          <a:bodyPr/>
          <a:lstStyle/>
          <a:p>
            <a:fld id="{6EA6D8CF-3CDE-4807-BCD2-C9F2B831AAA5}" type="slidenum">
              <a:rPr lang="en-US" smtClean="0"/>
              <a:t>64</a:t>
            </a:fld>
            <a:endParaRPr lang="en-US" dirty="0"/>
          </a:p>
        </p:txBody>
      </p:sp>
      <p:sp>
        <p:nvSpPr>
          <p:cNvPr id="86" name="Rectangle 85"/>
          <p:cNvSpPr/>
          <p:nvPr/>
        </p:nvSpPr>
        <p:spPr>
          <a:xfrm>
            <a:off x="1498485" y="1585243"/>
            <a:ext cx="5018766" cy="2800767"/>
          </a:xfrm>
          <a:prstGeom prst="rect">
            <a:avLst/>
          </a:prstGeom>
          <a:noFill/>
        </p:spPr>
        <p:txBody>
          <a:bodyPr wrap="square" lIns="91440" tIns="45720" rIns="91440" bIns="45720">
            <a:spAutoFit/>
            <a:scene3d>
              <a:camera prst="orthographicFront"/>
              <a:lightRig rig="threePt" dir="t"/>
            </a:scene3d>
            <a:sp3d extrusionH="57150">
              <a:bevelT w="38100" h="38100" prst="relaxedInset"/>
            </a:sp3d>
          </a:bodyPr>
          <a:lstStyle/>
          <a:p>
            <a:pPr algn="ctr"/>
            <a:r>
              <a:rPr lang="en-US" sz="8800" b="1" cap="none" spc="0" dirty="0">
                <a:ln w="12700">
                  <a:solidFill>
                    <a:schemeClr val="tx2">
                      <a:lumMod val="75000"/>
                    </a:schemeClr>
                  </a:solidFill>
                  <a:prstDash val="solid"/>
                </a:ln>
                <a:solidFill>
                  <a:srgbClr val="FFC000"/>
                </a:solidFill>
                <a:effectLst>
                  <a:glow rad="228600">
                    <a:schemeClr val="accent5">
                      <a:satMod val="175000"/>
                      <a:alpha val="40000"/>
                    </a:schemeClr>
                  </a:glow>
                  <a:outerShdw dist="38100" dir="2640000" algn="bl" rotWithShape="0">
                    <a:schemeClr val="tx2">
                      <a:lumMod val="75000"/>
                    </a:schemeClr>
                  </a:outerShdw>
                </a:effectLst>
              </a:rPr>
              <a:t>NSX</a:t>
            </a:r>
          </a:p>
          <a:p>
            <a:pPr algn="ctr"/>
            <a:r>
              <a:rPr lang="en-US" sz="8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a:t>
            </a:r>
            <a:r>
              <a:rPr lang="en-US" sz="8800" b="1" dirty="0">
                <a:ln w="6600">
                  <a:solidFill>
                    <a:srgbClr val="FF0000"/>
                  </a:solidFill>
                  <a:prstDash val="solid"/>
                </a:ln>
                <a:solidFill>
                  <a:srgbClr val="FFFFFF"/>
                </a:solidFill>
                <a:effectLst>
                  <a:outerShdw dist="38100" dir="2700000" algn="tl" rotWithShape="0">
                    <a:schemeClr val="accent2"/>
                  </a:outerShdw>
                </a:effectLst>
              </a:rPr>
              <a:t>S</a:t>
            </a:r>
            <a:r>
              <a:rPr lang="en-US" sz="8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8800" b="1" spc="50" dirty="0">
                <a:ln w="0">
                  <a:solidFill>
                    <a:schemeClr val="accent1">
                      <a:lumMod val="60000"/>
                      <a:lumOff val="40000"/>
                    </a:schemeClr>
                  </a:solidFill>
                </a:ln>
                <a:solidFill>
                  <a:schemeClr val="bg2"/>
                </a:solidFill>
                <a:effectLst>
                  <a:innerShdw blurRad="63500" dist="50800" dir="13500000">
                    <a:srgbClr val="000000">
                      <a:alpha val="50000"/>
                    </a:srgbClr>
                  </a:innerShdw>
                </a:effectLst>
              </a:rPr>
              <a:t>C</a:t>
            </a:r>
            <a:r>
              <a:rPr lang="en-U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oo</a:t>
            </a:r>
            <a:r>
              <a:rPr lang="en-US" sz="8800" b="1" dirty="0">
                <a:ln w="22225">
                  <a:solidFill>
                    <a:schemeClr val="accent2"/>
                  </a:solidFill>
                  <a:prstDash val="solid"/>
                </a:ln>
                <a:solidFill>
                  <a:schemeClr val="accent2">
                    <a:lumMod val="40000"/>
                    <a:lumOff val="60000"/>
                  </a:schemeClr>
                </a:solidFill>
              </a:rPr>
              <a:t>l</a:t>
            </a:r>
            <a:r>
              <a:rPr lang="en-US" sz="8800" b="1" dirty="0">
                <a:ln w="22225">
                  <a:solidFill>
                    <a:schemeClr val="accent2"/>
                  </a:solidFill>
                  <a:prstDash val="solid"/>
                </a:ln>
                <a:solidFill>
                  <a:srgbClr val="FF0000"/>
                </a:solidFill>
              </a:rPr>
              <a:t>!!</a:t>
            </a:r>
            <a:endParaRPr lang="en-US" sz="88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sp>
        <p:nvSpPr>
          <p:cNvPr id="172" name="Slide Number Placeholder 4"/>
          <p:cNvSpPr txBox="1">
            <a:spLocks/>
          </p:cNvSpPr>
          <p:nvPr/>
        </p:nvSpPr>
        <p:spPr>
          <a:xfrm>
            <a:off x="12084544" y="6447283"/>
            <a:ext cx="450733" cy="149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73" name="Group 172"/>
          <p:cNvGrpSpPr/>
          <p:nvPr/>
        </p:nvGrpSpPr>
        <p:grpSpPr>
          <a:xfrm>
            <a:off x="7794314" y="4274685"/>
            <a:ext cx="2488538" cy="1407096"/>
            <a:chOff x="2734599" y="3369735"/>
            <a:chExt cx="3317186" cy="1875640"/>
          </a:xfrm>
        </p:grpSpPr>
        <p:pic>
          <p:nvPicPr>
            <p:cNvPr id="174" name="Picture 173" descr="VMW-ICON-3D-PHYSICAL-NETWORK-102.png"/>
            <p:cNvPicPr>
              <a:picLocks noChangeAspect="1"/>
            </p:cNvPicPr>
            <p:nvPr/>
          </p:nvPicPr>
          <p:blipFill>
            <a:blip r:embed="rId4" cstate="print">
              <a:alphaModFix amt="76000"/>
              <a:extLst>
                <a:ext uri="{28A0092B-C50C-407E-A947-70E740481C1C}">
                  <a14:useLocalDpi xmlns:a14="http://schemas.microsoft.com/office/drawing/2010/main" val="0"/>
                </a:ext>
              </a:extLst>
            </a:blip>
            <a:stretch>
              <a:fillRect/>
            </a:stretch>
          </p:blipFill>
          <p:spPr>
            <a:xfrm>
              <a:off x="3727724" y="3585213"/>
              <a:ext cx="1286925" cy="855875"/>
            </a:xfrm>
            <a:prstGeom prst="rect">
              <a:avLst/>
            </a:prstGeom>
          </p:spPr>
        </p:pic>
        <p:pic>
          <p:nvPicPr>
            <p:cNvPr id="175" name="Picture 174" descr="VMW-ICON-3D-PHYSICAL-NETWORK-102.png"/>
            <p:cNvPicPr>
              <a:picLocks noChangeAspect="1"/>
            </p:cNvPicPr>
            <p:nvPr/>
          </p:nvPicPr>
          <p:blipFill>
            <a:blip r:embed="rId4" cstate="print">
              <a:alphaModFix amt="76000"/>
              <a:extLst>
                <a:ext uri="{28A0092B-C50C-407E-A947-70E740481C1C}">
                  <a14:useLocalDpi xmlns:a14="http://schemas.microsoft.com/office/drawing/2010/main" val="0"/>
                </a:ext>
              </a:extLst>
            </a:blip>
            <a:stretch>
              <a:fillRect/>
            </a:stretch>
          </p:blipFill>
          <p:spPr>
            <a:xfrm>
              <a:off x="4764860" y="3996301"/>
              <a:ext cx="1286925" cy="855875"/>
            </a:xfrm>
            <a:prstGeom prst="rect">
              <a:avLst/>
            </a:prstGeom>
          </p:spPr>
        </p:pic>
        <p:grpSp>
          <p:nvGrpSpPr>
            <p:cNvPr id="176" name="Group 175"/>
            <p:cNvGrpSpPr/>
            <p:nvPr/>
          </p:nvGrpSpPr>
          <p:grpSpPr>
            <a:xfrm>
              <a:off x="4959234" y="3776132"/>
              <a:ext cx="908170" cy="908170"/>
              <a:chOff x="1234256" y="4937223"/>
              <a:chExt cx="813893" cy="813893"/>
            </a:xfrm>
            <a:scene3d>
              <a:camera prst="isometricTopUp">
                <a:rot lat="19101527" lon="17834177" rev="4267096"/>
              </a:camera>
              <a:lightRig rig="threePt" dir="t"/>
            </a:scene3d>
          </p:grpSpPr>
          <p:sp>
            <p:nvSpPr>
              <p:cNvPr id="201" name="Rectangle 200"/>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202" name="Right Arrow 111"/>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3" name="Right Arrow 115"/>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4" name="Right Arrow 116"/>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5" name="Right Arrow 117"/>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grpSp>
          <p:nvGrpSpPr>
            <p:cNvPr id="177" name="Group 176"/>
            <p:cNvGrpSpPr/>
            <p:nvPr/>
          </p:nvGrpSpPr>
          <p:grpSpPr>
            <a:xfrm>
              <a:off x="3917833" y="3369735"/>
              <a:ext cx="908170" cy="908170"/>
              <a:chOff x="1234256" y="4937223"/>
              <a:chExt cx="813893" cy="813893"/>
            </a:xfrm>
            <a:scene3d>
              <a:camera prst="isometricTopUp">
                <a:rot lat="19101527" lon="17834177" rev="4267096"/>
              </a:camera>
              <a:lightRig rig="threePt" dir="t"/>
            </a:scene3d>
          </p:grpSpPr>
          <p:sp>
            <p:nvSpPr>
              <p:cNvPr id="196" name="Rectangle 195"/>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97" name="Right Arrow 105"/>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8" name="Right Arrow 107"/>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9" name="Right Arrow 108"/>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0" name="Right Arrow 109"/>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sp>
          <p:nvSpPr>
            <p:cNvPr id="178" name="Freeform 71"/>
            <p:cNvSpPr/>
            <p:nvPr/>
          </p:nvSpPr>
          <p:spPr>
            <a:xfrm>
              <a:off x="4237102" y="4098408"/>
              <a:ext cx="648163" cy="287325"/>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p>
              <a:pPr algn="ctr">
                <a:spcAft>
                  <a:spcPct val="40000"/>
                </a:spcAft>
              </a:pPr>
              <a:endParaRPr lang="en-US">
                <a:solidFill>
                  <a:srgbClr val="0095D3"/>
                </a:solidFill>
                <a:latin typeface="Arial" charset="0"/>
                <a:ea typeface="ＭＳ Ｐゴシック" pitchFamily="34" charset="-128"/>
              </a:endParaRPr>
            </a:p>
          </p:txBody>
        </p:sp>
        <p:cxnSp>
          <p:nvCxnSpPr>
            <p:cNvPr id="179" name="Straight Connector 178"/>
            <p:cNvCxnSpPr/>
            <p:nvPr/>
          </p:nvCxnSpPr>
          <p:spPr bwMode="auto">
            <a:xfrm>
              <a:off x="4004448" y="4329350"/>
              <a:ext cx="872352" cy="141050"/>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180" name="Straight Connector 179"/>
            <p:cNvCxnSpPr/>
            <p:nvPr/>
          </p:nvCxnSpPr>
          <p:spPr bwMode="auto">
            <a:xfrm flipH="1" flipV="1">
              <a:off x="4261538" y="4229321"/>
              <a:ext cx="200396" cy="342678"/>
            </a:xfrm>
            <a:prstGeom prst="line">
              <a:avLst/>
            </a:prstGeom>
            <a:solidFill>
              <a:srgbClr val="0095D3"/>
            </a:solidFill>
            <a:ln w="28575" cap="flat" cmpd="sng" algn="ctr">
              <a:solidFill>
                <a:schemeClr val="tx1"/>
              </a:solidFill>
              <a:prstDash val="solid"/>
              <a:round/>
              <a:headEnd type="none" w="med" len="med"/>
              <a:tailEnd type="none" w="med" len="med"/>
            </a:ln>
            <a:effectLst/>
          </p:spPr>
        </p:cxnSp>
        <p:pic>
          <p:nvPicPr>
            <p:cNvPr id="181" name="Picture 180" descr="VMW-ICON-3D-PHYSICAL-NETWORK-102.png"/>
            <p:cNvPicPr>
              <a:picLocks noChangeAspect="1"/>
            </p:cNvPicPr>
            <p:nvPr/>
          </p:nvPicPr>
          <p:blipFill>
            <a:blip r:embed="rId4" cstate="print">
              <a:alphaModFix amt="76000"/>
              <a:extLst>
                <a:ext uri="{28A0092B-C50C-407E-A947-70E740481C1C}">
                  <a14:useLocalDpi xmlns:a14="http://schemas.microsoft.com/office/drawing/2010/main" val="0"/>
                </a:ext>
              </a:extLst>
            </a:blip>
            <a:stretch>
              <a:fillRect/>
            </a:stretch>
          </p:blipFill>
          <p:spPr>
            <a:xfrm>
              <a:off x="2734599" y="3978412"/>
              <a:ext cx="1286925" cy="855875"/>
            </a:xfrm>
            <a:prstGeom prst="rect">
              <a:avLst/>
            </a:prstGeom>
          </p:spPr>
        </p:pic>
        <p:pic>
          <p:nvPicPr>
            <p:cNvPr id="182" name="Picture 181" descr="VMW-ICON-3D-PHYSICAL-NETWORK-102.png"/>
            <p:cNvPicPr>
              <a:picLocks noChangeAspect="1"/>
            </p:cNvPicPr>
            <p:nvPr/>
          </p:nvPicPr>
          <p:blipFill>
            <a:blip r:embed="rId4" cstate="print">
              <a:alphaModFix amt="76000"/>
              <a:extLst>
                <a:ext uri="{28A0092B-C50C-407E-A947-70E740481C1C}">
                  <a14:useLocalDpi xmlns:a14="http://schemas.microsoft.com/office/drawing/2010/main" val="0"/>
                </a:ext>
              </a:extLst>
            </a:blip>
            <a:stretch>
              <a:fillRect/>
            </a:stretch>
          </p:blipFill>
          <p:spPr>
            <a:xfrm>
              <a:off x="3771735" y="4389500"/>
              <a:ext cx="1286925" cy="855875"/>
            </a:xfrm>
            <a:prstGeom prst="rect">
              <a:avLst/>
            </a:prstGeom>
          </p:spPr>
        </p:pic>
        <p:grpSp>
          <p:nvGrpSpPr>
            <p:cNvPr id="183" name="Group 182"/>
            <p:cNvGrpSpPr/>
            <p:nvPr/>
          </p:nvGrpSpPr>
          <p:grpSpPr>
            <a:xfrm>
              <a:off x="3968635" y="4190999"/>
              <a:ext cx="908170" cy="908170"/>
              <a:chOff x="1234256" y="4937223"/>
              <a:chExt cx="813893" cy="813893"/>
            </a:xfrm>
            <a:scene3d>
              <a:camera prst="isometricTopUp">
                <a:rot lat="19101527" lon="17834177" rev="4267096"/>
              </a:camera>
              <a:lightRig rig="threePt" dir="t"/>
            </a:scene3d>
          </p:grpSpPr>
          <p:sp>
            <p:nvSpPr>
              <p:cNvPr id="191" name="Rectangle 190"/>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92" name="Right Arrow 93"/>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3" name="Right Arrow 97"/>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4" name="Right Arrow 99"/>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5" name="Right Arrow 100"/>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grpSp>
          <p:nvGrpSpPr>
            <p:cNvPr id="184" name="Group 183"/>
            <p:cNvGrpSpPr/>
            <p:nvPr/>
          </p:nvGrpSpPr>
          <p:grpSpPr>
            <a:xfrm>
              <a:off x="2944170" y="3767694"/>
              <a:ext cx="908170" cy="908170"/>
              <a:chOff x="1234256" y="4937223"/>
              <a:chExt cx="813893" cy="813893"/>
            </a:xfrm>
            <a:scene3d>
              <a:camera prst="isometricTopUp">
                <a:rot lat="19101527" lon="17834177" rev="4267096"/>
              </a:camera>
              <a:lightRig rig="threePt" dir="t"/>
            </a:scene3d>
          </p:grpSpPr>
          <p:sp>
            <p:nvSpPr>
              <p:cNvPr id="186" name="Rectangle 185"/>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87" name="Right Arrow 85"/>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88" name="Right Arrow 89"/>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89" name="Right Arrow 90"/>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0" name="Right Arrow 91"/>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sp>
          <p:nvSpPr>
            <p:cNvPr id="185" name="Freeform 80"/>
            <p:cNvSpPr/>
            <p:nvPr/>
          </p:nvSpPr>
          <p:spPr>
            <a:xfrm>
              <a:off x="3238036" y="4479408"/>
              <a:ext cx="648163" cy="287325"/>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p>
              <a:pPr algn="ctr">
                <a:spcAft>
                  <a:spcPct val="40000"/>
                </a:spcAft>
              </a:pPr>
              <a:endParaRPr lang="en-US">
                <a:solidFill>
                  <a:srgbClr val="0095D3"/>
                </a:solidFill>
                <a:latin typeface="Arial" charset="0"/>
                <a:ea typeface="ＭＳ Ｐゴシック" pitchFamily="34" charset="-128"/>
              </a:endParaRPr>
            </a:p>
          </p:txBody>
        </p:sp>
      </p:grpSp>
      <p:pic>
        <p:nvPicPr>
          <p:cNvPr id="206" name="Picture 18" descr="ICON_Router_Q408"/>
          <p:cNvPicPr>
            <a:picLocks noChangeAspect="1" noChangeArrowheads="1"/>
          </p:cNvPicPr>
          <p:nvPr/>
        </p:nvPicPr>
        <p:blipFill>
          <a:blip r:embed="rId5"/>
          <a:srcRect/>
          <a:stretch>
            <a:fillRect/>
          </a:stretch>
        </p:blipFill>
        <p:spPr bwMode="auto">
          <a:xfrm>
            <a:off x="8370116" y="4857985"/>
            <a:ext cx="1028968" cy="396332"/>
          </a:xfrm>
          <a:prstGeom prst="rect">
            <a:avLst/>
          </a:prstGeom>
          <a:noFill/>
          <a:ln w="9525">
            <a:noFill/>
            <a:miter lim="800000"/>
            <a:headEnd/>
            <a:tailEnd/>
          </a:ln>
        </p:spPr>
      </p:pic>
      <p:pic>
        <p:nvPicPr>
          <p:cNvPr id="207" name="Picture 18" descr="ICON_Router_Q408"/>
          <p:cNvPicPr>
            <a:picLocks noChangeAspect="1" noChangeArrowheads="1"/>
          </p:cNvPicPr>
          <p:nvPr/>
        </p:nvPicPr>
        <p:blipFill>
          <a:blip r:embed="rId5"/>
          <a:srcRect/>
          <a:stretch>
            <a:fillRect/>
          </a:stretch>
        </p:blipFill>
        <p:spPr bwMode="auto">
          <a:xfrm>
            <a:off x="9034737" y="4643807"/>
            <a:ext cx="1028968" cy="396332"/>
          </a:xfrm>
          <a:prstGeom prst="rect">
            <a:avLst/>
          </a:prstGeom>
          <a:noFill/>
          <a:ln w="9525">
            <a:noFill/>
            <a:miter lim="800000"/>
            <a:headEnd/>
            <a:tailEnd/>
          </a:ln>
        </p:spPr>
      </p:pic>
      <p:pic>
        <p:nvPicPr>
          <p:cNvPr id="208" name="Picture 207" descr="NetworkHypervisor.png"/>
          <p:cNvPicPr>
            <a:picLocks noChangeAspect="1"/>
          </p:cNvPicPr>
          <p:nvPr/>
        </p:nvPicPr>
        <p:blipFill>
          <a:blip r:embed="rId6" cstate="print">
            <a:alphaModFix amt="49000"/>
            <a:extLst>
              <a:ext uri="{28A0092B-C50C-407E-A947-70E740481C1C}">
                <a14:useLocalDpi xmlns:a14="http://schemas.microsoft.com/office/drawing/2010/main" val="0"/>
              </a:ext>
            </a:extLst>
          </a:blip>
          <a:stretch>
            <a:fillRect/>
          </a:stretch>
        </p:blipFill>
        <p:spPr>
          <a:xfrm>
            <a:off x="7179124" y="4002883"/>
            <a:ext cx="3490778" cy="1106506"/>
          </a:xfrm>
          <a:prstGeom prst="rect">
            <a:avLst/>
          </a:prstGeom>
          <a:effectLst>
            <a:outerShdw blurRad="469900" dist="609600" dir="5400000" sx="96000" sy="96000" algn="tl" rotWithShape="0">
              <a:srgbClr val="000000">
                <a:alpha val="43000"/>
              </a:srgbClr>
            </a:outerShdw>
          </a:effectLst>
        </p:spPr>
      </p:pic>
      <p:pic>
        <p:nvPicPr>
          <p:cNvPr id="209" name="Picture 4" descr="C:\Users\Abject-3D\Desktop\VMWare Files\FINAL diagrams\Basic Virtualization\3D PNGs\ICON_ThinApp_3D_Q408_Comm_1.png"/>
          <p:cNvPicPr>
            <a:picLocks noChangeAspect="1" noChangeArrowheads="1"/>
          </p:cNvPicPr>
          <p:nvPr/>
        </p:nvPicPr>
        <p:blipFill>
          <a:blip r:embed="rId7">
            <a:alphaModFix amt="95000"/>
          </a:blip>
          <a:srcRect/>
          <a:stretch>
            <a:fillRect/>
          </a:stretch>
        </p:blipFill>
        <p:spPr bwMode="auto">
          <a:xfrm>
            <a:off x="6861515" y="2763650"/>
            <a:ext cx="3287022" cy="1331622"/>
          </a:xfrm>
          <a:prstGeom prst="rect">
            <a:avLst/>
          </a:prstGeom>
          <a:noFill/>
        </p:spPr>
      </p:pic>
      <p:sp>
        <p:nvSpPr>
          <p:cNvPr id="210" name="TextBox 209"/>
          <p:cNvSpPr txBox="1"/>
          <p:nvPr/>
        </p:nvSpPr>
        <p:spPr>
          <a:xfrm>
            <a:off x="8273046" y="3755563"/>
            <a:ext cx="2374426" cy="25391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1050" b="1" dirty="0">
                <a:solidFill>
                  <a:srgbClr val="FFFFFF"/>
                </a:solidFill>
                <a:latin typeface="Calibri"/>
              </a:rPr>
              <a:t>Logical Switch (L2)</a:t>
            </a:r>
          </a:p>
        </p:txBody>
      </p:sp>
      <p:grpSp>
        <p:nvGrpSpPr>
          <p:cNvPr id="211" name="Group 210"/>
          <p:cNvGrpSpPr/>
          <p:nvPr/>
        </p:nvGrpSpPr>
        <p:grpSpPr>
          <a:xfrm>
            <a:off x="8248526" y="3042108"/>
            <a:ext cx="687523" cy="317946"/>
            <a:chOff x="3057276" y="3009703"/>
            <a:chExt cx="916458" cy="423817"/>
          </a:xfrm>
        </p:grpSpPr>
        <p:pic>
          <p:nvPicPr>
            <p:cNvPr id="212" name="Picture 9" descr="C:\Users\Abject-3D\Desktop\VMWare Files\FINAL diagrams\Basic Virtualization\3D PNGs\ICON_ThinApp_3D_Q408_Comm_6.png"/>
            <p:cNvPicPr>
              <a:picLocks noChangeAspect="1" noChangeArrowheads="1"/>
            </p:cNvPicPr>
            <p:nvPr/>
          </p:nvPicPr>
          <p:blipFill>
            <a:blip r:embed="rId8"/>
            <a:srcRect/>
            <a:stretch>
              <a:fillRect/>
            </a:stretch>
          </p:blipFill>
          <p:spPr bwMode="auto">
            <a:xfrm>
              <a:off x="3057276" y="3014313"/>
              <a:ext cx="916458" cy="419207"/>
            </a:xfrm>
            <a:prstGeom prst="rect">
              <a:avLst/>
            </a:prstGeom>
            <a:noFill/>
          </p:spPr>
        </p:pic>
        <p:sp>
          <p:nvSpPr>
            <p:cNvPr id="213" name="TextBox 212"/>
            <p:cNvSpPr txBox="1"/>
            <p:nvPr/>
          </p:nvSpPr>
          <p:spPr>
            <a:xfrm>
              <a:off x="3333611" y="3009703"/>
              <a:ext cx="455561" cy="338466"/>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L3</a:t>
              </a:r>
            </a:p>
          </p:txBody>
        </p:sp>
      </p:grpSp>
      <p:grpSp>
        <p:nvGrpSpPr>
          <p:cNvPr id="214" name="Group 213"/>
          <p:cNvGrpSpPr/>
          <p:nvPr/>
        </p:nvGrpSpPr>
        <p:grpSpPr>
          <a:xfrm>
            <a:off x="7728676" y="3245725"/>
            <a:ext cx="687523" cy="314487"/>
            <a:chOff x="2364324" y="3281120"/>
            <a:chExt cx="916458" cy="419207"/>
          </a:xfrm>
        </p:grpSpPr>
        <p:pic>
          <p:nvPicPr>
            <p:cNvPr id="215" name="Picture 9" descr="C:\Users\Abject-3D\Desktop\VMWare Files\FINAL diagrams\Basic Virtualization\3D PNGs\ICON_ThinApp_3D_Q408_Comm_6.png"/>
            <p:cNvPicPr>
              <a:picLocks noChangeAspect="1" noChangeArrowheads="1"/>
            </p:cNvPicPr>
            <p:nvPr/>
          </p:nvPicPr>
          <p:blipFill>
            <a:blip r:embed="rId8"/>
            <a:srcRect/>
            <a:stretch>
              <a:fillRect/>
            </a:stretch>
          </p:blipFill>
          <p:spPr bwMode="auto">
            <a:xfrm>
              <a:off x="2364324" y="3281120"/>
              <a:ext cx="916458" cy="419207"/>
            </a:xfrm>
            <a:prstGeom prst="rect">
              <a:avLst/>
            </a:prstGeom>
            <a:noFill/>
          </p:spPr>
        </p:pic>
        <p:sp>
          <p:nvSpPr>
            <p:cNvPr id="216" name="TextBox 215"/>
            <p:cNvSpPr txBox="1"/>
            <p:nvPr/>
          </p:nvSpPr>
          <p:spPr>
            <a:xfrm>
              <a:off x="2606949" y="3281120"/>
              <a:ext cx="455561" cy="338467"/>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L2</a:t>
              </a:r>
            </a:p>
          </p:txBody>
        </p:sp>
      </p:grpSp>
      <p:cxnSp>
        <p:nvCxnSpPr>
          <p:cNvPr id="217" name="Straight Connector 216"/>
          <p:cNvCxnSpPr/>
          <p:nvPr/>
        </p:nvCxnSpPr>
        <p:spPr bwMode="auto">
          <a:xfrm flipV="1">
            <a:off x="6852020" y="3432095"/>
            <a:ext cx="1047486" cy="358137"/>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cxnSp>
        <p:nvCxnSpPr>
          <p:cNvPr id="218" name="Straight Connector 217"/>
          <p:cNvCxnSpPr/>
          <p:nvPr/>
        </p:nvCxnSpPr>
        <p:spPr bwMode="auto">
          <a:xfrm flipV="1">
            <a:off x="8267507" y="3253938"/>
            <a:ext cx="113338" cy="45712"/>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grpSp>
        <p:nvGrpSpPr>
          <p:cNvPr id="219" name="Group 218"/>
          <p:cNvGrpSpPr/>
          <p:nvPr/>
        </p:nvGrpSpPr>
        <p:grpSpPr>
          <a:xfrm>
            <a:off x="9803333" y="1437192"/>
            <a:ext cx="1728579" cy="746325"/>
            <a:chOff x="5129812" y="870370"/>
            <a:chExt cx="2304172" cy="994841"/>
          </a:xfrm>
        </p:grpSpPr>
        <p:cxnSp>
          <p:nvCxnSpPr>
            <p:cNvPr id="220" name="Straight Connector 219"/>
            <p:cNvCxnSpPr/>
            <p:nvPr/>
          </p:nvCxnSpPr>
          <p:spPr bwMode="auto">
            <a:xfrm flipV="1">
              <a:off x="5129812" y="1390487"/>
              <a:ext cx="1395815" cy="474724"/>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a:scene3d>
              <a:camera prst="orthographicFront">
                <a:rot lat="0" lon="0" rev="0"/>
              </a:camera>
              <a:lightRig rig="threePt" dir="t"/>
            </a:scene3d>
          </p:spPr>
        </p:cxnSp>
        <p:pic>
          <p:nvPicPr>
            <p:cNvPr id="221" name="Picture 150" descr="ICON_VM_basic_label_Q308"/>
            <p:cNvPicPr>
              <a:picLocks noChangeAspect="1" noChangeArrowheads="1"/>
            </p:cNvPicPr>
            <p:nvPr/>
          </p:nvPicPr>
          <p:blipFill>
            <a:blip r:embed="rId9"/>
            <a:srcRect/>
            <a:stretch>
              <a:fillRect/>
            </a:stretch>
          </p:blipFill>
          <p:spPr bwMode="auto">
            <a:xfrm>
              <a:off x="6964024" y="870370"/>
              <a:ext cx="469960" cy="401095"/>
            </a:xfrm>
            <a:prstGeom prst="rect">
              <a:avLst/>
            </a:prstGeom>
            <a:noFill/>
            <a:ln w="9525">
              <a:noFill/>
              <a:miter lim="800000"/>
              <a:headEnd/>
              <a:tailEnd/>
            </a:ln>
          </p:spPr>
        </p:pic>
        <p:sp>
          <p:nvSpPr>
            <p:cNvPr id="222" name="TextBox 221"/>
            <p:cNvSpPr txBox="1"/>
            <p:nvPr/>
          </p:nvSpPr>
          <p:spPr>
            <a:xfrm>
              <a:off x="6133185" y="1145577"/>
              <a:ext cx="1300799" cy="30769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EEECE1">
                      <a:lumMod val="50000"/>
                    </a:srgbClr>
                  </a:solidFill>
                  <a:latin typeface="Calibri"/>
                </a:rPr>
                <a:t>Egress</a:t>
              </a:r>
            </a:p>
          </p:txBody>
        </p:sp>
      </p:grpSp>
      <p:pic>
        <p:nvPicPr>
          <p:cNvPr id="223" name="Picture 4" descr="C:\Users\Abject-3D\Desktop\VMWare Files\FINAL diagrams\Basic Virtualization\3D PNGs\ICON_ThinApp_3D_Q408_Comm_1.png"/>
          <p:cNvPicPr>
            <a:picLocks noChangeAspect="1" noChangeArrowheads="1"/>
          </p:cNvPicPr>
          <p:nvPr/>
        </p:nvPicPr>
        <p:blipFill>
          <a:blip r:embed="rId7">
            <a:alphaModFix amt="95000"/>
          </a:blip>
          <a:srcRect/>
          <a:stretch>
            <a:fillRect/>
          </a:stretch>
        </p:blipFill>
        <p:spPr bwMode="auto">
          <a:xfrm>
            <a:off x="7877030" y="1562862"/>
            <a:ext cx="3276600" cy="1331622"/>
          </a:xfrm>
          <a:prstGeom prst="rect">
            <a:avLst/>
          </a:prstGeom>
          <a:noFill/>
        </p:spPr>
      </p:pic>
      <p:sp>
        <p:nvSpPr>
          <p:cNvPr id="224" name="TextBox 223"/>
          <p:cNvSpPr txBox="1"/>
          <p:nvPr/>
        </p:nvSpPr>
        <p:spPr>
          <a:xfrm>
            <a:off x="9136319" y="2379333"/>
            <a:ext cx="2374426" cy="25391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1050" b="1" dirty="0">
                <a:solidFill>
                  <a:srgbClr val="FFFFFF"/>
                </a:solidFill>
                <a:latin typeface="Calibri"/>
              </a:rPr>
              <a:t>Logical Switch  (L2)</a:t>
            </a:r>
          </a:p>
        </p:txBody>
      </p:sp>
      <p:grpSp>
        <p:nvGrpSpPr>
          <p:cNvPr id="225" name="Group 224"/>
          <p:cNvGrpSpPr/>
          <p:nvPr/>
        </p:nvGrpSpPr>
        <p:grpSpPr>
          <a:xfrm>
            <a:off x="9639819" y="1963107"/>
            <a:ext cx="687523" cy="322618"/>
            <a:chOff x="4641507" y="1686669"/>
            <a:chExt cx="916458" cy="430046"/>
          </a:xfrm>
        </p:grpSpPr>
        <p:pic>
          <p:nvPicPr>
            <p:cNvPr id="226" name="Picture 9" descr="C:\Users\Abject-3D\Desktop\VMWare Files\FINAL diagrams\Basic Virtualization\3D PNGs\ICON_ThinApp_3D_Q408_Comm_6.png"/>
            <p:cNvPicPr>
              <a:picLocks noChangeAspect="1" noChangeArrowheads="1"/>
            </p:cNvPicPr>
            <p:nvPr/>
          </p:nvPicPr>
          <p:blipFill>
            <a:blip r:embed="rId8"/>
            <a:srcRect/>
            <a:stretch>
              <a:fillRect/>
            </a:stretch>
          </p:blipFill>
          <p:spPr bwMode="auto">
            <a:xfrm>
              <a:off x="4641507" y="1697508"/>
              <a:ext cx="916458" cy="419207"/>
            </a:xfrm>
            <a:prstGeom prst="rect">
              <a:avLst/>
            </a:prstGeom>
            <a:noFill/>
          </p:spPr>
        </p:pic>
        <p:sp>
          <p:nvSpPr>
            <p:cNvPr id="227" name="TextBox 226"/>
            <p:cNvSpPr txBox="1"/>
            <p:nvPr/>
          </p:nvSpPr>
          <p:spPr>
            <a:xfrm>
              <a:off x="4871460" y="1686669"/>
              <a:ext cx="455561" cy="338468"/>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L2</a:t>
              </a:r>
            </a:p>
          </p:txBody>
        </p:sp>
      </p:grpSp>
      <p:sp>
        <p:nvSpPr>
          <p:cNvPr id="231" name="TextBox 230"/>
          <p:cNvSpPr txBox="1"/>
          <p:nvPr/>
        </p:nvSpPr>
        <p:spPr>
          <a:xfrm>
            <a:off x="7793721" y="5095841"/>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srgbClr val="7F7F7F"/>
                </a:solidFill>
                <a:latin typeface="Arial"/>
                <a:ea typeface="ＭＳ Ｐゴシック"/>
              </a:rPr>
              <a:t>Load Balancer</a:t>
            </a:r>
          </a:p>
        </p:txBody>
      </p:sp>
      <p:sp>
        <p:nvSpPr>
          <p:cNvPr id="232" name="TextBox 231"/>
          <p:cNvSpPr txBox="1"/>
          <p:nvPr/>
        </p:nvSpPr>
        <p:spPr>
          <a:xfrm>
            <a:off x="8603402" y="4931948"/>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srgbClr val="7F7F7F"/>
                </a:solidFill>
                <a:latin typeface="Arial"/>
                <a:ea typeface="ＭＳ Ｐゴシック"/>
              </a:rPr>
              <a:t>IDS</a:t>
            </a:r>
          </a:p>
        </p:txBody>
      </p:sp>
      <p:cxnSp>
        <p:nvCxnSpPr>
          <p:cNvPr id="233" name="Straight Connector 232"/>
          <p:cNvCxnSpPr/>
          <p:nvPr/>
        </p:nvCxnSpPr>
        <p:spPr bwMode="auto">
          <a:xfrm flipV="1">
            <a:off x="11179352" y="1803883"/>
            <a:ext cx="936554" cy="304384"/>
          </a:xfrm>
          <a:prstGeom prst="line">
            <a:avLst/>
          </a:prstGeom>
          <a:solidFill>
            <a:srgbClr val="0095D3"/>
          </a:solidFill>
          <a:ln w="9525" cap="flat" cmpd="sng" algn="ctr">
            <a:gradFill flip="none" rotWithShape="1">
              <a:gsLst>
                <a:gs pos="0">
                  <a:schemeClr val="accent1"/>
                </a:gs>
                <a:gs pos="100000">
                  <a:prstClr val="white"/>
                </a:gs>
              </a:gsLst>
              <a:lin ang="19800000" scaled="0"/>
              <a:tileRect/>
            </a:gradFill>
            <a:prstDash val="solid"/>
            <a:round/>
            <a:headEnd type="none" w="med" len="med"/>
            <a:tailEnd type="none" w="med" len="med"/>
          </a:ln>
          <a:effectLst/>
        </p:spPr>
      </p:cxnSp>
      <p:cxnSp>
        <p:nvCxnSpPr>
          <p:cNvPr id="234" name="Straight Connector 233"/>
          <p:cNvCxnSpPr/>
          <p:nvPr/>
        </p:nvCxnSpPr>
        <p:spPr bwMode="auto">
          <a:xfrm flipV="1">
            <a:off x="10260263" y="3026812"/>
            <a:ext cx="1886990" cy="674411"/>
          </a:xfrm>
          <a:prstGeom prst="line">
            <a:avLst/>
          </a:prstGeom>
          <a:solidFill>
            <a:srgbClr val="0095D3"/>
          </a:solidFill>
          <a:ln w="9525" cap="flat" cmpd="sng" algn="ctr">
            <a:gradFill flip="none" rotWithShape="1">
              <a:gsLst>
                <a:gs pos="0">
                  <a:schemeClr val="tx2">
                    <a:lumMod val="60000"/>
                    <a:lumOff val="40000"/>
                  </a:schemeClr>
                </a:gs>
                <a:gs pos="100000">
                  <a:prstClr val="white"/>
                </a:gs>
              </a:gsLst>
              <a:lin ang="0" scaled="1"/>
              <a:tileRect/>
            </a:gradFill>
            <a:prstDash val="solid"/>
            <a:round/>
            <a:headEnd type="none" w="med" len="med"/>
            <a:tailEnd type="none" w="med" len="med"/>
          </a:ln>
          <a:effectLst/>
        </p:spPr>
      </p:cxnSp>
      <p:cxnSp>
        <p:nvCxnSpPr>
          <p:cNvPr id="235" name="Straight Connector 234"/>
          <p:cNvCxnSpPr/>
          <p:nvPr/>
        </p:nvCxnSpPr>
        <p:spPr bwMode="auto">
          <a:xfrm>
            <a:off x="11901824" y="1874483"/>
            <a:ext cx="1" cy="1244040"/>
          </a:xfrm>
          <a:prstGeom prst="line">
            <a:avLst/>
          </a:prstGeom>
          <a:solidFill>
            <a:srgbClr val="0095D3"/>
          </a:solidFill>
          <a:ln w="9525" cap="flat" cmpd="sng" algn="ctr">
            <a:solidFill>
              <a:schemeClr val="accent1"/>
            </a:solidFill>
            <a:prstDash val="solid"/>
            <a:round/>
            <a:headEnd type="triangle" w="med" len="med"/>
            <a:tailEnd type="triangle" w="med" len="med"/>
          </a:ln>
          <a:effectLst/>
        </p:spPr>
      </p:cxnSp>
      <p:sp>
        <p:nvSpPr>
          <p:cNvPr id="236" name="TextBox 235"/>
          <p:cNvSpPr txBox="1"/>
          <p:nvPr/>
        </p:nvSpPr>
        <p:spPr>
          <a:xfrm>
            <a:off x="11310372" y="2366123"/>
            <a:ext cx="975853" cy="369332"/>
          </a:xfrm>
          <a:prstGeom prst="rect">
            <a:avLst/>
          </a:prstGeom>
          <a:solidFill>
            <a:srgbClr val="FFFFFF"/>
          </a:solid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1F497D">
                    <a:lumMod val="60000"/>
                    <a:lumOff val="40000"/>
                  </a:srgbClr>
                </a:solidFill>
                <a:latin typeface="Calibri"/>
              </a:rPr>
              <a:t>Virtual Network</a:t>
            </a:r>
          </a:p>
          <a:p>
            <a:pPr algn="ctr"/>
            <a:r>
              <a:rPr lang="en-US" sz="900" b="1" dirty="0">
                <a:solidFill>
                  <a:srgbClr val="1F497D">
                    <a:lumMod val="60000"/>
                    <a:lumOff val="40000"/>
                  </a:srgbClr>
                </a:solidFill>
                <a:latin typeface="Calibri"/>
              </a:rPr>
              <a:t>In Software</a:t>
            </a:r>
          </a:p>
        </p:txBody>
      </p:sp>
      <p:sp>
        <p:nvSpPr>
          <p:cNvPr id="237" name="TextBox 236"/>
          <p:cNvSpPr txBox="1"/>
          <p:nvPr/>
        </p:nvSpPr>
        <p:spPr>
          <a:xfrm>
            <a:off x="6210360" y="3744061"/>
            <a:ext cx="975853"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EEECE1">
                    <a:lumMod val="50000"/>
                  </a:srgbClr>
                </a:solidFill>
                <a:latin typeface="Calibri"/>
              </a:rPr>
              <a:t>Ingress</a:t>
            </a:r>
          </a:p>
        </p:txBody>
      </p:sp>
      <p:pic>
        <p:nvPicPr>
          <p:cNvPr id="238" name="Picture 150" descr="ICON_VM_basic_label_Q308"/>
          <p:cNvPicPr>
            <a:picLocks noChangeAspect="1" noChangeArrowheads="1"/>
          </p:cNvPicPr>
          <p:nvPr/>
        </p:nvPicPr>
        <p:blipFill>
          <a:blip r:embed="rId9"/>
          <a:srcRect/>
          <a:stretch>
            <a:fillRect/>
          </a:stretch>
        </p:blipFill>
        <p:spPr bwMode="auto">
          <a:xfrm>
            <a:off x="6116651" y="3821952"/>
            <a:ext cx="352562" cy="300900"/>
          </a:xfrm>
          <a:prstGeom prst="rect">
            <a:avLst/>
          </a:prstGeom>
          <a:noFill/>
          <a:ln w="9525">
            <a:noFill/>
            <a:miter lim="800000"/>
            <a:headEnd/>
            <a:tailEnd/>
          </a:ln>
        </p:spPr>
      </p:pic>
      <p:sp>
        <p:nvSpPr>
          <p:cNvPr id="239" name="Freeform 106"/>
          <p:cNvSpPr/>
          <p:nvPr/>
        </p:nvSpPr>
        <p:spPr>
          <a:xfrm>
            <a:off x="8641722" y="2392648"/>
            <a:ext cx="494597" cy="701135"/>
          </a:xfrm>
          <a:custGeom>
            <a:avLst/>
            <a:gdLst>
              <a:gd name="connsiteX0" fmla="*/ 0 w 469607"/>
              <a:gd name="connsiteY0" fmla="*/ 853748 h 853748"/>
              <a:gd name="connsiteX1" fmla="*/ 0 w 469607"/>
              <a:gd name="connsiteY1" fmla="*/ 160078 h 853748"/>
              <a:gd name="connsiteX2" fmla="*/ 469607 w 469607"/>
              <a:gd name="connsiteY2" fmla="*/ 0 h 853748"/>
            </a:gdLst>
            <a:ahLst/>
            <a:cxnLst>
              <a:cxn ang="0">
                <a:pos x="connsiteX0" y="connsiteY0"/>
              </a:cxn>
              <a:cxn ang="0">
                <a:pos x="connsiteX1" y="connsiteY1"/>
              </a:cxn>
              <a:cxn ang="0">
                <a:pos x="connsiteX2" y="connsiteY2"/>
              </a:cxn>
            </a:cxnLst>
            <a:rect l="l" t="t" r="r" b="b"/>
            <a:pathLst>
              <a:path w="469607" h="853748">
                <a:moveTo>
                  <a:pt x="0" y="853748"/>
                </a:moveTo>
                <a:lnTo>
                  <a:pt x="0" y="160078"/>
                </a:lnTo>
                <a:lnTo>
                  <a:pt x="469607" y="0"/>
                </a:lnTo>
              </a:path>
            </a:pathLst>
          </a:custGeom>
          <a:noFill/>
          <a:ln w="28575" cap="flat" cmpd="sng" algn="ctr">
            <a:solidFill>
              <a:schemeClr val="accent1">
                <a:lumMod val="50000"/>
              </a:schemeClr>
            </a:solidFill>
            <a:prstDash val="solid"/>
            <a:round/>
            <a:headEnd type="none" w="med" len="med"/>
            <a:tailEnd type="triangle" w="med" len="med"/>
          </a:ln>
          <a:effectLst/>
        </p:spPr>
        <p:txBody>
          <a:bodyPr rtlCol="0" anchor="ctr"/>
          <a:lstStyle/>
          <a:p>
            <a:pPr algn="ctr"/>
            <a:endParaRPr lang="en-US" sz="1350">
              <a:solidFill>
                <a:prstClr val="black"/>
              </a:solidFill>
            </a:endParaRPr>
          </a:p>
        </p:txBody>
      </p:sp>
      <p:cxnSp>
        <p:nvCxnSpPr>
          <p:cNvPr id="240" name="Straight Connector 239"/>
          <p:cNvCxnSpPr/>
          <p:nvPr/>
        </p:nvCxnSpPr>
        <p:spPr bwMode="auto">
          <a:xfrm>
            <a:off x="7375970" y="1937731"/>
            <a:ext cx="2182790" cy="695021"/>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1" name="Straight Connector 240"/>
          <p:cNvCxnSpPr/>
          <p:nvPr/>
        </p:nvCxnSpPr>
        <p:spPr bwMode="auto">
          <a:xfrm flipV="1">
            <a:off x="9558760" y="2065237"/>
            <a:ext cx="1684583" cy="567514"/>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2" name="Straight Connector 241"/>
          <p:cNvCxnSpPr/>
          <p:nvPr/>
        </p:nvCxnSpPr>
        <p:spPr bwMode="auto">
          <a:xfrm flipV="1">
            <a:off x="9558759" y="2632752"/>
            <a:ext cx="0" cy="261735"/>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3" name="Straight Connector 242"/>
          <p:cNvCxnSpPr/>
          <p:nvPr/>
        </p:nvCxnSpPr>
        <p:spPr bwMode="auto">
          <a:xfrm>
            <a:off x="6459718" y="3291437"/>
            <a:ext cx="2182790" cy="695021"/>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4" name="Straight Connector 243"/>
          <p:cNvCxnSpPr/>
          <p:nvPr/>
        </p:nvCxnSpPr>
        <p:spPr bwMode="auto">
          <a:xfrm flipV="1">
            <a:off x="8642507" y="3986458"/>
            <a:ext cx="0" cy="261735"/>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5" name="Straight Connector 244"/>
          <p:cNvCxnSpPr/>
          <p:nvPr/>
        </p:nvCxnSpPr>
        <p:spPr bwMode="auto">
          <a:xfrm flipV="1">
            <a:off x="9633235" y="2188687"/>
            <a:ext cx="153372" cy="66114"/>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sp>
        <p:nvSpPr>
          <p:cNvPr id="246" name="TextBox 245"/>
          <p:cNvSpPr txBox="1"/>
          <p:nvPr/>
        </p:nvSpPr>
        <p:spPr>
          <a:xfrm>
            <a:off x="6708021" y="3185111"/>
            <a:ext cx="975853"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558ED5"/>
                </a:solidFill>
                <a:latin typeface="Calibri"/>
              </a:rPr>
              <a:t>1.1.1.0/24</a:t>
            </a:r>
          </a:p>
        </p:txBody>
      </p:sp>
      <p:sp>
        <p:nvSpPr>
          <p:cNvPr id="248" name="TextBox 247"/>
          <p:cNvSpPr txBox="1"/>
          <p:nvPr/>
        </p:nvSpPr>
        <p:spPr>
          <a:xfrm>
            <a:off x="6783772" y="4208678"/>
            <a:ext cx="1660941"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4BACC6">
                    <a:lumMod val="50000"/>
                  </a:srgbClr>
                </a:solidFill>
                <a:latin typeface="Calibri"/>
              </a:rPr>
              <a:t>Network Hypervisor</a:t>
            </a:r>
          </a:p>
        </p:txBody>
      </p:sp>
      <p:sp>
        <p:nvSpPr>
          <p:cNvPr id="249" name="TextBox 248"/>
          <p:cNvSpPr txBox="1"/>
          <p:nvPr/>
        </p:nvSpPr>
        <p:spPr>
          <a:xfrm>
            <a:off x="9528585" y="5248833"/>
            <a:ext cx="1660941"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prstClr val="black">
                    <a:lumMod val="50000"/>
                    <a:lumOff val="50000"/>
                  </a:prstClr>
                </a:solidFill>
                <a:latin typeface="Calibri"/>
              </a:rPr>
              <a:t>Physical Network</a:t>
            </a:r>
          </a:p>
        </p:txBody>
      </p:sp>
      <p:pic>
        <p:nvPicPr>
          <p:cNvPr id="250" name="Picture 150" descr="ICON_VM_basic_label_Q308"/>
          <p:cNvPicPr>
            <a:picLocks noChangeAspect="1" noChangeArrowheads="1"/>
          </p:cNvPicPr>
          <p:nvPr/>
        </p:nvPicPr>
        <p:blipFill>
          <a:blip r:embed="rId9"/>
          <a:srcRect/>
          <a:stretch>
            <a:fillRect/>
          </a:stretch>
        </p:blipFill>
        <p:spPr bwMode="auto">
          <a:xfrm>
            <a:off x="11179349" y="1437191"/>
            <a:ext cx="352562" cy="300900"/>
          </a:xfrm>
          <a:prstGeom prst="rect">
            <a:avLst/>
          </a:prstGeom>
          <a:noFill/>
          <a:ln w="9525">
            <a:noFill/>
            <a:miter lim="800000"/>
            <a:headEnd/>
            <a:tailEnd/>
          </a:ln>
        </p:spPr>
      </p:pic>
      <p:cxnSp>
        <p:nvCxnSpPr>
          <p:cNvPr id="251" name="Straight Connector 250"/>
          <p:cNvCxnSpPr/>
          <p:nvPr/>
        </p:nvCxnSpPr>
        <p:spPr bwMode="auto">
          <a:xfrm flipV="1">
            <a:off x="8642508" y="3462400"/>
            <a:ext cx="1589002" cy="524056"/>
          </a:xfrm>
          <a:prstGeom prst="line">
            <a:avLst/>
          </a:prstGeom>
          <a:solidFill>
            <a:srgbClr val="0095D3"/>
          </a:solidFill>
          <a:ln w="9525" cap="flat" cmpd="sng" algn="ctr">
            <a:solidFill>
              <a:srgbClr val="FFFFFF"/>
            </a:solidFill>
            <a:prstDash val="solid"/>
            <a:round/>
            <a:headEnd type="none" w="med" len="med"/>
            <a:tailEnd type="none" w="med" len="med"/>
          </a:ln>
          <a:effectLst/>
        </p:spPr>
      </p:cxnSp>
      <p:sp>
        <p:nvSpPr>
          <p:cNvPr id="252" name="TextBox 251"/>
          <p:cNvSpPr txBox="1"/>
          <p:nvPr/>
        </p:nvSpPr>
        <p:spPr>
          <a:xfrm>
            <a:off x="6953450" y="5275708"/>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prstClr val="black">
                    <a:lumMod val="75000"/>
                    <a:lumOff val="25000"/>
                  </a:prstClr>
                </a:solidFill>
                <a:latin typeface="Arial"/>
                <a:ea typeface="ＭＳ Ｐゴシック"/>
              </a:rPr>
              <a:t>General Purpose IP Hardware</a:t>
            </a:r>
          </a:p>
        </p:txBody>
      </p:sp>
      <p:sp>
        <p:nvSpPr>
          <p:cNvPr id="256" name="TextBox 255"/>
          <p:cNvSpPr txBox="1"/>
          <p:nvPr/>
        </p:nvSpPr>
        <p:spPr>
          <a:xfrm>
            <a:off x="263196" y="1296830"/>
            <a:ext cx="5095439" cy="4849147"/>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r>
              <a:rPr lang="en-US" sz="3200" dirty="0"/>
              <a:t>Network Overlay</a:t>
            </a:r>
          </a:p>
          <a:p>
            <a:pPr marL="285750" indent="-285750">
              <a:lnSpc>
                <a:spcPct val="90000"/>
              </a:lnSpc>
              <a:buFont typeface="Arial" panose="020B0604020202020204" pitchFamily="34" charset="0"/>
              <a:buChar char="•"/>
            </a:pPr>
            <a:r>
              <a:rPr lang="en-US" sz="3200" dirty="0"/>
              <a:t>Logical networks</a:t>
            </a:r>
          </a:p>
          <a:p>
            <a:pPr marL="285750" indent="-285750">
              <a:lnSpc>
                <a:spcPct val="90000"/>
              </a:lnSpc>
              <a:buFont typeface="Arial" panose="020B0604020202020204" pitchFamily="34" charset="0"/>
              <a:buChar char="•"/>
            </a:pPr>
            <a:r>
              <a:rPr lang="en-US" sz="3200" dirty="0"/>
              <a:t>Logical Routing</a:t>
            </a:r>
          </a:p>
          <a:p>
            <a:pPr marL="285750" indent="-285750">
              <a:lnSpc>
                <a:spcPct val="90000"/>
              </a:lnSpc>
              <a:buFont typeface="Arial" panose="020B0604020202020204" pitchFamily="34" charset="0"/>
              <a:buChar char="•"/>
            </a:pPr>
            <a:r>
              <a:rPr lang="en-US" sz="3200" dirty="0"/>
              <a:t>Logical Firewall</a:t>
            </a:r>
          </a:p>
          <a:p>
            <a:pPr marL="285750" indent="-285750">
              <a:lnSpc>
                <a:spcPct val="90000"/>
              </a:lnSpc>
              <a:buFont typeface="Arial" panose="020B0604020202020204" pitchFamily="34" charset="0"/>
              <a:buChar char="•"/>
            </a:pPr>
            <a:r>
              <a:rPr lang="en-US" sz="3200" dirty="0"/>
              <a:t>Logical Load Balancing</a:t>
            </a:r>
          </a:p>
          <a:p>
            <a:pPr marL="285750" indent="-285750">
              <a:lnSpc>
                <a:spcPct val="90000"/>
              </a:lnSpc>
              <a:buFont typeface="Arial" panose="020B0604020202020204" pitchFamily="34" charset="0"/>
              <a:buChar char="•"/>
            </a:pPr>
            <a:r>
              <a:rPr lang="en-US" sz="3200" dirty="0"/>
              <a:t>Additional Networking services (NAT, VPN, more)</a:t>
            </a:r>
          </a:p>
          <a:p>
            <a:pPr marL="285750" indent="-285750">
              <a:lnSpc>
                <a:spcPct val="90000"/>
              </a:lnSpc>
              <a:buFont typeface="Arial" panose="020B0604020202020204" pitchFamily="34" charset="0"/>
              <a:buChar char="•"/>
            </a:pPr>
            <a:r>
              <a:rPr lang="en-US" sz="3200" dirty="0"/>
              <a:t>Programmatically Controlled</a:t>
            </a:r>
          </a:p>
          <a:p>
            <a:pPr marL="285750" indent="-285750">
              <a:lnSpc>
                <a:spcPct val="90000"/>
              </a:lnSpc>
              <a:buFont typeface="Arial" panose="020B0604020202020204" pitchFamily="34" charset="0"/>
              <a:buChar char="•"/>
            </a:pPr>
            <a:endParaRPr lang="en-US" sz="3200" dirty="0"/>
          </a:p>
        </p:txBody>
      </p:sp>
      <p:pic>
        <p:nvPicPr>
          <p:cNvPr id="257" name="Picture 256" descr="04_ISO_Icon_NSX_Firewall_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7463" y="3338405"/>
            <a:ext cx="710328" cy="532424"/>
          </a:xfrm>
          <a:prstGeom prst="rect">
            <a:avLst/>
          </a:prstGeom>
        </p:spPr>
      </p:pic>
      <p:pic>
        <p:nvPicPr>
          <p:cNvPr id="258" name="Picture 257" descr="04_ISO_Icon_NSX_Firewall_G.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49075" y="2601370"/>
            <a:ext cx="174555" cy="130837"/>
          </a:xfrm>
          <a:prstGeom prst="rect">
            <a:avLst/>
          </a:prstGeom>
        </p:spPr>
      </p:pic>
      <p:pic>
        <p:nvPicPr>
          <p:cNvPr id="2050" name="Picture 2" descr="http://www.freeiconspng.com/uploads/new-fire-transparent-png-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1234" y="2686291"/>
            <a:ext cx="1053300" cy="105330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61" descr="04_ISO_Icon_NSX_Firewall_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6408" y="1545352"/>
            <a:ext cx="710328" cy="532424"/>
          </a:xfrm>
          <a:prstGeom prst="rect">
            <a:avLst/>
          </a:prstGeom>
        </p:spPr>
      </p:pic>
      <p:pic>
        <p:nvPicPr>
          <p:cNvPr id="263" name="Picture 2" descr="http://www.freeiconspng.com/uploads/new-fire-transparent-png-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50179" y="893238"/>
            <a:ext cx="1053300" cy="1053300"/>
          </a:xfrm>
          <a:prstGeom prst="rect">
            <a:avLst/>
          </a:prstGeom>
          <a:noFill/>
          <a:extLst>
            <a:ext uri="{909E8E84-426E-40DD-AFC4-6F175D3DCCD1}">
              <a14:hiddenFill xmlns:a14="http://schemas.microsoft.com/office/drawing/2010/main">
                <a:solidFill>
                  <a:srgbClr val="FFFFFF"/>
                </a:solidFill>
              </a14:hiddenFill>
            </a:ext>
          </a:extLst>
        </p:spPr>
      </p:pic>
      <p:grpSp>
        <p:nvGrpSpPr>
          <p:cNvPr id="228" name="Group 227"/>
          <p:cNvGrpSpPr/>
          <p:nvPr/>
        </p:nvGrpSpPr>
        <p:grpSpPr>
          <a:xfrm>
            <a:off x="9074323" y="2172090"/>
            <a:ext cx="687523" cy="330785"/>
            <a:chOff x="3686772" y="1989991"/>
            <a:chExt cx="916458" cy="440930"/>
          </a:xfrm>
        </p:grpSpPr>
        <p:pic>
          <p:nvPicPr>
            <p:cNvPr id="229" name="Picture 9" descr="C:\Users\Abject-3D\Desktop\VMWare Files\FINAL diagrams\Basic Virtualization\3D PNGs\ICON_ThinApp_3D_Q408_Comm_6.png"/>
            <p:cNvPicPr>
              <a:picLocks noChangeAspect="1" noChangeArrowheads="1"/>
            </p:cNvPicPr>
            <p:nvPr/>
          </p:nvPicPr>
          <p:blipFill>
            <a:blip r:embed="rId8"/>
            <a:srcRect/>
            <a:stretch>
              <a:fillRect/>
            </a:stretch>
          </p:blipFill>
          <p:spPr bwMode="auto">
            <a:xfrm>
              <a:off x="3686772" y="2011714"/>
              <a:ext cx="916458" cy="419207"/>
            </a:xfrm>
            <a:prstGeom prst="rect">
              <a:avLst/>
            </a:prstGeom>
            <a:noFill/>
          </p:spPr>
        </p:pic>
        <p:sp>
          <p:nvSpPr>
            <p:cNvPr id="230" name="TextBox 229"/>
            <p:cNvSpPr txBox="1"/>
            <p:nvPr/>
          </p:nvSpPr>
          <p:spPr>
            <a:xfrm>
              <a:off x="3911553" y="1989991"/>
              <a:ext cx="455561" cy="338465"/>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L3</a:t>
              </a:r>
            </a:p>
          </p:txBody>
        </p:sp>
      </p:grpSp>
      <p:pic>
        <p:nvPicPr>
          <p:cNvPr id="266" name="Picture 265"/>
          <p:cNvPicPr>
            <a:picLocks noChangeAspect="1"/>
          </p:cNvPicPr>
          <p:nvPr/>
        </p:nvPicPr>
        <p:blipFill rotWithShape="1">
          <a:blip r:embed="rId13" cstate="print">
            <a:extLst>
              <a:ext uri="{28A0092B-C50C-407E-A947-70E740481C1C}">
                <a14:useLocalDpi xmlns:a14="http://schemas.microsoft.com/office/drawing/2010/main" val="0"/>
              </a:ext>
            </a:extLst>
          </a:blip>
          <a:srcRect l="5773" t="6108" r="6220" b="6777"/>
          <a:stretch/>
        </p:blipFill>
        <p:spPr>
          <a:xfrm>
            <a:off x="8434543" y="2351768"/>
            <a:ext cx="445249" cy="440729"/>
          </a:xfrm>
          <a:prstGeom prst="ellipse">
            <a:avLst/>
          </a:prstGeom>
        </p:spPr>
      </p:pic>
      <p:pic>
        <p:nvPicPr>
          <p:cNvPr id="279" name="NSX Load-balanc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7369" y="2307536"/>
            <a:ext cx="549464" cy="549464"/>
          </a:xfrm>
          <a:prstGeom prst="rect">
            <a:avLst/>
          </a:prstGeom>
        </p:spPr>
      </p:pic>
      <p:pic>
        <p:nvPicPr>
          <p:cNvPr id="280" name="NSX VPN Orang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01575" y="2313000"/>
            <a:ext cx="565794" cy="565794"/>
          </a:xfrm>
          <a:prstGeom prst="rect">
            <a:avLst/>
          </a:prstGeom>
        </p:spPr>
      </p:pic>
      <p:sp>
        <p:nvSpPr>
          <p:cNvPr id="303" name="Rectangle 302"/>
          <p:cNvSpPr/>
          <p:nvPr/>
        </p:nvSpPr>
        <p:spPr>
          <a:xfrm>
            <a:off x="4909239" y="998861"/>
            <a:ext cx="1943606" cy="2057936"/>
          </a:xfrm>
          <a:prstGeom prst="rect">
            <a:avLst/>
          </a:prstGeom>
          <a:solidFill>
            <a:schemeClr val="bg1">
              <a:lumMod val="95000"/>
            </a:schemeClr>
          </a:solidFill>
          <a:ln w="12700" cmpd="sng">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defTabSz="685983"/>
            <a:endParaRPr lang="en-US" sz="1350" dirty="0">
              <a:solidFill>
                <a:srgbClr val="717074"/>
              </a:solidFill>
              <a:latin typeface="Arial"/>
            </a:endParaRPr>
          </a:p>
        </p:txBody>
      </p:sp>
      <p:pic>
        <p:nvPicPr>
          <p:cNvPr id="304" name="Picture 303" descr="04_ISO_Icon_NSX_Firewall_G.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52228" y="1170356"/>
            <a:ext cx="710513" cy="515320"/>
          </a:xfrm>
          <a:prstGeom prst="rect">
            <a:avLst/>
          </a:prstGeom>
        </p:spPr>
      </p:pic>
      <p:sp>
        <p:nvSpPr>
          <p:cNvPr id="305" name="TextBox 304"/>
          <p:cNvSpPr txBox="1"/>
          <p:nvPr/>
        </p:nvSpPr>
        <p:spPr>
          <a:xfrm>
            <a:off x="5023568" y="1684840"/>
            <a:ext cx="1943606" cy="685979"/>
          </a:xfrm>
          <a:prstGeom prst="rect">
            <a:avLst/>
          </a:prstGeom>
          <a:noFill/>
        </p:spPr>
        <p:txBody>
          <a:bodyPr wrap="none" lIns="0" tIns="0" rIns="0" bIns="0" rtlCol="0">
            <a:noAutofit/>
          </a:bodyPr>
          <a:lstStyle/>
          <a:p>
            <a:pPr defTabSz="685983">
              <a:lnSpc>
                <a:spcPct val="90000"/>
              </a:lnSpc>
            </a:pPr>
            <a:r>
              <a:rPr lang="en-US" sz="900" dirty="0">
                <a:solidFill>
                  <a:srgbClr val="717074"/>
                </a:solidFill>
                <a:latin typeface="Courier"/>
                <a:cs typeface="Courier"/>
              </a:rPr>
              <a:t>production</a:t>
            </a:r>
          </a:p>
          <a:p>
            <a:pPr defTabSz="685983">
              <a:lnSpc>
                <a:spcPct val="90000"/>
              </a:lnSpc>
            </a:pPr>
            <a:r>
              <a:rPr lang="en-US" sz="900" dirty="0">
                <a:solidFill>
                  <a:srgbClr val="717074"/>
                </a:solidFill>
                <a:latin typeface="Courier"/>
                <a:cs typeface="Courier"/>
              </a:rPr>
              <a:t>  </a:t>
            </a:r>
            <a:r>
              <a:rPr lang="en-US" sz="900" dirty="0" err="1">
                <a:solidFill>
                  <a:srgbClr val="717074"/>
                </a:solidFill>
                <a:latin typeface="Courier"/>
                <a:cs typeface="Courier"/>
              </a:rPr>
              <a:t>src,dest,port,protocol</a:t>
            </a:r>
            <a:endParaRPr lang="en-US" sz="900" dirty="0">
              <a:solidFill>
                <a:srgbClr val="717074"/>
              </a:solidFill>
              <a:latin typeface="Courier"/>
              <a:cs typeface="Courier"/>
            </a:endParaRPr>
          </a:p>
          <a:p>
            <a:pPr defTabSz="685983">
              <a:lnSpc>
                <a:spcPct val="90000"/>
              </a:lnSpc>
            </a:pPr>
            <a:r>
              <a:rPr lang="en-US" sz="900" dirty="0">
                <a:solidFill>
                  <a:srgbClr val="717074"/>
                </a:solidFill>
                <a:latin typeface="Courier"/>
                <a:cs typeface="Courier"/>
              </a:rPr>
              <a:t>database tier</a:t>
            </a:r>
          </a:p>
          <a:p>
            <a:pPr defTabSz="685983">
              <a:lnSpc>
                <a:spcPct val="90000"/>
              </a:lnSpc>
            </a:pPr>
            <a:r>
              <a:rPr lang="en-US" sz="900" dirty="0">
                <a:solidFill>
                  <a:srgbClr val="717074"/>
                </a:solidFill>
                <a:latin typeface="Courier"/>
                <a:cs typeface="Courier"/>
              </a:rPr>
              <a:t>  allow&lt;=application tier&gt;</a:t>
            </a:r>
          </a:p>
          <a:p>
            <a:pPr defTabSz="685983">
              <a:lnSpc>
                <a:spcPct val="90000"/>
              </a:lnSpc>
            </a:pPr>
            <a:r>
              <a:rPr lang="en-US" sz="900" dirty="0">
                <a:solidFill>
                  <a:srgbClr val="717074"/>
                </a:solidFill>
                <a:latin typeface="Courier"/>
                <a:cs typeface="Courier"/>
              </a:rPr>
              <a:t>customer Data</a:t>
            </a:r>
          </a:p>
          <a:p>
            <a:pPr defTabSz="685983">
              <a:lnSpc>
                <a:spcPct val="90000"/>
              </a:lnSpc>
            </a:pPr>
            <a:r>
              <a:rPr lang="en-US" sz="900" dirty="0">
                <a:solidFill>
                  <a:srgbClr val="717074"/>
                </a:solidFill>
                <a:latin typeface="Courier"/>
                <a:cs typeface="Courier"/>
              </a:rPr>
              <a:t>  allow&lt;</a:t>
            </a:r>
            <a:r>
              <a:rPr lang="en-US" sz="900" dirty="0" err="1">
                <a:solidFill>
                  <a:srgbClr val="717074"/>
                </a:solidFill>
                <a:latin typeface="Courier"/>
                <a:cs typeface="Courier"/>
              </a:rPr>
              <a:t>appid</a:t>
            </a:r>
            <a:r>
              <a:rPr lang="en-US" sz="900" dirty="0">
                <a:solidFill>
                  <a:srgbClr val="717074"/>
                </a:solidFill>
                <a:latin typeface="Courier"/>
                <a:cs typeface="Courier"/>
              </a:rPr>
              <a:t>=3456&gt;</a:t>
            </a:r>
          </a:p>
          <a:p>
            <a:pPr defTabSz="685983">
              <a:lnSpc>
                <a:spcPct val="90000"/>
              </a:lnSpc>
            </a:pPr>
            <a:r>
              <a:rPr lang="en-US" sz="900" dirty="0" err="1">
                <a:solidFill>
                  <a:srgbClr val="717074"/>
                </a:solidFill>
                <a:latin typeface="Courier"/>
                <a:cs typeface="Courier"/>
              </a:rPr>
              <a:t>pci</a:t>
            </a:r>
            <a:r>
              <a:rPr lang="en-US" sz="900" dirty="0">
                <a:solidFill>
                  <a:srgbClr val="717074"/>
                </a:solidFill>
                <a:latin typeface="Courier"/>
                <a:cs typeface="Courier"/>
              </a:rPr>
              <a:t> data</a:t>
            </a:r>
          </a:p>
          <a:p>
            <a:pPr defTabSz="685983">
              <a:lnSpc>
                <a:spcPct val="90000"/>
              </a:lnSpc>
            </a:pPr>
            <a:r>
              <a:rPr lang="en-US" sz="900" dirty="0">
                <a:solidFill>
                  <a:srgbClr val="717074"/>
                </a:solidFill>
                <a:latin typeface="Courier"/>
                <a:cs typeface="Courier"/>
              </a:rPr>
              <a:t>  allow&lt;</a:t>
            </a:r>
            <a:r>
              <a:rPr lang="en-US" sz="900" dirty="0" err="1">
                <a:solidFill>
                  <a:srgbClr val="717074"/>
                </a:solidFill>
                <a:latin typeface="Courier"/>
                <a:cs typeface="Courier"/>
              </a:rPr>
              <a:t>appid</a:t>
            </a:r>
            <a:r>
              <a:rPr lang="en-US" sz="900" dirty="0">
                <a:solidFill>
                  <a:srgbClr val="717074"/>
                </a:solidFill>
                <a:latin typeface="Courier"/>
                <a:cs typeface="Courier"/>
              </a:rPr>
              <a:t>=6789&gt;</a:t>
            </a:r>
          </a:p>
          <a:p>
            <a:pPr defTabSz="685983">
              <a:lnSpc>
                <a:spcPct val="90000"/>
              </a:lnSpc>
            </a:pPr>
            <a:r>
              <a:rPr lang="en-US" sz="900" dirty="0">
                <a:solidFill>
                  <a:srgbClr val="717074"/>
                </a:solidFill>
                <a:latin typeface="Courier"/>
                <a:cs typeface="Courier"/>
              </a:rPr>
              <a:t>quarantine</a:t>
            </a:r>
          </a:p>
          <a:p>
            <a:pPr defTabSz="685983">
              <a:lnSpc>
                <a:spcPct val="90000"/>
              </a:lnSpc>
            </a:pPr>
            <a:r>
              <a:rPr lang="en-US" sz="900" dirty="0">
                <a:solidFill>
                  <a:srgbClr val="717074"/>
                </a:solidFill>
                <a:latin typeface="Courier"/>
                <a:cs typeface="Courier"/>
              </a:rPr>
              <a:t>  </a:t>
            </a:r>
            <a:r>
              <a:rPr lang="en-US" sz="900" dirty="0" err="1">
                <a:solidFill>
                  <a:srgbClr val="717074"/>
                </a:solidFill>
                <a:latin typeface="Courier"/>
                <a:cs typeface="Courier"/>
              </a:rPr>
              <a:t>cvss</a:t>
            </a:r>
            <a:r>
              <a:rPr lang="en-US" sz="900" dirty="0">
                <a:solidFill>
                  <a:srgbClr val="717074"/>
                </a:solidFill>
                <a:latin typeface="Courier"/>
                <a:cs typeface="Courier"/>
              </a:rPr>
              <a:t>=2</a:t>
            </a:r>
          </a:p>
          <a:p>
            <a:pPr defTabSz="685983">
              <a:lnSpc>
                <a:spcPct val="90000"/>
              </a:lnSpc>
            </a:pPr>
            <a:endParaRPr lang="en-US" sz="900" dirty="0">
              <a:solidFill>
                <a:srgbClr val="717074"/>
              </a:solidFill>
              <a:latin typeface="Courier"/>
              <a:cs typeface="Courier"/>
            </a:endParaRPr>
          </a:p>
        </p:txBody>
      </p:sp>
      <p:grpSp>
        <p:nvGrpSpPr>
          <p:cNvPr id="306" name="Group 305"/>
          <p:cNvGrpSpPr/>
          <p:nvPr/>
        </p:nvGrpSpPr>
        <p:grpSpPr>
          <a:xfrm>
            <a:off x="4794909" y="713037"/>
            <a:ext cx="796281" cy="695048"/>
            <a:chOff x="1018665" y="1984645"/>
            <a:chExt cx="1061431" cy="926490"/>
          </a:xfrm>
        </p:grpSpPr>
        <p:pic>
          <p:nvPicPr>
            <p:cNvPr id="307" name="Picture 3" descr="C:\Users\Abject-3D\Desktop\VMWare Files\FINAL diagrams\Basic Virtualization\3D PNGs\ICON_ThinApp_3D_Q408_Comm_0.png"/>
            <p:cNvPicPr>
              <a:picLocks noChangeAspect="1" noChangeArrowheads="1"/>
            </p:cNvPicPr>
            <p:nvPr/>
          </p:nvPicPr>
          <p:blipFill>
            <a:blip r:embed="rId17">
              <a:alphaModFix/>
              <a:duotone>
                <a:prstClr val="black"/>
                <a:schemeClr val="accent4">
                  <a:tint val="45000"/>
                  <a:satMod val="400000"/>
                </a:schemeClr>
              </a:duotone>
            </a:blip>
            <a:srcRect/>
            <a:stretch>
              <a:fillRect/>
            </a:stretch>
          </p:blipFill>
          <p:spPr bwMode="auto">
            <a:xfrm>
              <a:off x="1018665" y="1984645"/>
              <a:ext cx="1061431" cy="926490"/>
            </a:xfrm>
            <a:prstGeom prst="rect">
              <a:avLst/>
            </a:prstGeom>
            <a:noFill/>
          </p:spPr>
        </p:pic>
        <p:sp>
          <p:nvSpPr>
            <p:cNvPr id="308" name="TextBox 307"/>
            <p:cNvSpPr txBox="1"/>
            <p:nvPr/>
          </p:nvSpPr>
          <p:spPr>
            <a:xfrm>
              <a:off x="1048766" y="2385074"/>
              <a:ext cx="515391" cy="338467"/>
            </a:xfrm>
            <a:prstGeom prst="rect">
              <a:avLst/>
            </a:prstGeom>
            <a:noFill/>
          </p:spPr>
          <p:txBody>
            <a:bodyPr wrap="none" rtlCol="0">
              <a:spAutoFit/>
              <a:scene3d>
                <a:camera prst="orthographicFront">
                  <a:rot lat="1802011" lon="2459900" rev="21565380"/>
                </a:camera>
                <a:lightRig rig="threePt" dir="t"/>
              </a:scene3d>
            </a:bodyPr>
            <a:lstStyle/>
            <a:p>
              <a:pPr defTabSz="685983"/>
              <a:r>
                <a:rPr lang="en-US" sz="1050" b="1" dirty="0">
                  <a:solidFill>
                    <a:srgbClr val="3A3A3A"/>
                  </a:solidFill>
                  <a:latin typeface="Arial"/>
                  <a:ea typeface="ＭＳ Ｐゴシック"/>
                </a:rPr>
                <a:t>VM</a:t>
              </a:r>
            </a:p>
          </p:txBody>
        </p:sp>
      </p:grpSp>
      <p:sp>
        <p:nvSpPr>
          <p:cNvPr id="310" name="Right Arrow 36"/>
          <p:cNvSpPr/>
          <p:nvPr/>
        </p:nvSpPr>
        <p:spPr>
          <a:xfrm rot="10800000">
            <a:off x="6986978" y="1190903"/>
            <a:ext cx="914638" cy="857473"/>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defTabSz="685983"/>
            <a:endParaRPr lang="en-US" sz="1350" dirty="0">
              <a:solidFill>
                <a:prstClr val="white"/>
              </a:solidFill>
              <a:latin typeface="Arial"/>
            </a:endParaRPr>
          </a:p>
        </p:txBody>
      </p:sp>
    </p:spTree>
    <p:extLst>
      <p:ext uri="{BB962C8B-B14F-4D97-AF65-F5344CB8AC3E}">
        <p14:creationId xmlns:p14="http://schemas.microsoft.com/office/powerpoint/2010/main" val="28258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6"/>
                                        </p:tgtEl>
                                        <p:attrNameLst>
                                          <p:attrName>ppt_x</p:attrName>
                                        </p:attrNameLst>
                                      </p:cBhvr>
                                      <p:tavLst>
                                        <p:tav tm="0">
                                          <p:val>
                                            <p:strVal val="ppt_x"/>
                                          </p:val>
                                        </p:tav>
                                        <p:tav tm="100000">
                                          <p:val>
                                            <p:strVal val="ppt_x"/>
                                          </p:val>
                                        </p:tav>
                                      </p:tavLst>
                                    </p:anim>
                                    <p:anim calcmode="lin" valueType="num">
                                      <p:cBhvr additive="base">
                                        <p:cTn id="7" dur="500"/>
                                        <p:tgtEl>
                                          <p:spTgt spid="86"/>
                                        </p:tgtEl>
                                        <p:attrNameLst>
                                          <p:attrName>ppt_y</p:attrName>
                                        </p:attrNameLst>
                                      </p:cBhvr>
                                      <p:tavLst>
                                        <p:tav tm="0">
                                          <p:val>
                                            <p:strVal val="ppt_y"/>
                                          </p:val>
                                        </p:tav>
                                        <p:tav tm="100000">
                                          <p:val>
                                            <p:strVal val="1+ppt_h/2"/>
                                          </p:val>
                                        </p:tav>
                                      </p:tavLst>
                                    </p:anim>
                                    <p:set>
                                      <p:cBhvr>
                                        <p:cTn id="8" dur="1" fill="hold">
                                          <p:stCondLst>
                                            <p:cond delay="499"/>
                                          </p:stCondLst>
                                        </p:cTn>
                                        <p:tgtEl>
                                          <p:spTgt spid="8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87"/>
                                        </p:tgtEl>
                                        <p:attrNameLst>
                                          <p:attrName>ppt_x</p:attrName>
                                        </p:attrNameLst>
                                      </p:cBhvr>
                                      <p:tavLst>
                                        <p:tav tm="0">
                                          <p:val>
                                            <p:strVal val="ppt_x"/>
                                          </p:val>
                                        </p:tav>
                                        <p:tav tm="100000">
                                          <p:val>
                                            <p:strVal val="ppt_x"/>
                                          </p:val>
                                        </p:tav>
                                      </p:tavLst>
                                    </p:anim>
                                    <p:anim calcmode="lin" valueType="num">
                                      <p:cBhvr additive="base">
                                        <p:cTn id="11" dur="500"/>
                                        <p:tgtEl>
                                          <p:spTgt spid="87"/>
                                        </p:tgtEl>
                                        <p:attrNameLst>
                                          <p:attrName>ppt_y</p:attrName>
                                        </p:attrNameLst>
                                      </p:cBhvr>
                                      <p:tavLst>
                                        <p:tav tm="0">
                                          <p:val>
                                            <p:strVal val="ppt_y"/>
                                          </p:val>
                                        </p:tav>
                                        <p:tav tm="100000">
                                          <p:val>
                                            <p:strVal val="1+ppt_h/2"/>
                                          </p:val>
                                        </p:tav>
                                      </p:tavLst>
                                    </p:anim>
                                    <p:set>
                                      <p:cBhvr>
                                        <p:cTn id="12" dur="1" fill="hold">
                                          <p:stCondLst>
                                            <p:cond delay="499"/>
                                          </p:stCondLst>
                                        </p:cTn>
                                        <p:tgtEl>
                                          <p:spTgt spid="87"/>
                                        </p:tgtEl>
                                        <p:attrNameLst>
                                          <p:attrName>style.visibility</p:attrName>
                                        </p:attrNameLst>
                                      </p:cBhvr>
                                      <p:to>
                                        <p:strVal val="hidden"/>
                                      </p:to>
                                    </p:se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73"/>
                                        </p:tgtEl>
                                        <p:attrNameLst>
                                          <p:attrName>style.visibility</p:attrName>
                                        </p:attrNameLst>
                                      </p:cBhvr>
                                      <p:to>
                                        <p:strVal val="visible"/>
                                      </p:to>
                                    </p:set>
                                    <p:anim calcmode="lin" valueType="num">
                                      <p:cBhvr additive="base">
                                        <p:cTn id="16" dur="500" fill="hold"/>
                                        <p:tgtEl>
                                          <p:spTgt spid="173"/>
                                        </p:tgtEl>
                                        <p:attrNameLst>
                                          <p:attrName>ppt_x</p:attrName>
                                        </p:attrNameLst>
                                      </p:cBhvr>
                                      <p:tavLst>
                                        <p:tav tm="0">
                                          <p:val>
                                            <p:strVal val="#ppt_x"/>
                                          </p:val>
                                        </p:tav>
                                        <p:tav tm="100000">
                                          <p:val>
                                            <p:strVal val="#ppt_x"/>
                                          </p:val>
                                        </p:tav>
                                      </p:tavLst>
                                    </p:anim>
                                    <p:anim calcmode="lin" valueType="num">
                                      <p:cBhvr additive="base">
                                        <p:cTn id="17" dur="500" fill="hold"/>
                                        <p:tgtEl>
                                          <p:spTgt spid="17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06"/>
                                        </p:tgtEl>
                                        <p:attrNameLst>
                                          <p:attrName>style.visibility</p:attrName>
                                        </p:attrNameLst>
                                      </p:cBhvr>
                                      <p:to>
                                        <p:strVal val="visible"/>
                                      </p:to>
                                    </p:set>
                                    <p:anim calcmode="lin" valueType="num">
                                      <p:cBhvr additive="base">
                                        <p:cTn id="20" dur="500" fill="hold"/>
                                        <p:tgtEl>
                                          <p:spTgt spid="206"/>
                                        </p:tgtEl>
                                        <p:attrNameLst>
                                          <p:attrName>ppt_x</p:attrName>
                                        </p:attrNameLst>
                                      </p:cBhvr>
                                      <p:tavLst>
                                        <p:tav tm="0">
                                          <p:val>
                                            <p:strVal val="#ppt_x"/>
                                          </p:val>
                                        </p:tav>
                                        <p:tav tm="100000">
                                          <p:val>
                                            <p:strVal val="#ppt_x"/>
                                          </p:val>
                                        </p:tav>
                                      </p:tavLst>
                                    </p:anim>
                                    <p:anim calcmode="lin" valueType="num">
                                      <p:cBhvr additive="base">
                                        <p:cTn id="21" dur="500" fill="hold"/>
                                        <p:tgtEl>
                                          <p:spTgt spid="20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7"/>
                                        </p:tgtEl>
                                        <p:attrNameLst>
                                          <p:attrName>style.visibility</p:attrName>
                                        </p:attrNameLst>
                                      </p:cBhvr>
                                      <p:to>
                                        <p:strVal val="visible"/>
                                      </p:to>
                                    </p:set>
                                    <p:anim calcmode="lin" valueType="num">
                                      <p:cBhvr additive="base">
                                        <p:cTn id="24" dur="500" fill="hold"/>
                                        <p:tgtEl>
                                          <p:spTgt spid="207"/>
                                        </p:tgtEl>
                                        <p:attrNameLst>
                                          <p:attrName>ppt_x</p:attrName>
                                        </p:attrNameLst>
                                      </p:cBhvr>
                                      <p:tavLst>
                                        <p:tav tm="0">
                                          <p:val>
                                            <p:strVal val="#ppt_x"/>
                                          </p:val>
                                        </p:tav>
                                        <p:tav tm="100000">
                                          <p:val>
                                            <p:strVal val="#ppt_x"/>
                                          </p:val>
                                        </p:tav>
                                      </p:tavLst>
                                    </p:anim>
                                    <p:anim calcmode="lin" valueType="num">
                                      <p:cBhvr additive="base">
                                        <p:cTn id="25" dur="500" fill="hold"/>
                                        <p:tgtEl>
                                          <p:spTgt spid="20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8"/>
                                        </p:tgtEl>
                                        <p:attrNameLst>
                                          <p:attrName>style.visibility</p:attrName>
                                        </p:attrNameLst>
                                      </p:cBhvr>
                                      <p:to>
                                        <p:strVal val="visible"/>
                                      </p:to>
                                    </p:set>
                                    <p:anim calcmode="lin" valueType="num">
                                      <p:cBhvr additive="base">
                                        <p:cTn id="28" dur="500" fill="hold"/>
                                        <p:tgtEl>
                                          <p:spTgt spid="208"/>
                                        </p:tgtEl>
                                        <p:attrNameLst>
                                          <p:attrName>ppt_x</p:attrName>
                                        </p:attrNameLst>
                                      </p:cBhvr>
                                      <p:tavLst>
                                        <p:tav tm="0">
                                          <p:val>
                                            <p:strVal val="#ppt_x"/>
                                          </p:val>
                                        </p:tav>
                                        <p:tav tm="100000">
                                          <p:val>
                                            <p:strVal val="#ppt_x"/>
                                          </p:val>
                                        </p:tav>
                                      </p:tavLst>
                                    </p:anim>
                                    <p:anim calcmode="lin" valueType="num">
                                      <p:cBhvr additive="base">
                                        <p:cTn id="29" dur="500" fill="hold"/>
                                        <p:tgtEl>
                                          <p:spTgt spid="208"/>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1"/>
                                        </p:tgtEl>
                                        <p:attrNameLst>
                                          <p:attrName>style.visibility</p:attrName>
                                        </p:attrNameLst>
                                      </p:cBhvr>
                                      <p:to>
                                        <p:strVal val="visible"/>
                                      </p:to>
                                    </p:set>
                                    <p:anim calcmode="lin" valueType="num">
                                      <p:cBhvr additive="base">
                                        <p:cTn id="32" dur="500" fill="hold"/>
                                        <p:tgtEl>
                                          <p:spTgt spid="231"/>
                                        </p:tgtEl>
                                        <p:attrNameLst>
                                          <p:attrName>ppt_x</p:attrName>
                                        </p:attrNameLst>
                                      </p:cBhvr>
                                      <p:tavLst>
                                        <p:tav tm="0">
                                          <p:val>
                                            <p:strVal val="#ppt_x"/>
                                          </p:val>
                                        </p:tav>
                                        <p:tav tm="100000">
                                          <p:val>
                                            <p:strVal val="#ppt_x"/>
                                          </p:val>
                                        </p:tav>
                                      </p:tavLst>
                                    </p:anim>
                                    <p:anim calcmode="lin" valueType="num">
                                      <p:cBhvr additive="base">
                                        <p:cTn id="33" dur="500" fill="hold"/>
                                        <p:tgtEl>
                                          <p:spTgt spid="23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2"/>
                                        </p:tgtEl>
                                        <p:attrNameLst>
                                          <p:attrName>style.visibility</p:attrName>
                                        </p:attrNameLst>
                                      </p:cBhvr>
                                      <p:to>
                                        <p:strVal val="visible"/>
                                      </p:to>
                                    </p:set>
                                    <p:anim calcmode="lin" valueType="num">
                                      <p:cBhvr additive="base">
                                        <p:cTn id="36" dur="500" fill="hold"/>
                                        <p:tgtEl>
                                          <p:spTgt spid="232"/>
                                        </p:tgtEl>
                                        <p:attrNameLst>
                                          <p:attrName>ppt_x</p:attrName>
                                        </p:attrNameLst>
                                      </p:cBhvr>
                                      <p:tavLst>
                                        <p:tav tm="0">
                                          <p:val>
                                            <p:strVal val="#ppt_x"/>
                                          </p:val>
                                        </p:tav>
                                        <p:tav tm="100000">
                                          <p:val>
                                            <p:strVal val="#ppt_x"/>
                                          </p:val>
                                        </p:tav>
                                      </p:tavLst>
                                    </p:anim>
                                    <p:anim calcmode="lin" valueType="num">
                                      <p:cBhvr additive="base">
                                        <p:cTn id="37" dur="500" fill="hold"/>
                                        <p:tgtEl>
                                          <p:spTgt spid="23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2"/>
                                        </p:tgtEl>
                                        <p:attrNameLst>
                                          <p:attrName>style.visibility</p:attrName>
                                        </p:attrNameLst>
                                      </p:cBhvr>
                                      <p:to>
                                        <p:strVal val="visible"/>
                                      </p:to>
                                    </p:set>
                                    <p:anim calcmode="lin" valueType="num">
                                      <p:cBhvr additive="base">
                                        <p:cTn id="40" dur="500" fill="hold"/>
                                        <p:tgtEl>
                                          <p:spTgt spid="252"/>
                                        </p:tgtEl>
                                        <p:attrNameLst>
                                          <p:attrName>ppt_x</p:attrName>
                                        </p:attrNameLst>
                                      </p:cBhvr>
                                      <p:tavLst>
                                        <p:tav tm="0">
                                          <p:val>
                                            <p:strVal val="#ppt_x"/>
                                          </p:val>
                                        </p:tav>
                                        <p:tav tm="100000">
                                          <p:val>
                                            <p:strVal val="#ppt_x"/>
                                          </p:val>
                                        </p:tav>
                                      </p:tavLst>
                                    </p:anim>
                                    <p:anim calcmode="lin" valueType="num">
                                      <p:cBhvr additive="base">
                                        <p:cTn id="41" dur="500" fill="hold"/>
                                        <p:tgtEl>
                                          <p:spTgt spid="25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8"/>
                                        </p:tgtEl>
                                        <p:attrNameLst>
                                          <p:attrName>style.visibility</p:attrName>
                                        </p:attrNameLst>
                                      </p:cBhvr>
                                      <p:to>
                                        <p:strVal val="visible"/>
                                      </p:to>
                                    </p:set>
                                    <p:anim calcmode="lin" valueType="num">
                                      <p:cBhvr additive="base">
                                        <p:cTn id="44" dur="500" fill="hold"/>
                                        <p:tgtEl>
                                          <p:spTgt spid="248"/>
                                        </p:tgtEl>
                                        <p:attrNameLst>
                                          <p:attrName>ppt_x</p:attrName>
                                        </p:attrNameLst>
                                      </p:cBhvr>
                                      <p:tavLst>
                                        <p:tav tm="0">
                                          <p:val>
                                            <p:strVal val="#ppt_x"/>
                                          </p:val>
                                        </p:tav>
                                        <p:tav tm="100000">
                                          <p:val>
                                            <p:strVal val="#ppt_x"/>
                                          </p:val>
                                        </p:tav>
                                      </p:tavLst>
                                    </p:anim>
                                    <p:anim calcmode="lin" valueType="num">
                                      <p:cBhvr additive="base">
                                        <p:cTn id="45" dur="500" fill="hold"/>
                                        <p:tgtEl>
                                          <p:spTgt spid="248"/>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9"/>
                                        </p:tgtEl>
                                        <p:attrNameLst>
                                          <p:attrName>style.visibility</p:attrName>
                                        </p:attrNameLst>
                                      </p:cBhvr>
                                      <p:to>
                                        <p:strVal val="visible"/>
                                      </p:to>
                                    </p:set>
                                    <p:anim calcmode="lin" valueType="num">
                                      <p:cBhvr additive="base">
                                        <p:cTn id="48" dur="500" fill="hold"/>
                                        <p:tgtEl>
                                          <p:spTgt spid="249"/>
                                        </p:tgtEl>
                                        <p:attrNameLst>
                                          <p:attrName>ppt_x</p:attrName>
                                        </p:attrNameLst>
                                      </p:cBhvr>
                                      <p:tavLst>
                                        <p:tav tm="0">
                                          <p:val>
                                            <p:strVal val="#ppt_x"/>
                                          </p:val>
                                        </p:tav>
                                        <p:tav tm="100000">
                                          <p:val>
                                            <p:strVal val="#ppt_x"/>
                                          </p:val>
                                        </p:tav>
                                      </p:tavLst>
                                    </p:anim>
                                    <p:anim calcmode="lin" valueType="num">
                                      <p:cBhvr additive="base">
                                        <p:cTn id="49" dur="500" fill="hold"/>
                                        <p:tgtEl>
                                          <p:spTgt spid="249"/>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6">
                                            <p:txEl>
                                              <p:pRg st="0" end="0"/>
                                            </p:txEl>
                                          </p:spTgt>
                                        </p:tgtEl>
                                        <p:attrNameLst>
                                          <p:attrName>style.visibility</p:attrName>
                                        </p:attrNameLst>
                                      </p:cBhvr>
                                      <p:to>
                                        <p:strVal val="visible"/>
                                      </p:to>
                                    </p:set>
                                    <p:anim calcmode="lin" valueType="num">
                                      <p:cBhvr additive="base">
                                        <p:cTn id="52" dur="500" fill="hold"/>
                                        <p:tgtEl>
                                          <p:spTgt spid="256">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244"/>
                                        </p:tgtEl>
                                        <p:attrNameLst>
                                          <p:attrName>style.visibility</p:attrName>
                                        </p:attrNameLst>
                                      </p:cBhvr>
                                      <p:to>
                                        <p:strVal val="visible"/>
                                      </p:to>
                                    </p:set>
                                    <p:animEffect transition="in" filter="dissolve">
                                      <p:cBhvr>
                                        <p:cTn id="58" dur="500"/>
                                        <p:tgtEl>
                                          <p:spTgt spid="244"/>
                                        </p:tgtEl>
                                      </p:cBhvr>
                                    </p:animEffect>
                                  </p:childTnLst>
                                </p:cTn>
                              </p:par>
                              <p:par>
                                <p:cTn id="59" presetID="9" presetClass="entr" presetSubtype="0" fill="hold" nodeType="withEffect">
                                  <p:stCondLst>
                                    <p:cond delay="0"/>
                                  </p:stCondLst>
                                  <p:childTnLst>
                                    <p:set>
                                      <p:cBhvr>
                                        <p:cTn id="60" dur="1" fill="hold">
                                          <p:stCondLst>
                                            <p:cond delay="0"/>
                                          </p:stCondLst>
                                        </p:cTn>
                                        <p:tgtEl>
                                          <p:spTgt spid="251"/>
                                        </p:tgtEl>
                                        <p:attrNameLst>
                                          <p:attrName>style.visibility</p:attrName>
                                        </p:attrNameLst>
                                      </p:cBhvr>
                                      <p:to>
                                        <p:strVal val="visible"/>
                                      </p:to>
                                    </p:set>
                                    <p:animEffect transition="in" filter="dissolve">
                                      <p:cBhvr>
                                        <p:cTn id="61" dur="500"/>
                                        <p:tgtEl>
                                          <p:spTgt spid="251"/>
                                        </p:tgtEl>
                                      </p:cBhvr>
                                    </p:animEffect>
                                  </p:childTnLst>
                                </p:cTn>
                              </p:par>
                              <p:par>
                                <p:cTn id="62" presetID="9" presetClass="entr" presetSubtype="0" fill="hold" nodeType="withEffect">
                                  <p:stCondLst>
                                    <p:cond delay="0"/>
                                  </p:stCondLst>
                                  <p:childTnLst>
                                    <p:set>
                                      <p:cBhvr>
                                        <p:cTn id="63" dur="1" fill="hold">
                                          <p:stCondLst>
                                            <p:cond delay="0"/>
                                          </p:stCondLst>
                                        </p:cTn>
                                        <p:tgtEl>
                                          <p:spTgt spid="243"/>
                                        </p:tgtEl>
                                        <p:attrNameLst>
                                          <p:attrName>style.visibility</p:attrName>
                                        </p:attrNameLst>
                                      </p:cBhvr>
                                      <p:to>
                                        <p:strVal val="visible"/>
                                      </p:to>
                                    </p:set>
                                    <p:animEffect transition="in" filter="dissolve">
                                      <p:cBhvr>
                                        <p:cTn id="64" dur="500"/>
                                        <p:tgtEl>
                                          <p:spTgt spid="243"/>
                                        </p:tgtEl>
                                      </p:cBhvr>
                                    </p:animEffect>
                                  </p:childTnLst>
                                </p:cTn>
                              </p:par>
                              <p:par>
                                <p:cTn id="65" presetID="9" presetClass="entr" presetSubtype="0" fill="hold" nodeType="withEffect">
                                  <p:stCondLst>
                                    <p:cond delay="0"/>
                                  </p:stCondLst>
                                  <p:childTnLst>
                                    <p:set>
                                      <p:cBhvr>
                                        <p:cTn id="66" dur="1" fill="hold">
                                          <p:stCondLst>
                                            <p:cond delay="0"/>
                                          </p:stCondLst>
                                        </p:cTn>
                                        <p:tgtEl>
                                          <p:spTgt spid="209"/>
                                        </p:tgtEl>
                                        <p:attrNameLst>
                                          <p:attrName>style.visibility</p:attrName>
                                        </p:attrNameLst>
                                      </p:cBhvr>
                                      <p:to>
                                        <p:strVal val="visible"/>
                                      </p:to>
                                    </p:set>
                                    <p:animEffect transition="in" filter="dissolve">
                                      <p:cBhvr>
                                        <p:cTn id="67" dur="500"/>
                                        <p:tgtEl>
                                          <p:spTgt spid="209"/>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10"/>
                                        </p:tgtEl>
                                        <p:attrNameLst>
                                          <p:attrName>style.visibility</p:attrName>
                                        </p:attrNameLst>
                                      </p:cBhvr>
                                      <p:to>
                                        <p:strVal val="visible"/>
                                      </p:to>
                                    </p:set>
                                    <p:animEffect transition="in" filter="dissolve">
                                      <p:cBhvr>
                                        <p:cTn id="70" dur="500"/>
                                        <p:tgtEl>
                                          <p:spTgt spid="210"/>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246"/>
                                        </p:tgtEl>
                                        <p:attrNameLst>
                                          <p:attrName>style.visibility</p:attrName>
                                        </p:attrNameLst>
                                      </p:cBhvr>
                                      <p:to>
                                        <p:strVal val="visible"/>
                                      </p:to>
                                    </p:set>
                                    <p:animEffect transition="in" filter="dissolve">
                                      <p:cBhvr>
                                        <p:cTn id="73" dur="500"/>
                                        <p:tgtEl>
                                          <p:spTgt spid="246"/>
                                        </p:tgtEl>
                                      </p:cBhvr>
                                    </p:animEffect>
                                  </p:childTnLst>
                                </p:cTn>
                              </p:par>
                            </p:childTnLst>
                          </p:cTn>
                        </p:par>
                        <p:par>
                          <p:cTn id="74" fill="hold">
                            <p:stCondLst>
                              <p:cond delay="500"/>
                            </p:stCondLst>
                            <p:childTnLst>
                              <p:par>
                                <p:cTn id="75" presetID="9" presetClass="entr" presetSubtype="0" fill="hold" nodeType="afterEffect">
                                  <p:stCondLst>
                                    <p:cond delay="0"/>
                                  </p:stCondLst>
                                  <p:childTnLst>
                                    <p:set>
                                      <p:cBhvr>
                                        <p:cTn id="76" dur="1" fill="hold">
                                          <p:stCondLst>
                                            <p:cond delay="0"/>
                                          </p:stCondLst>
                                        </p:cTn>
                                        <p:tgtEl>
                                          <p:spTgt spid="223"/>
                                        </p:tgtEl>
                                        <p:attrNameLst>
                                          <p:attrName>style.visibility</p:attrName>
                                        </p:attrNameLst>
                                      </p:cBhvr>
                                      <p:to>
                                        <p:strVal val="visible"/>
                                      </p:to>
                                    </p:set>
                                    <p:animEffect transition="in" filter="dissolve">
                                      <p:cBhvr>
                                        <p:cTn id="77" dur="500"/>
                                        <p:tgtEl>
                                          <p:spTgt spid="223"/>
                                        </p:tgtEl>
                                      </p:cBhvr>
                                    </p:animEffect>
                                  </p:childTnLst>
                                </p:cTn>
                              </p:par>
                              <p:par>
                                <p:cTn id="78" presetID="9" presetClass="entr" presetSubtype="0" fill="hold" nodeType="withEffect">
                                  <p:stCondLst>
                                    <p:cond delay="0"/>
                                  </p:stCondLst>
                                  <p:childTnLst>
                                    <p:set>
                                      <p:cBhvr>
                                        <p:cTn id="79" dur="1" fill="hold">
                                          <p:stCondLst>
                                            <p:cond delay="0"/>
                                          </p:stCondLst>
                                        </p:cTn>
                                        <p:tgtEl>
                                          <p:spTgt spid="240"/>
                                        </p:tgtEl>
                                        <p:attrNameLst>
                                          <p:attrName>style.visibility</p:attrName>
                                        </p:attrNameLst>
                                      </p:cBhvr>
                                      <p:to>
                                        <p:strVal val="visible"/>
                                      </p:to>
                                    </p:set>
                                    <p:animEffect transition="in" filter="dissolve">
                                      <p:cBhvr>
                                        <p:cTn id="80" dur="500"/>
                                        <p:tgtEl>
                                          <p:spTgt spid="240"/>
                                        </p:tgtEl>
                                      </p:cBhvr>
                                    </p:animEffect>
                                  </p:childTnLst>
                                </p:cTn>
                              </p:par>
                              <p:par>
                                <p:cTn id="81" presetID="9" presetClass="entr" presetSubtype="0" fill="hold" nodeType="withEffect">
                                  <p:stCondLst>
                                    <p:cond delay="0"/>
                                  </p:stCondLst>
                                  <p:childTnLst>
                                    <p:set>
                                      <p:cBhvr>
                                        <p:cTn id="82" dur="1" fill="hold">
                                          <p:stCondLst>
                                            <p:cond delay="0"/>
                                          </p:stCondLst>
                                        </p:cTn>
                                        <p:tgtEl>
                                          <p:spTgt spid="242"/>
                                        </p:tgtEl>
                                        <p:attrNameLst>
                                          <p:attrName>style.visibility</p:attrName>
                                        </p:attrNameLst>
                                      </p:cBhvr>
                                      <p:to>
                                        <p:strVal val="visible"/>
                                      </p:to>
                                    </p:set>
                                    <p:animEffect transition="in" filter="dissolve">
                                      <p:cBhvr>
                                        <p:cTn id="83" dur="500"/>
                                        <p:tgtEl>
                                          <p:spTgt spid="242"/>
                                        </p:tgtEl>
                                      </p:cBhvr>
                                    </p:animEffect>
                                  </p:childTnLst>
                                </p:cTn>
                              </p:par>
                              <p:par>
                                <p:cTn id="84" presetID="9" presetClass="entr" presetSubtype="0" fill="hold" nodeType="withEffect">
                                  <p:stCondLst>
                                    <p:cond delay="0"/>
                                  </p:stCondLst>
                                  <p:childTnLst>
                                    <p:set>
                                      <p:cBhvr>
                                        <p:cTn id="85" dur="1" fill="hold">
                                          <p:stCondLst>
                                            <p:cond delay="0"/>
                                          </p:stCondLst>
                                        </p:cTn>
                                        <p:tgtEl>
                                          <p:spTgt spid="241"/>
                                        </p:tgtEl>
                                        <p:attrNameLst>
                                          <p:attrName>style.visibility</p:attrName>
                                        </p:attrNameLst>
                                      </p:cBhvr>
                                      <p:to>
                                        <p:strVal val="visible"/>
                                      </p:to>
                                    </p:set>
                                    <p:animEffect transition="in" filter="dissolve">
                                      <p:cBhvr>
                                        <p:cTn id="86" dur="500"/>
                                        <p:tgtEl>
                                          <p:spTgt spid="241"/>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224"/>
                                        </p:tgtEl>
                                        <p:attrNameLst>
                                          <p:attrName>style.visibility</p:attrName>
                                        </p:attrNameLst>
                                      </p:cBhvr>
                                      <p:to>
                                        <p:strVal val="visible"/>
                                      </p:to>
                                    </p:set>
                                    <p:animEffect transition="in" filter="dissolve">
                                      <p:cBhvr>
                                        <p:cTn id="89" dur="500"/>
                                        <p:tgtEl>
                                          <p:spTgt spid="224"/>
                                        </p:tgtEl>
                                      </p:cBhvr>
                                    </p:animEffect>
                                  </p:childTnLst>
                                </p:cTn>
                              </p:par>
                            </p:childTnLst>
                          </p:cTn>
                        </p:par>
                        <p:par>
                          <p:cTn id="90" fill="hold">
                            <p:stCondLst>
                              <p:cond delay="1000"/>
                            </p:stCondLst>
                            <p:childTnLst>
                              <p:par>
                                <p:cTn id="91" presetID="9" presetClass="entr" presetSubtype="0" fill="hold" nodeType="afterEffect">
                                  <p:stCondLst>
                                    <p:cond delay="0"/>
                                  </p:stCondLst>
                                  <p:childTnLst>
                                    <p:set>
                                      <p:cBhvr>
                                        <p:cTn id="92" dur="1" fill="hold">
                                          <p:stCondLst>
                                            <p:cond delay="0"/>
                                          </p:stCondLst>
                                        </p:cTn>
                                        <p:tgtEl>
                                          <p:spTgt spid="234"/>
                                        </p:tgtEl>
                                        <p:attrNameLst>
                                          <p:attrName>style.visibility</p:attrName>
                                        </p:attrNameLst>
                                      </p:cBhvr>
                                      <p:to>
                                        <p:strVal val="visible"/>
                                      </p:to>
                                    </p:set>
                                    <p:animEffect transition="in" filter="dissolve">
                                      <p:cBhvr>
                                        <p:cTn id="93" dur="500"/>
                                        <p:tgtEl>
                                          <p:spTgt spid="234"/>
                                        </p:tgtEl>
                                      </p:cBhvr>
                                    </p:animEffect>
                                  </p:childTnLst>
                                </p:cTn>
                              </p:par>
                              <p:par>
                                <p:cTn id="94" presetID="9" presetClass="entr" presetSubtype="0"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Effect transition="in" filter="dissolve">
                                      <p:cBhvr>
                                        <p:cTn id="96" dur="500"/>
                                        <p:tgtEl>
                                          <p:spTgt spid="235"/>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236"/>
                                        </p:tgtEl>
                                        <p:attrNameLst>
                                          <p:attrName>style.visibility</p:attrName>
                                        </p:attrNameLst>
                                      </p:cBhvr>
                                      <p:to>
                                        <p:strVal val="visible"/>
                                      </p:to>
                                    </p:set>
                                    <p:animEffect transition="in" filter="dissolve">
                                      <p:cBhvr>
                                        <p:cTn id="99" dur="500"/>
                                        <p:tgtEl>
                                          <p:spTgt spid="236"/>
                                        </p:tgtEl>
                                      </p:cBhvr>
                                    </p:animEffect>
                                  </p:childTnLst>
                                </p:cTn>
                              </p:par>
                              <p:par>
                                <p:cTn id="100" presetID="9" presetClass="entr" presetSubtype="0" fill="hold" nodeType="withEffect">
                                  <p:stCondLst>
                                    <p:cond delay="0"/>
                                  </p:stCondLst>
                                  <p:childTnLst>
                                    <p:set>
                                      <p:cBhvr>
                                        <p:cTn id="101" dur="1" fill="hold">
                                          <p:stCondLst>
                                            <p:cond delay="0"/>
                                          </p:stCondLst>
                                        </p:cTn>
                                        <p:tgtEl>
                                          <p:spTgt spid="233"/>
                                        </p:tgtEl>
                                        <p:attrNameLst>
                                          <p:attrName>style.visibility</p:attrName>
                                        </p:attrNameLst>
                                      </p:cBhvr>
                                      <p:to>
                                        <p:strVal val="visible"/>
                                      </p:to>
                                    </p:set>
                                    <p:animEffect transition="in" filter="dissolve">
                                      <p:cBhvr>
                                        <p:cTn id="102" dur="500"/>
                                        <p:tgtEl>
                                          <p:spTgt spid="233"/>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37"/>
                                        </p:tgtEl>
                                        <p:attrNameLst>
                                          <p:attrName>style.visibility</p:attrName>
                                        </p:attrNameLst>
                                      </p:cBhvr>
                                      <p:to>
                                        <p:strVal val="visible"/>
                                      </p:to>
                                    </p:set>
                                    <p:animEffect transition="in" filter="fade">
                                      <p:cBhvr>
                                        <p:cTn id="105" dur="500"/>
                                        <p:tgtEl>
                                          <p:spTgt spid="237"/>
                                        </p:tgtEl>
                                      </p:cBhvr>
                                    </p:animEffect>
                                  </p:childTnLst>
                                </p:cTn>
                              </p:par>
                              <p:par>
                                <p:cTn id="106" presetID="10" presetClass="entr" presetSubtype="0" fill="hold" nodeType="withEffect">
                                  <p:stCondLst>
                                    <p:cond delay="0"/>
                                  </p:stCondLst>
                                  <p:childTnLst>
                                    <p:set>
                                      <p:cBhvr>
                                        <p:cTn id="107" dur="1" fill="hold">
                                          <p:stCondLst>
                                            <p:cond delay="0"/>
                                          </p:stCondLst>
                                        </p:cTn>
                                        <p:tgtEl>
                                          <p:spTgt spid="238"/>
                                        </p:tgtEl>
                                        <p:attrNameLst>
                                          <p:attrName>style.visibility</p:attrName>
                                        </p:attrNameLst>
                                      </p:cBhvr>
                                      <p:to>
                                        <p:strVal val="visible"/>
                                      </p:to>
                                    </p:set>
                                    <p:animEffect transition="in" filter="fade">
                                      <p:cBhvr>
                                        <p:cTn id="108" dur="500"/>
                                        <p:tgtEl>
                                          <p:spTgt spid="238"/>
                                        </p:tgtEl>
                                      </p:cBhvr>
                                    </p:animEffect>
                                  </p:childTnLst>
                                </p:cTn>
                              </p:par>
                              <p:par>
                                <p:cTn id="109" presetID="10" presetClass="entr" presetSubtype="0" fill="hold" nodeType="withEffect">
                                  <p:stCondLst>
                                    <p:cond delay="0"/>
                                  </p:stCondLst>
                                  <p:childTnLst>
                                    <p:set>
                                      <p:cBhvr>
                                        <p:cTn id="110" dur="1" fill="hold">
                                          <p:stCondLst>
                                            <p:cond delay="0"/>
                                          </p:stCondLst>
                                        </p:cTn>
                                        <p:tgtEl>
                                          <p:spTgt spid="250"/>
                                        </p:tgtEl>
                                        <p:attrNameLst>
                                          <p:attrName>style.visibility</p:attrName>
                                        </p:attrNameLst>
                                      </p:cBhvr>
                                      <p:to>
                                        <p:strVal val="visible"/>
                                      </p:to>
                                    </p:set>
                                    <p:animEffect transition="in" filter="fade">
                                      <p:cBhvr>
                                        <p:cTn id="111" dur="500"/>
                                        <p:tgtEl>
                                          <p:spTgt spid="250"/>
                                        </p:tgtEl>
                                      </p:cBhvr>
                                    </p:animEffect>
                                  </p:childTnLst>
                                </p:cTn>
                              </p:par>
                            </p:childTnLst>
                          </p:cTn>
                        </p:par>
                        <p:par>
                          <p:cTn id="112" fill="hold">
                            <p:stCondLst>
                              <p:cond delay="1500"/>
                            </p:stCondLst>
                            <p:childTnLst>
                              <p:par>
                                <p:cTn id="113" presetID="1" presetClass="entr" presetSubtype="0" fill="hold" nodeType="afterEffect">
                                  <p:stCondLst>
                                    <p:cond delay="0"/>
                                  </p:stCondLst>
                                  <p:childTnLst>
                                    <p:set>
                                      <p:cBhvr>
                                        <p:cTn id="114" dur="1" fill="hold">
                                          <p:stCondLst>
                                            <p:cond delay="0"/>
                                          </p:stCondLst>
                                        </p:cTn>
                                        <p:tgtEl>
                                          <p:spTgt spid="217"/>
                                        </p:tgtEl>
                                        <p:attrNameLst>
                                          <p:attrName>style.visibility</p:attrName>
                                        </p:attrNameLst>
                                      </p:cBhvr>
                                      <p:to>
                                        <p:strVal val="visible"/>
                                      </p:to>
                                    </p:set>
                                  </p:childTnLst>
                                </p:cTn>
                              </p:par>
                            </p:childTnLst>
                          </p:cTn>
                        </p:par>
                        <p:par>
                          <p:cTn id="115" fill="hold">
                            <p:stCondLst>
                              <p:cond delay="1500"/>
                            </p:stCondLst>
                            <p:childTnLst>
                              <p:par>
                                <p:cTn id="116" presetID="1" presetClass="entr" presetSubtype="0" fill="hold" nodeType="afterEffect">
                                  <p:stCondLst>
                                    <p:cond delay="0"/>
                                  </p:stCondLst>
                                  <p:childTnLst>
                                    <p:set>
                                      <p:cBhvr>
                                        <p:cTn id="117" dur="1" fill="hold">
                                          <p:stCondLst>
                                            <p:cond delay="0"/>
                                          </p:stCondLst>
                                        </p:cTn>
                                        <p:tgtEl>
                                          <p:spTgt spid="225"/>
                                        </p:tgtEl>
                                        <p:attrNameLst>
                                          <p:attrName>style.visibility</p:attrName>
                                        </p:attrNameLst>
                                      </p:cBhvr>
                                      <p:to>
                                        <p:strVal val="visible"/>
                                      </p:to>
                                    </p:set>
                                  </p:childTnLst>
                                </p:cTn>
                              </p:par>
                              <p:par>
                                <p:cTn id="118" presetID="2" presetClass="entr" presetSubtype="4" fill="hold" nodeType="withEffect">
                                  <p:stCondLst>
                                    <p:cond delay="0"/>
                                  </p:stCondLst>
                                  <p:childTnLst>
                                    <p:set>
                                      <p:cBhvr>
                                        <p:cTn id="119" dur="1" fill="hold">
                                          <p:stCondLst>
                                            <p:cond delay="0"/>
                                          </p:stCondLst>
                                        </p:cTn>
                                        <p:tgtEl>
                                          <p:spTgt spid="256">
                                            <p:txEl>
                                              <p:pRg st="1" end="1"/>
                                            </p:txEl>
                                          </p:spTgt>
                                        </p:tgtEl>
                                        <p:attrNameLst>
                                          <p:attrName>style.visibility</p:attrName>
                                        </p:attrNameLst>
                                      </p:cBhvr>
                                      <p:to>
                                        <p:strVal val="visible"/>
                                      </p:to>
                                    </p:set>
                                    <p:anim calcmode="lin" valueType="num">
                                      <p:cBhvr additive="base">
                                        <p:cTn id="120" dur="500" fill="hold"/>
                                        <p:tgtEl>
                                          <p:spTgt spid="256">
                                            <p:txEl>
                                              <p:pRg st="1" end="1"/>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256">
                                            <p:txEl>
                                              <p:pRg st="1" end="1"/>
                                            </p:txEl>
                                          </p:spTgt>
                                        </p:tgtEl>
                                        <p:attrNameLst>
                                          <p:attrName>ppt_y</p:attrName>
                                        </p:attrNameLst>
                                      </p:cBhvr>
                                      <p:tavLst>
                                        <p:tav tm="0">
                                          <p:val>
                                            <p:strVal val="1+#ppt_h/2"/>
                                          </p:val>
                                        </p:tav>
                                        <p:tav tm="100000">
                                          <p:val>
                                            <p:strVal val="#ppt_y"/>
                                          </p:val>
                                        </p:tav>
                                      </p:tavLst>
                                    </p:anim>
                                  </p:childTnLst>
                                </p:cTn>
                              </p:par>
                            </p:childTnLst>
                          </p:cTn>
                        </p:par>
                        <p:par>
                          <p:cTn id="122" fill="hold">
                            <p:stCondLst>
                              <p:cond delay="2000"/>
                            </p:stCondLst>
                            <p:childTnLst>
                              <p:par>
                                <p:cTn id="123" presetID="22" presetClass="entr" presetSubtype="8" fill="hold" nodeType="afterEffect">
                                  <p:stCondLst>
                                    <p:cond delay="0"/>
                                  </p:stCondLst>
                                  <p:childTnLst>
                                    <p:set>
                                      <p:cBhvr>
                                        <p:cTn id="124" dur="1" fill="hold">
                                          <p:stCondLst>
                                            <p:cond delay="0"/>
                                          </p:stCondLst>
                                        </p:cTn>
                                        <p:tgtEl>
                                          <p:spTgt spid="219"/>
                                        </p:tgtEl>
                                        <p:attrNameLst>
                                          <p:attrName>style.visibility</p:attrName>
                                        </p:attrNameLst>
                                      </p:cBhvr>
                                      <p:to>
                                        <p:strVal val="visible"/>
                                      </p:to>
                                    </p:set>
                                    <p:animEffect transition="in" filter="wipe(left)">
                                      <p:cBhvr>
                                        <p:cTn id="125" dur="500"/>
                                        <p:tgtEl>
                                          <p:spTgt spid="219"/>
                                        </p:tgtEl>
                                      </p:cBhvr>
                                    </p:animEffect>
                                  </p:childTnLst>
                                </p:cTn>
                              </p:par>
                            </p:childTnLst>
                          </p:cTn>
                        </p:par>
                        <p:par>
                          <p:cTn id="126" fill="hold">
                            <p:stCondLst>
                              <p:cond delay="2500"/>
                            </p:stCondLst>
                            <p:childTnLst>
                              <p:par>
                                <p:cTn id="127" presetID="1" presetClass="entr" presetSubtype="0" fill="hold" nodeType="afterEffect">
                                  <p:stCondLst>
                                    <p:cond delay="0"/>
                                  </p:stCondLst>
                                  <p:childTnLst>
                                    <p:set>
                                      <p:cBhvr>
                                        <p:cTn id="128" dur="1" fill="hold">
                                          <p:stCondLst>
                                            <p:cond delay="0"/>
                                          </p:stCondLst>
                                        </p:cTn>
                                        <p:tgtEl>
                                          <p:spTgt spid="214"/>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18"/>
                                        </p:tgtEl>
                                        <p:attrNameLst>
                                          <p:attrName>style.visibility</p:attrName>
                                        </p:attrNameLst>
                                      </p:cBhvr>
                                      <p:to>
                                        <p:strVal val="visible"/>
                                      </p:to>
                                    </p:set>
                                  </p:childTnLst>
                                </p:cTn>
                              </p:par>
                            </p:childTnLst>
                          </p:cTn>
                        </p:par>
                        <p:par>
                          <p:cTn id="133" fill="hold">
                            <p:stCondLst>
                              <p:cond delay="0"/>
                            </p:stCondLst>
                            <p:childTnLst>
                              <p:par>
                                <p:cTn id="134" presetID="1" presetClass="entr" presetSubtype="0" fill="hold" nodeType="afterEffect">
                                  <p:stCondLst>
                                    <p:cond delay="0"/>
                                  </p:stCondLst>
                                  <p:childTnLst>
                                    <p:set>
                                      <p:cBhvr>
                                        <p:cTn id="135" dur="1" fill="hold">
                                          <p:stCondLst>
                                            <p:cond delay="0"/>
                                          </p:stCondLst>
                                        </p:cTn>
                                        <p:tgtEl>
                                          <p:spTgt spid="211"/>
                                        </p:tgtEl>
                                        <p:attrNameLst>
                                          <p:attrName>style.visibility</p:attrName>
                                        </p:attrNameLst>
                                      </p:cBhvr>
                                      <p:to>
                                        <p:strVal val="visible"/>
                                      </p:to>
                                    </p:set>
                                  </p:childTnLst>
                                </p:cTn>
                              </p:par>
                            </p:childTnLst>
                          </p:cTn>
                        </p:par>
                        <p:par>
                          <p:cTn id="136" fill="hold">
                            <p:stCondLst>
                              <p:cond delay="0"/>
                            </p:stCondLst>
                            <p:childTnLst>
                              <p:par>
                                <p:cTn id="137" presetID="22" presetClass="entr" presetSubtype="4" fill="hold" grpId="0" nodeType="afterEffect">
                                  <p:stCondLst>
                                    <p:cond delay="0"/>
                                  </p:stCondLst>
                                  <p:childTnLst>
                                    <p:set>
                                      <p:cBhvr>
                                        <p:cTn id="138" dur="1" fill="hold">
                                          <p:stCondLst>
                                            <p:cond delay="0"/>
                                          </p:stCondLst>
                                        </p:cTn>
                                        <p:tgtEl>
                                          <p:spTgt spid="239"/>
                                        </p:tgtEl>
                                        <p:attrNameLst>
                                          <p:attrName>style.visibility</p:attrName>
                                        </p:attrNameLst>
                                      </p:cBhvr>
                                      <p:to>
                                        <p:strVal val="visible"/>
                                      </p:to>
                                    </p:set>
                                    <p:animEffect transition="in" filter="wipe(down)">
                                      <p:cBhvr>
                                        <p:cTn id="139" dur="500"/>
                                        <p:tgtEl>
                                          <p:spTgt spid="239"/>
                                        </p:tgtEl>
                                      </p:cBhvr>
                                    </p:animEffect>
                                  </p:childTnLst>
                                </p:cTn>
                              </p:par>
                              <p:par>
                                <p:cTn id="140" presetID="2" presetClass="entr" presetSubtype="4" fill="hold" nodeType="withEffect">
                                  <p:stCondLst>
                                    <p:cond delay="0"/>
                                  </p:stCondLst>
                                  <p:childTnLst>
                                    <p:set>
                                      <p:cBhvr>
                                        <p:cTn id="141" dur="1" fill="hold">
                                          <p:stCondLst>
                                            <p:cond delay="0"/>
                                          </p:stCondLst>
                                        </p:cTn>
                                        <p:tgtEl>
                                          <p:spTgt spid="266"/>
                                        </p:tgtEl>
                                        <p:attrNameLst>
                                          <p:attrName>style.visibility</p:attrName>
                                        </p:attrNameLst>
                                      </p:cBhvr>
                                      <p:to>
                                        <p:strVal val="visible"/>
                                      </p:to>
                                    </p:set>
                                    <p:anim calcmode="lin" valueType="num">
                                      <p:cBhvr additive="base">
                                        <p:cTn id="142" dur="500" fill="hold"/>
                                        <p:tgtEl>
                                          <p:spTgt spid="266"/>
                                        </p:tgtEl>
                                        <p:attrNameLst>
                                          <p:attrName>ppt_x</p:attrName>
                                        </p:attrNameLst>
                                      </p:cBhvr>
                                      <p:tavLst>
                                        <p:tav tm="0">
                                          <p:val>
                                            <p:strVal val="#ppt_x"/>
                                          </p:val>
                                        </p:tav>
                                        <p:tav tm="100000">
                                          <p:val>
                                            <p:strVal val="#ppt_x"/>
                                          </p:val>
                                        </p:tav>
                                      </p:tavLst>
                                    </p:anim>
                                    <p:anim calcmode="lin" valueType="num">
                                      <p:cBhvr additive="base">
                                        <p:cTn id="143" dur="500" fill="hold"/>
                                        <p:tgtEl>
                                          <p:spTgt spid="266"/>
                                        </p:tgtEl>
                                        <p:attrNameLst>
                                          <p:attrName>ppt_y</p:attrName>
                                        </p:attrNameLst>
                                      </p:cBhvr>
                                      <p:tavLst>
                                        <p:tav tm="0">
                                          <p:val>
                                            <p:strVal val="1+#ppt_h/2"/>
                                          </p:val>
                                        </p:tav>
                                        <p:tav tm="100000">
                                          <p:val>
                                            <p:strVal val="#ppt_y"/>
                                          </p:val>
                                        </p:tav>
                                      </p:tavLst>
                                    </p:anim>
                                  </p:childTnLst>
                                </p:cTn>
                              </p:par>
                            </p:childTnLst>
                          </p:cTn>
                        </p:par>
                        <p:par>
                          <p:cTn id="144" fill="hold">
                            <p:stCondLst>
                              <p:cond delay="500"/>
                            </p:stCondLst>
                            <p:childTnLst>
                              <p:par>
                                <p:cTn id="145" presetID="1" presetClass="entr" presetSubtype="0" fill="hold" nodeType="afterEffect">
                                  <p:stCondLst>
                                    <p:cond delay="0"/>
                                  </p:stCondLst>
                                  <p:childTnLst>
                                    <p:set>
                                      <p:cBhvr>
                                        <p:cTn id="146" dur="1" fill="hold">
                                          <p:stCondLst>
                                            <p:cond delay="0"/>
                                          </p:stCondLst>
                                        </p:cTn>
                                        <p:tgtEl>
                                          <p:spTgt spid="228"/>
                                        </p:tgtEl>
                                        <p:attrNameLst>
                                          <p:attrName>style.visibility</p:attrName>
                                        </p:attrNameLst>
                                      </p:cBhvr>
                                      <p:to>
                                        <p:strVal val="visible"/>
                                      </p:to>
                                    </p:set>
                                  </p:childTnLst>
                                </p:cTn>
                              </p:par>
                            </p:childTnLst>
                          </p:cTn>
                        </p:par>
                        <p:par>
                          <p:cTn id="147" fill="hold">
                            <p:stCondLst>
                              <p:cond delay="500"/>
                            </p:stCondLst>
                            <p:childTnLst>
                              <p:par>
                                <p:cTn id="148" presetID="1" presetClass="entr" presetSubtype="0" fill="hold" nodeType="afterEffect">
                                  <p:stCondLst>
                                    <p:cond delay="0"/>
                                  </p:stCondLst>
                                  <p:childTnLst>
                                    <p:set>
                                      <p:cBhvr>
                                        <p:cTn id="149" dur="1" fill="hold">
                                          <p:stCondLst>
                                            <p:cond delay="0"/>
                                          </p:stCondLst>
                                        </p:cTn>
                                        <p:tgtEl>
                                          <p:spTgt spid="245"/>
                                        </p:tgtEl>
                                        <p:attrNameLst>
                                          <p:attrName>style.visibility</p:attrName>
                                        </p:attrNameLst>
                                      </p:cBhvr>
                                      <p:to>
                                        <p:strVal val="visible"/>
                                      </p:to>
                                    </p:set>
                                  </p:childTnLst>
                                </p:cTn>
                              </p:par>
                              <p:par>
                                <p:cTn id="150" presetID="2" presetClass="entr" presetSubtype="4" fill="hold" nodeType="withEffect">
                                  <p:stCondLst>
                                    <p:cond delay="0"/>
                                  </p:stCondLst>
                                  <p:childTnLst>
                                    <p:set>
                                      <p:cBhvr>
                                        <p:cTn id="151" dur="1" fill="hold">
                                          <p:stCondLst>
                                            <p:cond delay="0"/>
                                          </p:stCondLst>
                                        </p:cTn>
                                        <p:tgtEl>
                                          <p:spTgt spid="256">
                                            <p:txEl>
                                              <p:pRg st="2" end="2"/>
                                            </p:txEl>
                                          </p:spTgt>
                                        </p:tgtEl>
                                        <p:attrNameLst>
                                          <p:attrName>style.visibility</p:attrName>
                                        </p:attrNameLst>
                                      </p:cBhvr>
                                      <p:to>
                                        <p:strVal val="visible"/>
                                      </p:to>
                                    </p:set>
                                    <p:anim calcmode="lin" valueType="num">
                                      <p:cBhvr additive="base">
                                        <p:cTn id="152" dur="500" fill="hold"/>
                                        <p:tgtEl>
                                          <p:spTgt spid="256">
                                            <p:txEl>
                                              <p:pRg st="2" end="2"/>
                                            </p:txEl>
                                          </p:spTgt>
                                        </p:tgtEl>
                                        <p:attrNameLst>
                                          <p:attrName>ppt_x</p:attrName>
                                        </p:attrNameLst>
                                      </p:cBhvr>
                                      <p:tavLst>
                                        <p:tav tm="0">
                                          <p:val>
                                            <p:strVal val="#ppt_x"/>
                                          </p:val>
                                        </p:tav>
                                        <p:tav tm="100000">
                                          <p:val>
                                            <p:strVal val="#ppt_x"/>
                                          </p:val>
                                        </p:tav>
                                      </p:tavLst>
                                    </p:anim>
                                    <p:anim calcmode="lin" valueType="num">
                                      <p:cBhvr additive="base">
                                        <p:cTn id="153" dur="500" fill="hold"/>
                                        <p:tgtEl>
                                          <p:spTgt spid="2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nodeType="clickEffect">
                                  <p:stCondLst>
                                    <p:cond delay="0"/>
                                  </p:stCondLst>
                                  <p:childTnLst>
                                    <p:set>
                                      <p:cBhvr>
                                        <p:cTn id="157" dur="1" fill="hold">
                                          <p:stCondLst>
                                            <p:cond delay="0"/>
                                          </p:stCondLst>
                                        </p:cTn>
                                        <p:tgtEl>
                                          <p:spTgt spid="257"/>
                                        </p:tgtEl>
                                        <p:attrNameLst>
                                          <p:attrName>style.visibility</p:attrName>
                                        </p:attrNameLst>
                                      </p:cBhvr>
                                      <p:to>
                                        <p:strVal val="visible"/>
                                      </p:to>
                                    </p:set>
                                    <p:animEffect transition="in" filter="fade">
                                      <p:cBhvr>
                                        <p:cTn id="158" dur="500"/>
                                        <p:tgtEl>
                                          <p:spTgt spid="257"/>
                                        </p:tgtEl>
                                      </p:cBhvr>
                                    </p:animEffect>
                                  </p:childTnLst>
                                </p:cTn>
                              </p:par>
                              <p:par>
                                <p:cTn id="159" presetID="10" presetClass="entr" presetSubtype="0" fill="hold" nodeType="withEffect">
                                  <p:stCondLst>
                                    <p:cond delay="0"/>
                                  </p:stCondLst>
                                  <p:childTnLst>
                                    <p:set>
                                      <p:cBhvr>
                                        <p:cTn id="160" dur="1" fill="hold">
                                          <p:stCondLst>
                                            <p:cond delay="0"/>
                                          </p:stCondLst>
                                        </p:cTn>
                                        <p:tgtEl>
                                          <p:spTgt spid="2050"/>
                                        </p:tgtEl>
                                        <p:attrNameLst>
                                          <p:attrName>style.visibility</p:attrName>
                                        </p:attrNameLst>
                                      </p:cBhvr>
                                      <p:to>
                                        <p:strVal val="visible"/>
                                      </p:to>
                                    </p:set>
                                    <p:animEffect transition="in" filter="fade">
                                      <p:cBhvr>
                                        <p:cTn id="161" dur="500"/>
                                        <p:tgtEl>
                                          <p:spTgt spid="2050"/>
                                        </p:tgtEl>
                                      </p:cBhvr>
                                    </p:animEffect>
                                  </p:childTnLst>
                                </p:cTn>
                              </p:par>
                              <p:par>
                                <p:cTn id="162" presetID="10" presetClass="entr" presetSubtype="0" fill="hold" nodeType="withEffect">
                                  <p:stCondLst>
                                    <p:cond delay="0"/>
                                  </p:stCondLst>
                                  <p:childTnLst>
                                    <p:set>
                                      <p:cBhvr>
                                        <p:cTn id="163" dur="1" fill="hold">
                                          <p:stCondLst>
                                            <p:cond delay="0"/>
                                          </p:stCondLst>
                                        </p:cTn>
                                        <p:tgtEl>
                                          <p:spTgt spid="262"/>
                                        </p:tgtEl>
                                        <p:attrNameLst>
                                          <p:attrName>style.visibility</p:attrName>
                                        </p:attrNameLst>
                                      </p:cBhvr>
                                      <p:to>
                                        <p:strVal val="visible"/>
                                      </p:to>
                                    </p:set>
                                    <p:animEffect transition="in" filter="fade">
                                      <p:cBhvr>
                                        <p:cTn id="164" dur="500"/>
                                        <p:tgtEl>
                                          <p:spTgt spid="262"/>
                                        </p:tgtEl>
                                      </p:cBhvr>
                                    </p:animEffect>
                                  </p:childTnLst>
                                </p:cTn>
                              </p:par>
                              <p:par>
                                <p:cTn id="165" presetID="10" presetClass="entr" presetSubtype="0" fill="hold" nodeType="withEffect">
                                  <p:stCondLst>
                                    <p:cond delay="0"/>
                                  </p:stCondLst>
                                  <p:childTnLst>
                                    <p:set>
                                      <p:cBhvr>
                                        <p:cTn id="166" dur="1" fill="hold">
                                          <p:stCondLst>
                                            <p:cond delay="0"/>
                                          </p:stCondLst>
                                        </p:cTn>
                                        <p:tgtEl>
                                          <p:spTgt spid="263"/>
                                        </p:tgtEl>
                                        <p:attrNameLst>
                                          <p:attrName>style.visibility</p:attrName>
                                        </p:attrNameLst>
                                      </p:cBhvr>
                                      <p:to>
                                        <p:strVal val="visible"/>
                                      </p:to>
                                    </p:set>
                                    <p:animEffect transition="in" filter="fade">
                                      <p:cBhvr>
                                        <p:cTn id="167" dur="500"/>
                                        <p:tgtEl>
                                          <p:spTgt spid="263"/>
                                        </p:tgtEl>
                                      </p:cBhvr>
                                    </p:animEffect>
                                  </p:childTnLst>
                                </p:cTn>
                              </p:par>
                              <p:par>
                                <p:cTn id="168" presetID="2" presetClass="entr" presetSubtype="4" fill="hold" nodeType="withEffect">
                                  <p:stCondLst>
                                    <p:cond delay="0"/>
                                  </p:stCondLst>
                                  <p:childTnLst>
                                    <p:set>
                                      <p:cBhvr>
                                        <p:cTn id="169" dur="1" fill="hold">
                                          <p:stCondLst>
                                            <p:cond delay="0"/>
                                          </p:stCondLst>
                                        </p:cTn>
                                        <p:tgtEl>
                                          <p:spTgt spid="256">
                                            <p:txEl>
                                              <p:pRg st="3" end="3"/>
                                            </p:txEl>
                                          </p:spTgt>
                                        </p:tgtEl>
                                        <p:attrNameLst>
                                          <p:attrName>style.visibility</p:attrName>
                                        </p:attrNameLst>
                                      </p:cBhvr>
                                      <p:to>
                                        <p:strVal val="visible"/>
                                      </p:to>
                                    </p:set>
                                    <p:anim calcmode="lin" valueType="num">
                                      <p:cBhvr additive="base">
                                        <p:cTn id="170" dur="500" fill="hold"/>
                                        <p:tgtEl>
                                          <p:spTgt spid="256">
                                            <p:txEl>
                                              <p:pRg st="3" end="3"/>
                                            </p:txEl>
                                          </p:spTgt>
                                        </p:tgtEl>
                                        <p:attrNameLst>
                                          <p:attrName>ppt_x</p:attrName>
                                        </p:attrNameLst>
                                      </p:cBhvr>
                                      <p:tavLst>
                                        <p:tav tm="0">
                                          <p:val>
                                            <p:strVal val="#ppt_x"/>
                                          </p:val>
                                        </p:tav>
                                        <p:tav tm="100000">
                                          <p:val>
                                            <p:strVal val="#ppt_x"/>
                                          </p:val>
                                        </p:tav>
                                      </p:tavLst>
                                    </p:anim>
                                    <p:anim calcmode="lin" valueType="num">
                                      <p:cBhvr additive="base">
                                        <p:cTn id="171" dur="500" fill="hold"/>
                                        <p:tgtEl>
                                          <p:spTgt spid="256">
                                            <p:txEl>
                                              <p:pRg st="3" end="3"/>
                                            </p:txEl>
                                          </p:spTgt>
                                        </p:tgtEl>
                                        <p:attrNameLst>
                                          <p:attrName>ppt_y</p:attrName>
                                        </p:attrNameLst>
                                      </p:cBhvr>
                                      <p:tavLst>
                                        <p:tav tm="0">
                                          <p:val>
                                            <p:strVal val="1+#ppt_h/2"/>
                                          </p:val>
                                        </p:tav>
                                        <p:tav tm="100000">
                                          <p:val>
                                            <p:strVal val="#ppt_y"/>
                                          </p:val>
                                        </p:tav>
                                      </p:tavLst>
                                    </p:anim>
                                  </p:childTnLst>
                                </p:cTn>
                              </p:par>
                              <p:par>
                                <p:cTn id="172" presetID="32" presetClass="emph" presetSubtype="0" repeatCount="indefinite" fill="hold" nodeType="withEffect">
                                  <p:stCondLst>
                                    <p:cond delay="0"/>
                                  </p:stCondLst>
                                  <p:childTnLst>
                                    <p:animRot by="120000">
                                      <p:cBhvr>
                                        <p:cTn id="173" dur="50" fill="hold">
                                          <p:stCondLst>
                                            <p:cond delay="0"/>
                                          </p:stCondLst>
                                        </p:cTn>
                                        <p:tgtEl>
                                          <p:spTgt spid="2050"/>
                                        </p:tgtEl>
                                        <p:attrNameLst>
                                          <p:attrName>r</p:attrName>
                                        </p:attrNameLst>
                                      </p:cBhvr>
                                    </p:animRot>
                                    <p:animRot by="-240000">
                                      <p:cBhvr>
                                        <p:cTn id="174" dur="100" fill="hold">
                                          <p:stCondLst>
                                            <p:cond delay="100"/>
                                          </p:stCondLst>
                                        </p:cTn>
                                        <p:tgtEl>
                                          <p:spTgt spid="2050"/>
                                        </p:tgtEl>
                                        <p:attrNameLst>
                                          <p:attrName>r</p:attrName>
                                        </p:attrNameLst>
                                      </p:cBhvr>
                                    </p:animRot>
                                    <p:animRot by="240000">
                                      <p:cBhvr>
                                        <p:cTn id="175" dur="100" fill="hold">
                                          <p:stCondLst>
                                            <p:cond delay="200"/>
                                          </p:stCondLst>
                                        </p:cTn>
                                        <p:tgtEl>
                                          <p:spTgt spid="2050"/>
                                        </p:tgtEl>
                                        <p:attrNameLst>
                                          <p:attrName>r</p:attrName>
                                        </p:attrNameLst>
                                      </p:cBhvr>
                                    </p:animRot>
                                    <p:animRot by="-240000">
                                      <p:cBhvr>
                                        <p:cTn id="176" dur="100" fill="hold">
                                          <p:stCondLst>
                                            <p:cond delay="300"/>
                                          </p:stCondLst>
                                        </p:cTn>
                                        <p:tgtEl>
                                          <p:spTgt spid="2050"/>
                                        </p:tgtEl>
                                        <p:attrNameLst>
                                          <p:attrName>r</p:attrName>
                                        </p:attrNameLst>
                                      </p:cBhvr>
                                    </p:animRot>
                                    <p:animRot by="120000">
                                      <p:cBhvr>
                                        <p:cTn id="177" dur="100" fill="hold">
                                          <p:stCondLst>
                                            <p:cond delay="400"/>
                                          </p:stCondLst>
                                        </p:cTn>
                                        <p:tgtEl>
                                          <p:spTgt spid="2050"/>
                                        </p:tgtEl>
                                        <p:attrNameLst>
                                          <p:attrName>r</p:attrName>
                                        </p:attrNameLst>
                                      </p:cBhvr>
                                    </p:animRot>
                                  </p:childTnLst>
                                </p:cTn>
                              </p:par>
                              <p:par>
                                <p:cTn id="178" presetID="32" presetClass="emph" presetSubtype="0" repeatCount="indefinite" fill="hold" nodeType="withEffect">
                                  <p:stCondLst>
                                    <p:cond delay="0"/>
                                  </p:stCondLst>
                                  <p:childTnLst>
                                    <p:animRot by="120000">
                                      <p:cBhvr>
                                        <p:cTn id="179" dur="50" fill="hold">
                                          <p:stCondLst>
                                            <p:cond delay="0"/>
                                          </p:stCondLst>
                                        </p:cTn>
                                        <p:tgtEl>
                                          <p:spTgt spid="263"/>
                                        </p:tgtEl>
                                        <p:attrNameLst>
                                          <p:attrName>r</p:attrName>
                                        </p:attrNameLst>
                                      </p:cBhvr>
                                    </p:animRot>
                                    <p:animRot by="-240000">
                                      <p:cBhvr>
                                        <p:cTn id="180" dur="100" fill="hold">
                                          <p:stCondLst>
                                            <p:cond delay="100"/>
                                          </p:stCondLst>
                                        </p:cTn>
                                        <p:tgtEl>
                                          <p:spTgt spid="263"/>
                                        </p:tgtEl>
                                        <p:attrNameLst>
                                          <p:attrName>r</p:attrName>
                                        </p:attrNameLst>
                                      </p:cBhvr>
                                    </p:animRot>
                                    <p:animRot by="240000">
                                      <p:cBhvr>
                                        <p:cTn id="181" dur="100" fill="hold">
                                          <p:stCondLst>
                                            <p:cond delay="200"/>
                                          </p:stCondLst>
                                        </p:cTn>
                                        <p:tgtEl>
                                          <p:spTgt spid="263"/>
                                        </p:tgtEl>
                                        <p:attrNameLst>
                                          <p:attrName>r</p:attrName>
                                        </p:attrNameLst>
                                      </p:cBhvr>
                                    </p:animRot>
                                    <p:animRot by="-240000">
                                      <p:cBhvr>
                                        <p:cTn id="182" dur="100" fill="hold">
                                          <p:stCondLst>
                                            <p:cond delay="300"/>
                                          </p:stCondLst>
                                        </p:cTn>
                                        <p:tgtEl>
                                          <p:spTgt spid="263"/>
                                        </p:tgtEl>
                                        <p:attrNameLst>
                                          <p:attrName>r</p:attrName>
                                        </p:attrNameLst>
                                      </p:cBhvr>
                                    </p:animRot>
                                    <p:animRot by="120000">
                                      <p:cBhvr>
                                        <p:cTn id="183" dur="100" fill="hold">
                                          <p:stCondLst>
                                            <p:cond delay="400"/>
                                          </p:stCondLst>
                                        </p:cTn>
                                        <p:tgtEl>
                                          <p:spTgt spid="263"/>
                                        </p:tgtEl>
                                        <p:attrNameLst>
                                          <p:attrName>r</p:attrName>
                                        </p:attrNameLst>
                                      </p:cBhvr>
                                    </p:animRot>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nodeType="clickEffect">
                                  <p:stCondLst>
                                    <p:cond delay="0"/>
                                  </p:stCondLst>
                                  <p:childTnLst>
                                    <p:set>
                                      <p:cBhvr>
                                        <p:cTn id="187" dur="1" fill="hold">
                                          <p:stCondLst>
                                            <p:cond delay="0"/>
                                          </p:stCondLst>
                                        </p:cTn>
                                        <p:tgtEl>
                                          <p:spTgt spid="279"/>
                                        </p:tgtEl>
                                        <p:attrNameLst>
                                          <p:attrName>style.visibility</p:attrName>
                                        </p:attrNameLst>
                                      </p:cBhvr>
                                      <p:to>
                                        <p:strVal val="visible"/>
                                      </p:to>
                                    </p:set>
                                    <p:anim calcmode="lin" valueType="num">
                                      <p:cBhvr additive="base">
                                        <p:cTn id="188" dur="500" fill="hold"/>
                                        <p:tgtEl>
                                          <p:spTgt spid="279"/>
                                        </p:tgtEl>
                                        <p:attrNameLst>
                                          <p:attrName>ppt_x</p:attrName>
                                        </p:attrNameLst>
                                      </p:cBhvr>
                                      <p:tavLst>
                                        <p:tav tm="0">
                                          <p:val>
                                            <p:strVal val="#ppt_x"/>
                                          </p:val>
                                        </p:tav>
                                        <p:tav tm="100000">
                                          <p:val>
                                            <p:strVal val="#ppt_x"/>
                                          </p:val>
                                        </p:tav>
                                      </p:tavLst>
                                    </p:anim>
                                    <p:anim calcmode="lin" valueType="num">
                                      <p:cBhvr additive="base">
                                        <p:cTn id="189" dur="500" fill="hold"/>
                                        <p:tgtEl>
                                          <p:spTgt spid="279"/>
                                        </p:tgtEl>
                                        <p:attrNameLst>
                                          <p:attrName>ppt_y</p:attrName>
                                        </p:attrNameLst>
                                      </p:cBhvr>
                                      <p:tavLst>
                                        <p:tav tm="0">
                                          <p:val>
                                            <p:strVal val="1+#ppt_h/2"/>
                                          </p:val>
                                        </p:tav>
                                        <p:tav tm="100000">
                                          <p:val>
                                            <p:strVal val="#ppt_y"/>
                                          </p:val>
                                        </p:tav>
                                      </p:tavLst>
                                    </p:anim>
                                  </p:childTnLst>
                                </p:cTn>
                              </p:par>
                              <p:par>
                                <p:cTn id="190" presetID="2" presetClass="entr" presetSubtype="4" fill="hold" nodeType="withEffect">
                                  <p:stCondLst>
                                    <p:cond delay="0"/>
                                  </p:stCondLst>
                                  <p:childTnLst>
                                    <p:set>
                                      <p:cBhvr>
                                        <p:cTn id="191" dur="1" fill="hold">
                                          <p:stCondLst>
                                            <p:cond delay="0"/>
                                          </p:stCondLst>
                                        </p:cTn>
                                        <p:tgtEl>
                                          <p:spTgt spid="256">
                                            <p:txEl>
                                              <p:pRg st="4" end="4"/>
                                            </p:txEl>
                                          </p:spTgt>
                                        </p:tgtEl>
                                        <p:attrNameLst>
                                          <p:attrName>style.visibility</p:attrName>
                                        </p:attrNameLst>
                                      </p:cBhvr>
                                      <p:to>
                                        <p:strVal val="visible"/>
                                      </p:to>
                                    </p:set>
                                    <p:anim calcmode="lin" valueType="num">
                                      <p:cBhvr additive="base">
                                        <p:cTn id="192" dur="500" fill="hold"/>
                                        <p:tgtEl>
                                          <p:spTgt spid="256">
                                            <p:txEl>
                                              <p:pRg st="4" end="4"/>
                                            </p:txEl>
                                          </p:spTgt>
                                        </p:tgtEl>
                                        <p:attrNameLst>
                                          <p:attrName>ppt_x</p:attrName>
                                        </p:attrNameLst>
                                      </p:cBhvr>
                                      <p:tavLst>
                                        <p:tav tm="0">
                                          <p:val>
                                            <p:strVal val="#ppt_x"/>
                                          </p:val>
                                        </p:tav>
                                        <p:tav tm="100000">
                                          <p:val>
                                            <p:strVal val="#ppt_x"/>
                                          </p:val>
                                        </p:tav>
                                      </p:tavLst>
                                    </p:anim>
                                    <p:anim calcmode="lin" valueType="num">
                                      <p:cBhvr additive="base">
                                        <p:cTn id="193" dur="500" fill="hold"/>
                                        <p:tgtEl>
                                          <p:spTgt spid="2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 presetClass="entr" presetSubtype="4" fill="hold" nodeType="clickEffect">
                                  <p:stCondLst>
                                    <p:cond delay="0"/>
                                  </p:stCondLst>
                                  <p:childTnLst>
                                    <p:set>
                                      <p:cBhvr>
                                        <p:cTn id="197" dur="1" fill="hold">
                                          <p:stCondLst>
                                            <p:cond delay="0"/>
                                          </p:stCondLst>
                                        </p:cTn>
                                        <p:tgtEl>
                                          <p:spTgt spid="256">
                                            <p:txEl>
                                              <p:pRg st="5" end="5"/>
                                            </p:txEl>
                                          </p:spTgt>
                                        </p:tgtEl>
                                        <p:attrNameLst>
                                          <p:attrName>style.visibility</p:attrName>
                                        </p:attrNameLst>
                                      </p:cBhvr>
                                      <p:to>
                                        <p:strVal val="visible"/>
                                      </p:to>
                                    </p:set>
                                    <p:anim calcmode="lin" valueType="num">
                                      <p:cBhvr additive="base">
                                        <p:cTn id="198" dur="500" fill="hold"/>
                                        <p:tgtEl>
                                          <p:spTgt spid="256">
                                            <p:txEl>
                                              <p:pRg st="5" end="5"/>
                                            </p:txEl>
                                          </p:spTgt>
                                        </p:tgtEl>
                                        <p:attrNameLst>
                                          <p:attrName>ppt_x</p:attrName>
                                        </p:attrNameLst>
                                      </p:cBhvr>
                                      <p:tavLst>
                                        <p:tav tm="0">
                                          <p:val>
                                            <p:strVal val="#ppt_x"/>
                                          </p:val>
                                        </p:tav>
                                        <p:tav tm="100000">
                                          <p:val>
                                            <p:strVal val="#ppt_x"/>
                                          </p:val>
                                        </p:tav>
                                      </p:tavLst>
                                    </p:anim>
                                    <p:anim calcmode="lin" valueType="num">
                                      <p:cBhvr additive="base">
                                        <p:cTn id="199" dur="500" fill="hold"/>
                                        <p:tgtEl>
                                          <p:spTgt spid="256">
                                            <p:txEl>
                                              <p:pRg st="5" end="5"/>
                                            </p:txEl>
                                          </p:spTgt>
                                        </p:tgtEl>
                                        <p:attrNameLst>
                                          <p:attrName>ppt_y</p:attrName>
                                        </p:attrNameLst>
                                      </p:cBhvr>
                                      <p:tavLst>
                                        <p:tav tm="0">
                                          <p:val>
                                            <p:strVal val="1+#ppt_h/2"/>
                                          </p:val>
                                        </p:tav>
                                        <p:tav tm="100000">
                                          <p:val>
                                            <p:strVal val="#ppt_y"/>
                                          </p:val>
                                        </p:tav>
                                      </p:tavLst>
                                    </p:anim>
                                  </p:childTnLst>
                                </p:cTn>
                              </p:par>
                              <p:par>
                                <p:cTn id="200" presetID="2" presetClass="entr" presetSubtype="4" fill="hold" nodeType="withEffect">
                                  <p:stCondLst>
                                    <p:cond delay="0"/>
                                  </p:stCondLst>
                                  <p:childTnLst>
                                    <p:set>
                                      <p:cBhvr>
                                        <p:cTn id="201" dur="1" fill="hold">
                                          <p:stCondLst>
                                            <p:cond delay="0"/>
                                          </p:stCondLst>
                                        </p:cTn>
                                        <p:tgtEl>
                                          <p:spTgt spid="280"/>
                                        </p:tgtEl>
                                        <p:attrNameLst>
                                          <p:attrName>style.visibility</p:attrName>
                                        </p:attrNameLst>
                                      </p:cBhvr>
                                      <p:to>
                                        <p:strVal val="visible"/>
                                      </p:to>
                                    </p:set>
                                    <p:anim calcmode="lin" valueType="num">
                                      <p:cBhvr additive="base">
                                        <p:cTn id="202" dur="500" fill="hold"/>
                                        <p:tgtEl>
                                          <p:spTgt spid="280"/>
                                        </p:tgtEl>
                                        <p:attrNameLst>
                                          <p:attrName>ppt_x</p:attrName>
                                        </p:attrNameLst>
                                      </p:cBhvr>
                                      <p:tavLst>
                                        <p:tav tm="0">
                                          <p:val>
                                            <p:strVal val="#ppt_x"/>
                                          </p:val>
                                        </p:tav>
                                        <p:tav tm="100000">
                                          <p:val>
                                            <p:strVal val="#ppt_x"/>
                                          </p:val>
                                        </p:tav>
                                      </p:tavLst>
                                    </p:anim>
                                    <p:anim calcmode="lin" valueType="num">
                                      <p:cBhvr additive="base">
                                        <p:cTn id="203"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2" presetClass="entr" presetSubtype="4" fill="hold" nodeType="clickEffect">
                                  <p:stCondLst>
                                    <p:cond delay="0"/>
                                  </p:stCondLst>
                                  <p:childTnLst>
                                    <p:set>
                                      <p:cBhvr>
                                        <p:cTn id="207" dur="1" fill="hold">
                                          <p:stCondLst>
                                            <p:cond delay="0"/>
                                          </p:stCondLst>
                                        </p:cTn>
                                        <p:tgtEl>
                                          <p:spTgt spid="256">
                                            <p:txEl>
                                              <p:pRg st="6" end="6"/>
                                            </p:txEl>
                                          </p:spTgt>
                                        </p:tgtEl>
                                        <p:attrNameLst>
                                          <p:attrName>style.visibility</p:attrName>
                                        </p:attrNameLst>
                                      </p:cBhvr>
                                      <p:to>
                                        <p:strVal val="visible"/>
                                      </p:to>
                                    </p:set>
                                    <p:anim calcmode="lin" valueType="num">
                                      <p:cBhvr additive="base">
                                        <p:cTn id="208" dur="500" fill="hold"/>
                                        <p:tgtEl>
                                          <p:spTgt spid="256">
                                            <p:txEl>
                                              <p:pRg st="6" end="6"/>
                                            </p:txEl>
                                          </p:spTgt>
                                        </p:tgtEl>
                                        <p:attrNameLst>
                                          <p:attrName>ppt_x</p:attrName>
                                        </p:attrNameLst>
                                      </p:cBhvr>
                                      <p:tavLst>
                                        <p:tav tm="0">
                                          <p:val>
                                            <p:strVal val="#ppt_x"/>
                                          </p:val>
                                        </p:tav>
                                        <p:tav tm="100000">
                                          <p:val>
                                            <p:strVal val="#ppt_x"/>
                                          </p:val>
                                        </p:tav>
                                      </p:tavLst>
                                    </p:anim>
                                    <p:anim calcmode="lin" valueType="num">
                                      <p:cBhvr additive="base">
                                        <p:cTn id="209" dur="500" fill="hold"/>
                                        <p:tgtEl>
                                          <p:spTgt spid="256">
                                            <p:txEl>
                                              <p:pRg st="6" end="6"/>
                                            </p:txEl>
                                          </p:spTgt>
                                        </p:tgtEl>
                                        <p:attrNameLst>
                                          <p:attrName>ppt_y</p:attrName>
                                        </p:attrNameLst>
                                      </p:cBhvr>
                                      <p:tavLst>
                                        <p:tav tm="0">
                                          <p:val>
                                            <p:strVal val="1+#ppt_h/2"/>
                                          </p:val>
                                        </p:tav>
                                        <p:tav tm="100000">
                                          <p:val>
                                            <p:strVal val="#ppt_y"/>
                                          </p:val>
                                        </p:tav>
                                      </p:tavLst>
                                    </p:anim>
                                  </p:childTnLst>
                                </p:cTn>
                              </p:par>
                              <p:par>
                                <p:cTn id="210" presetID="10" presetClass="entr" presetSubtype="0" fill="hold" grpId="0" nodeType="withEffect">
                                  <p:stCondLst>
                                    <p:cond delay="0"/>
                                  </p:stCondLst>
                                  <p:childTnLst>
                                    <p:set>
                                      <p:cBhvr>
                                        <p:cTn id="211" dur="1" fill="hold">
                                          <p:stCondLst>
                                            <p:cond delay="0"/>
                                          </p:stCondLst>
                                        </p:cTn>
                                        <p:tgtEl>
                                          <p:spTgt spid="310"/>
                                        </p:tgtEl>
                                        <p:attrNameLst>
                                          <p:attrName>style.visibility</p:attrName>
                                        </p:attrNameLst>
                                      </p:cBhvr>
                                      <p:to>
                                        <p:strVal val="visible"/>
                                      </p:to>
                                    </p:set>
                                    <p:animEffect transition="in" filter="fade">
                                      <p:cBhvr>
                                        <p:cTn id="212" dur="500"/>
                                        <p:tgtEl>
                                          <p:spTgt spid="310"/>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03"/>
                                        </p:tgtEl>
                                        <p:attrNameLst>
                                          <p:attrName>style.visibility</p:attrName>
                                        </p:attrNameLst>
                                      </p:cBhvr>
                                      <p:to>
                                        <p:strVal val="visible"/>
                                      </p:to>
                                    </p:set>
                                    <p:animEffect transition="in" filter="fade">
                                      <p:cBhvr>
                                        <p:cTn id="215" dur="500"/>
                                        <p:tgtEl>
                                          <p:spTgt spid="303"/>
                                        </p:tgtEl>
                                      </p:cBhvr>
                                    </p:animEffect>
                                  </p:childTnLst>
                                </p:cTn>
                              </p:par>
                              <p:par>
                                <p:cTn id="216" presetID="10" presetClass="entr" presetSubtype="0" fill="hold" nodeType="withEffect">
                                  <p:stCondLst>
                                    <p:cond delay="0"/>
                                  </p:stCondLst>
                                  <p:childTnLst>
                                    <p:set>
                                      <p:cBhvr>
                                        <p:cTn id="217" dur="1" fill="hold">
                                          <p:stCondLst>
                                            <p:cond delay="0"/>
                                          </p:stCondLst>
                                        </p:cTn>
                                        <p:tgtEl>
                                          <p:spTgt spid="306"/>
                                        </p:tgtEl>
                                        <p:attrNameLst>
                                          <p:attrName>style.visibility</p:attrName>
                                        </p:attrNameLst>
                                      </p:cBhvr>
                                      <p:to>
                                        <p:strVal val="visible"/>
                                      </p:to>
                                    </p:set>
                                    <p:animEffect transition="in" filter="fade">
                                      <p:cBhvr>
                                        <p:cTn id="218" dur="500"/>
                                        <p:tgtEl>
                                          <p:spTgt spid="306"/>
                                        </p:tgtEl>
                                      </p:cBhvr>
                                    </p:animEffect>
                                  </p:childTnLst>
                                </p:cTn>
                              </p:par>
                              <p:par>
                                <p:cTn id="219" presetID="10" presetClass="entr" presetSubtype="0" fill="hold" nodeType="withEffect">
                                  <p:stCondLst>
                                    <p:cond delay="0"/>
                                  </p:stCondLst>
                                  <p:childTnLst>
                                    <p:set>
                                      <p:cBhvr>
                                        <p:cTn id="220" dur="1" fill="hold">
                                          <p:stCondLst>
                                            <p:cond delay="0"/>
                                          </p:stCondLst>
                                        </p:cTn>
                                        <p:tgtEl>
                                          <p:spTgt spid="304"/>
                                        </p:tgtEl>
                                        <p:attrNameLst>
                                          <p:attrName>style.visibility</p:attrName>
                                        </p:attrNameLst>
                                      </p:cBhvr>
                                      <p:to>
                                        <p:strVal val="visible"/>
                                      </p:to>
                                    </p:set>
                                    <p:animEffect transition="in" filter="fade">
                                      <p:cBhvr>
                                        <p:cTn id="221" dur="500"/>
                                        <p:tgtEl>
                                          <p:spTgt spid="304"/>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305"/>
                                        </p:tgtEl>
                                        <p:attrNameLst>
                                          <p:attrName>style.visibility</p:attrName>
                                        </p:attrNameLst>
                                      </p:cBhvr>
                                      <p:to>
                                        <p:strVal val="visible"/>
                                      </p:to>
                                    </p:set>
                                    <p:animEffect transition="in" filter="fade">
                                      <p:cBhvr>
                                        <p:cTn id="224"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210" grpId="0"/>
      <p:bldP spid="224" grpId="0"/>
      <p:bldP spid="231" grpId="0"/>
      <p:bldP spid="232" grpId="0"/>
      <p:bldP spid="236" grpId="0" animBg="1"/>
      <p:bldP spid="237" grpId="0"/>
      <p:bldP spid="239" grpId="0" animBg="1"/>
      <p:bldP spid="246" grpId="0"/>
      <p:bldP spid="248" grpId="0"/>
      <p:bldP spid="249" grpId="0"/>
      <p:bldP spid="252" grpId="0"/>
      <p:bldP spid="303" grpId="0" animBg="1"/>
      <p:bldP spid="305" grpId="0"/>
      <p:bldP spid="3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28" y="354502"/>
            <a:ext cx="10969943" cy="514352"/>
          </a:xfrm>
        </p:spPr>
        <p:txBody>
          <a:bodyPr/>
          <a:lstStyle/>
          <a:p>
            <a:r>
              <a:rPr lang="en-US" dirty="0"/>
              <a:t>What is NSX?</a:t>
            </a:r>
          </a:p>
        </p:txBody>
      </p:sp>
      <p:sp>
        <p:nvSpPr>
          <p:cNvPr id="5" name="Slide Number Placeholder 4"/>
          <p:cNvSpPr>
            <a:spLocks noGrp="1"/>
          </p:cNvSpPr>
          <p:nvPr>
            <p:ph type="sldNum" sz="quarter" idx="12"/>
          </p:nvPr>
        </p:nvSpPr>
        <p:spPr>
          <a:xfrm>
            <a:off x="12084550" y="6274563"/>
            <a:ext cx="450733" cy="149224"/>
          </a:xfrm>
        </p:spPr>
        <p:txBody>
          <a:bodyPr/>
          <a:lstStyle/>
          <a:p>
            <a:fld id="{6EA6D8CF-3CDE-4807-BCD2-C9F2B831AAA5}" type="slidenum">
              <a:rPr lang="en-US" smtClean="0"/>
              <a:t>65</a:t>
            </a:fld>
            <a:endParaRPr lang="en-US" dirty="0"/>
          </a:p>
        </p:txBody>
      </p:sp>
      <p:sp>
        <p:nvSpPr>
          <p:cNvPr id="172" name="Slide Number Placeholder 4"/>
          <p:cNvSpPr txBox="1">
            <a:spLocks/>
          </p:cNvSpPr>
          <p:nvPr/>
        </p:nvSpPr>
        <p:spPr>
          <a:xfrm>
            <a:off x="12084544" y="6447283"/>
            <a:ext cx="450733" cy="149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173" name="Group 172"/>
          <p:cNvGrpSpPr/>
          <p:nvPr/>
        </p:nvGrpSpPr>
        <p:grpSpPr>
          <a:xfrm>
            <a:off x="7794314" y="4274685"/>
            <a:ext cx="2488538" cy="1407096"/>
            <a:chOff x="2734599" y="3369735"/>
            <a:chExt cx="3317186" cy="1875640"/>
          </a:xfrm>
        </p:grpSpPr>
        <p:pic>
          <p:nvPicPr>
            <p:cNvPr id="174" name="Picture 173" descr="VMW-ICON-3D-PHYSICAL-NETWORK-102.pn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a:off x="3727724" y="3585213"/>
              <a:ext cx="1286925" cy="855875"/>
            </a:xfrm>
            <a:prstGeom prst="rect">
              <a:avLst/>
            </a:prstGeom>
          </p:spPr>
        </p:pic>
        <p:pic>
          <p:nvPicPr>
            <p:cNvPr id="175" name="Picture 174" descr="VMW-ICON-3D-PHYSICAL-NETWORK-102.pn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a:off x="4764860" y="3996301"/>
              <a:ext cx="1286925" cy="855875"/>
            </a:xfrm>
            <a:prstGeom prst="rect">
              <a:avLst/>
            </a:prstGeom>
          </p:spPr>
        </p:pic>
        <p:grpSp>
          <p:nvGrpSpPr>
            <p:cNvPr id="176" name="Group 175"/>
            <p:cNvGrpSpPr/>
            <p:nvPr/>
          </p:nvGrpSpPr>
          <p:grpSpPr>
            <a:xfrm>
              <a:off x="4959234" y="3776132"/>
              <a:ext cx="908170" cy="908170"/>
              <a:chOff x="1234256" y="4937223"/>
              <a:chExt cx="813893" cy="813893"/>
            </a:xfrm>
            <a:scene3d>
              <a:camera prst="isometricTopUp">
                <a:rot lat="19101527" lon="17834177" rev="4267096"/>
              </a:camera>
              <a:lightRig rig="threePt" dir="t"/>
            </a:scene3d>
          </p:grpSpPr>
          <p:sp>
            <p:nvSpPr>
              <p:cNvPr id="201" name="Rectangle 200"/>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202" name="Right Arrow 111"/>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3" name="Right Arrow 115"/>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4" name="Right Arrow 116"/>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5" name="Right Arrow 117"/>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grpSp>
          <p:nvGrpSpPr>
            <p:cNvPr id="177" name="Group 176"/>
            <p:cNvGrpSpPr/>
            <p:nvPr/>
          </p:nvGrpSpPr>
          <p:grpSpPr>
            <a:xfrm>
              <a:off x="3917833" y="3369735"/>
              <a:ext cx="908170" cy="908170"/>
              <a:chOff x="1234256" y="4937223"/>
              <a:chExt cx="813893" cy="813893"/>
            </a:xfrm>
            <a:scene3d>
              <a:camera prst="isometricTopUp">
                <a:rot lat="19101527" lon="17834177" rev="4267096"/>
              </a:camera>
              <a:lightRig rig="threePt" dir="t"/>
            </a:scene3d>
          </p:grpSpPr>
          <p:sp>
            <p:nvSpPr>
              <p:cNvPr id="196" name="Rectangle 195"/>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97" name="Right Arrow 105"/>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8" name="Right Arrow 107"/>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9" name="Right Arrow 108"/>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200" name="Right Arrow 109"/>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sp>
          <p:nvSpPr>
            <p:cNvPr id="178" name="Freeform 71"/>
            <p:cNvSpPr/>
            <p:nvPr/>
          </p:nvSpPr>
          <p:spPr>
            <a:xfrm>
              <a:off x="4237102" y="4098408"/>
              <a:ext cx="648163" cy="287325"/>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p>
              <a:pPr algn="ctr">
                <a:spcAft>
                  <a:spcPct val="40000"/>
                </a:spcAft>
              </a:pPr>
              <a:endParaRPr lang="en-US">
                <a:solidFill>
                  <a:srgbClr val="0095D3"/>
                </a:solidFill>
                <a:latin typeface="Arial" charset="0"/>
                <a:ea typeface="ＭＳ Ｐゴシック" pitchFamily="34" charset="-128"/>
              </a:endParaRPr>
            </a:p>
          </p:txBody>
        </p:sp>
        <p:cxnSp>
          <p:nvCxnSpPr>
            <p:cNvPr id="179" name="Straight Connector 178"/>
            <p:cNvCxnSpPr/>
            <p:nvPr/>
          </p:nvCxnSpPr>
          <p:spPr bwMode="auto">
            <a:xfrm>
              <a:off x="4004448" y="4329350"/>
              <a:ext cx="872352" cy="141050"/>
            </a:xfrm>
            <a:prstGeom prst="line">
              <a:avLst/>
            </a:prstGeom>
            <a:solidFill>
              <a:srgbClr val="0095D3"/>
            </a:solidFill>
            <a:ln w="28575" cap="flat" cmpd="sng" algn="ctr">
              <a:solidFill>
                <a:schemeClr val="tx1"/>
              </a:solidFill>
              <a:prstDash val="solid"/>
              <a:round/>
              <a:headEnd type="none" w="med" len="med"/>
              <a:tailEnd type="none" w="med" len="med"/>
            </a:ln>
            <a:effectLst/>
          </p:spPr>
        </p:cxnSp>
        <p:cxnSp>
          <p:nvCxnSpPr>
            <p:cNvPr id="180" name="Straight Connector 179"/>
            <p:cNvCxnSpPr/>
            <p:nvPr/>
          </p:nvCxnSpPr>
          <p:spPr bwMode="auto">
            <a:xfrm flipH="1" flipV="1">
              <a:off x="4261538" y="4229321"/>
              <a:ext cx="200396" cy="342678"/>
            </a:xfrm>
            <a:prstGeom prst="line">
              <a:avLst/>
            </a:prstGeom>
            <a:solidFill>
              <a:srgbClr val="0095D3"/>
            </a:solidFill>
            <a:ln w="28575" cap="flat" cmpd="sng" algn="ctr">
              <a:solidFill>
                <a:schemeClr val="tx1"/>
              </a:solidFill>
              <a:prstDash val="solid"/>
              <a:round/>
              <a:headEnd type="none" w="med" len="med"/>
              <a:tailEnd type="none" w="med" len="med"/>
            </a:ln>
            <a:effectLst/>
          </p:spPr>
        </p:cxnSp>
        <p:pic>
          <p:nvPicPr>
            <p:cNvPr id="181" name="Picture 180" descr="VMW-ICON-3D-PHYSICAL-NETWORK-102.pn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a:off x="2734599" y="3978412"/>
              <a:ext cx="1286925" cy="855875"/>
            </a:xfrm>
            <a:prstGeom prst="rect">
              <a:avLst/>
            </a:prstGeom>
          </p:spPr>
        </p:pic>
        <p:pic>
          <p:nvPicPr>
            <p:cNvPr id="182" name="Picture 181" descr="VMW-ICON-3D-PHYSICAL-NETWORK-102.png"/>
            <p:cNvPicPr>
              <a:picLocks noChangeAspect="1"/>
            </p:cNvPicPr>
            <p:nvPr/>
          </p:nvPicPr>
          <p:blipFill>
            <a:blip r:embed="rId3" cstate="print">
              <a:alphaModFix amt="76000"/>
              <a:extLst>
                <a:ext uri="{28A0092B-C50C-407E-A947-70E740481C1C}">
                  <a14:useLocalDpi xmlns:a14="http://schemas.microsoft.com/office/drawing/2010/main" val="0"/>
                </a:ext>
              </a:extLst>
            </a:blip>
            <a:stretch>
              <a:fillRect/>
            </a:stretch>
          </p:blipFill>
          <p:spPr>
            <a:xfrm>
              <a:off x="3771735" y="4389500"/>
              <a:ext cx="1286925" cy="855875"/>
            </a:xfrm>
            <a:prstGeom prst="rect">
              <a:avLst/>
            </a:prstGeom>
          </p:spPr>
        </p:pic>
        <p:grpSp>
          <p:nvGrpSpPr>
            <p:cNvPr id="183" name="Group 182"/>
            <p:cNvGrpSpPr/>
            <p:nvPr/>
          </p:nvGrpSpPr>
          <p:grpSpPr>
            <a:xfrm>
              <a:off x="3968635" y="4190999"/>
              <a:ext cx="908170" cy="908170"/>
              <a:chOff x="1234256" y="4937223"/>
              <a:chExt cx="813893" cy="813893"/>
            </a:xfrm>
            <a:scene3d>
              <a:camera prst="isometricTopUp">
                <a:rot lat="19101527" lon="17834177" rev="4267096"/>
              </a:camera>
              <a:lightRig rig="threePt" dir="t"/>
            </a:scene3d>
          </p:grpSpPr>
          <p:sp>
            <p:nvSpPr>
              <p:cNvPr id="191" name="Rectangle 190"/>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92" name="Right Arrow 93"/>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3" name="Right Arrow 97"/>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4" name="Right Arrow 99"/>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5" name="Right Arrow 100"/>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grpSp>
          <p:nvGrpSpPr>
            <p:cNvPr id="184" name="Group 183"/>
            <p:cNvGrpSpPr/>
            <p:nvPr/>
          </p:nvGrpSpPr>
          <p:grpSpPr>
            <a:xfrm>
              <a:off x="2944170" y="3767694"/>
              <a:ext cx="908170" cy="908170"/>
              <a:chOff x="1234256" y="4937223"/>
              <a:chExt cx="813893" cy="813893"/>
            </a:xfrm>
            <a:scene3d>
              <a:camera prst="isometricTopUp">
                <a:rot lat="19101527" lon="17834177" rev="4267096"/>
              </a:camera>
              <a:lightRig rig="threePt" dir="t"/>
            </a:scene3d>
          </p:grpSpPr>
          <p:sp>
            <p:nvSpPr>
              <p:cNvPr id="186" name="Rectangle 185"/>
              <p:cNvSpPr/>
              <p:nvPr/>
            </p:nvSpPr>
            <p:spPr bwMode="auto">
              <a:xfrm>
                <a:off x="1234256" y="4937223"/>
                <a:ext cx="813893" cy="813893"/>
              </a:xfrm>
              <a:prstGeom prst="rect">
                <a:avLst/>
              </a:prstGeom>
              <a:gradFill>
                <a:gsLst>
                  <a:gs pos="0">
                    <a:schemeClr val="tx1">
                      <a:lumMod val="75000"/>
                      <a:lumOff val="25000"/>
                    </a:schemeClr>
                  </a:gs>
                  <a:gs pos="100000">
                    <a:schemeClr val="bg1">
                      <a:lumMod val="65000"/>
                    </a:schemeClr>
                  </a:gs>
                </a:gsLst>
                <a:lin ang="13740000" scaled="0"/>
              </a:gradFill>
              <a:ln>
                <a:noFill/>
                <a:headEnd/>
                <a:tailEnd/>
              </a:ln>
              <a:effectLst/>
            </p:spPr>
            <p:style>
              <a:lnRef idx="1">
                <a:schemeClr val="dk1"/>
              </a:lnRef>
              <a:fillRef idx="2">
                <a:schemeClr val="dk1"/>
              </a:fillRef>
              <a:effectRef idx="1">
                <a:schemeClr val="dk1"/>
              </a:effectRef>
              <a:fontRef idx="minor">
                <a:schemeClr val="dk1"/>
              </a:fontRef>
            </p:style>
            <p:txBody>
              <a:bodyPr wrap="none" lIns="0" tIns="0" rIns="0" bIns="0" rtlCol="0" anchor="ctr"/>
              <a:lstStyle/>
              <a:p>
                <a:pPr algn="ctr">
                  <a:spcAft>
                    <a:spcPct val="40000"/>
                  </a:spcAft>
                </a:pPr>
                <a:endParaRPr lang="en-US" sz="1350" dirty="0" err="1">
                  <a:solidFill>
                    <a:srgbClr val="FFFFFF"/>
                  </a:solidFill>
                  <a:latin typeface="Arial"/>
                  <a:ea typeface="ＭＳ Ｐゴシック"/>
                </a:endParaRPr>
              </a:p>
            </p:txBody>
          </p:sp>
          <p:sp>
            <p:nvSpPr>
              <p:cNvPr id="187" name="Right Arrow 85"/>
              <p:cNvSpPr/>
              <p:nvPr/>
            </p:nvSpPr>
            <p:spPr bwMode="auto">
              <a:xfrm>
                <a:off x="1524000" y="4989997"/>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88" name="Right Arrow 89"/>
              <p:cNvSpPr/>
              <p:nvPr/>
            </p:nvSpPr>
            <p:spPr bwMode="auto">
              <a:xfrm flipH="1">
                <a:off x="1312333" y="5159331"/>
                <a:ext cx="452967"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89" name="Right Arrow 90"/>
              <p:cNvSpPr/>
              <p:nvPr/>
            </p:nvSpPr>
            <p:spPr bwMode="auto">
              <a:xfrm flipH="1">
                <a:off x="1312332" y="5481068"/>
                <a:ext cx="452968"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sp>
            <p:nvSpPr>
              <p:cNvPr id="190" name="Right Arrow 91"/>
              <p:cNvSpPr/>
              <p:nvPr/>
            </p:nvSpPr>
            <p:spPr bwMode="auto">
              <a:xfrm>
                <a:off x="1524000" y="5320199"/>
                <a:ext cx="448733" cy="214661"/>
              </a:xfrm>
              <a:prstGeom prst="rightArrow">
                <a:avLst>
                  <a:gd name="adj1" fmla="val 46056"/>
                  <a:gd name="adj2" fmla="val 71693"/>
                </a:avLst>
              </a:prstGeom>
              <a:solidFill>
                <a:schemeClr val="bg1"/>
              </a:solidFill>
              <a:ln w="19050">
                <a:noFill/>
                <a:round/>
                <a:headEnd/>
                <a:tailEnd/>
              </a:ln>
            </p:spPr>
            <p:txBody>
              <a:bodyPr wrap="none" lIns="0" tIns="0" rIns="0" bIns="0" rtlCol="0" anchor="ctr"/>
              <a:lstStyle/>
              <a:p>
                <a:pPr algn="ctr">
                  <a:spcAft>
                    <a:spcPct val="40000"/>
                  </a:spcAft>
                </a:pPr>
                <a:endParaRPr lang="en-US" sz="1350" dirty="0" err="1">
                  <a:solidFill>
                    <a:srgbClr val="FFFFFF"/>
                  </a:solidFill>
                  <a:latin typeface="Arial" charset="0"/>
                  <a:ea typeface="ＭＳ Ｐゴシック" pitchFamily="34" charset="-128"/>
                </a:endParaRPr>
              </a:p>
            </p:txBody>
          </p:sp>
        </p:grpSp>
        <p:sp>
          <p:nvSpPr>
            <p:cNvPr id="185" name="Freeform 80"/>
            <p:cNvSpPr/>
            <p:nvPr/>
          </p:nvSpPr>
          <p:spPr>
            <a:xfrm>
              <a:off x="3238036" y="4479408"/>
              <a:ext cx="648163" cy="287325"/>
            </a:xfrm>
            <a:custGeom>
              <a:avLst/>
              <a:gdLst>
                <a:gd name="connsiteX0" fmla="*/ 117834 w 739293"/>
                <a:gd name="connsiteY0" fmla="*/ 0 h 321826"/>
                <a:gd name="connsiteX1" fmla="*/ 36774 w 739293"/>
                <a:gd name="connsiteY1" fmla="*/ 54045 h 321826"/>
                <a:gd name="connsiteX2" fmla="*/ 640220 w 739293"/>
                <a:gd name="connsiteY2" fmla="*/ 315259 h 321826"/>
                <a:gd name="connsiteX3" fmla="*/ 739293 w 739293"/>
                <a:gd name="connsiteY3" fmla="*/ 243200 h 321826"/>
                <a:gd name="connsiteX0" fmla="*/ 60341 w 681800"/>
                <a:gd name="connsiteY0" fmla="*/ 0 h 319579"/>
                <a:gd name="connsiteX1" fmla="*/ 68181 w 681800"/>
                <a:gd name="connsiteY1" fmla="*/ 98495 h 319579"/>
                <a:gd name="connsiteX2" fmla="*/ 582727 w 681800"/>
                <a:gd name="connsiteY2" fmla="*/ 315259 h 319579"/>
                <a:gd name="connsiteX3" fmla="*/ 681800 w 681800"/>
                <a:gd name="connsiteY3" fmla="*/ 243200 h 319579"/>
                <a:gd name="connsiteX0" fmla="*/ 62654 w 684113"/>
                <a:gd name="connsiteY0" fmla="*/ 0 h 319579"/>
                <a:gd name="connsiteX1" fmla="*/ 70494 w 684113"/>
                <a:gd name="connsiteY1" fmla="*/ 98495 h 319579"/>
                <a:gd name="connsiteX2" fmla="*/ 585040 w 684113"/>
                <a:gd name="connsiteY2" fmla="*/ 315259 h 319579"/>
                <a:gd name="connsiteX3" fmla="*/ 684113 w 684113"/>
                <a:gd name="connsiteY3" fmla="*/ 243200 h 319579"/>
                <a:gd name="connsiteX0" fmla="*/ 47087 w 668546"/>
                <a:gd name="connsiteY0" fmla="*/ 0 h 319132"/>
                <a:gd name="connsiteX1" fmla="*/ 93027 w 668546"/>
                <a:gd name="connsiteY1" fmla="*/ 108020 h 319132"/>
                <a:gd name="connsiteX2" fmla="*/ 569473 w 668546"/>
                <a:gd name="connsiteY2" fmla="*/ 315259 h 319132"/>
                <a:gd name="connsiteX3" fmla="*/ 668546 w 668546"/>
                <a:gd name="connsiteY3" fmla="*/ 243200 h 319132"/>
                <a:gd name="connsiteX0" fmla="*/ 42122 w 663581"/>
                <a:gd name="connsiteY0" fmla="*/ 0 h 289199"/>
                <a:gd name="connsiteX1" fmla="*/ 88062 w 663581"/>
                <a:gd name="connsiteY1" fmla="*/ 108020 h 289199"/>
                <a:gd name="connsiteX2" fmla="*/ 488308 w 663581"/>
                <a:gd name="connsiteY2" fmla="*/ 283509 h 289199"/>
                <a:gd name="connsiteX3" fmla="*/ 663581 w 663581"/>
                <a:gd name="connsiteY3" fmla="*/ 243200 h 289199"/>
                <a:gd name="connsiteX0" fmla="*/ 48329 w 647563"/>
                <a:gd name="connsiteY0" fmla="*/ 0 h 286024"/>
                <a:gd name="connsiteX1" fmla="*/ 72044 w 647563"/>
                <a:gd name="connsiteY1" fmla="*/ 104845 h 286024"/>
                <a:gd name="connsiteX2" fmla="*/ 472290 w 647563"/>
                <a:gd name="connsiteY2" fmla="*/ 280334 h 286024"/>
                <a:gd name="connsiteX3" fmla="*/ 647563 w 647563"/>
                <a:gd name="connsiteY3" fmla="*/ 240025 h 286024"/>
                <a:gd name="connsiteX0" fmla="*/ 40213 w 639447"/>
                <a:gd name="connsiteY0" fmla="*/ 0 h 286024"/>
                <a:gd name="connsiteX1" fmla="*/ 63928 w 639447"/>
                <a:gd name="connsiteY1" fmla="*/ 104845 h 286024"/>
                <a:gd name="connsiteX2" fmla="*/ 464174 w 639447"/>
                <a:gd name="connsiteY2" fmla="*/ 280334 h 286024"/>
                <a:gd name="connsiteX3" fmla="*/ 639447 w 639447"/>
                <a:gd name="connsiteY3" fmla="*/ 240025 h 286024"/>
                <a:gd name="connsiteX0" fmla="*/ 29449 w 628683"/>
                <a:gd name="connsiteY0" fmla="*/ 0 h 285457"/>
                <a:gd name="connsiteX1" fmla="*/ 88089 w 628683"/>
                <a:gd name="connsiteY1" fmla="*/ 114370 h 285457"/>
                <a:gd name="connsiteX2" fmla="*/ 453410 w 628683"/>
                <a:gd name="connsiteY2" fmla="*/ 280334 h 285457"/>
                <a:gd name="connsiteX3" fmla="*/ 628683 w 628683"/>
                <a:gd name="connsiteY3" fmla="*/ 240025 h 285457"/>
                <a:gd name="connsiteX0" fmla="*/ 39008 w 638242"/>
                <a:gd name="connsiteY0" fmla="*/ 0 h 285086"/>
                <a:gd name="connsiteX1" fmla="*/ 65898 w 638242"/>
                <a:gd name="connsiteY1" fmla="*/ 120720 h 285086"/>
                <a:gd name="connsiteX2" fmla="*/ 462969 w 638242"/>
                <a:gd name="connsiteY2" fmla="*/ 280334 h 285086"/>
                <a:gd name="connsiteX3" fmla="*/ 638242 w 638242"/>
                <a:gd name="connsiteY3" fmla="*/ 240025 h 285086"/>
                <a:gd name="connsiteX0" fmla="*/ 37046 w 642630"/>
                <a:gd name="connsiteY0" fmla="*/ 0 h 291436"/>
                <a:gd name="connsiteX1" fmla="*/ 70286 w 642630"/>
                <a:gd name="connsiteY1" fmla="*/ 127070 h 291436"/>
                <a:gd name="connsiteX2" fmla="*/ 467357 w 642630"/>
                <a:gd name="connsiteY2" fmla="*/ 286684 h 291436"/>
                <a:gd name="connsiteX3" fmla="*/ 642630 w 642630"/>
                <a:gd name="connsiteY3" fmla="*/ 246375 h 291436"/>
              </a:gdLst>
              <a:ahLst/>
              <a:cxnLst>
                <a:cxn ang="0">
                  <a:pos x="connsiteX0" y="connsiteY0"/>
                </a:cxn>
                <a:cxn ang="0">
                  <a:pos x="connsiteX1" y="connsiteY1"/>
                </a:cxn>
                <a:cxn ang="0">
                  <a:pos x="connsiteX2" y="connsiteY2"/>
                </a:cxn>
                <a:cxn ang="0">
                  <a:pos x="connsiteX3" y="connsiteY3"/>
                </a:cxn>
              </a:cxnLst>
              <a:rect l="l" t="t" r="r" b="b"/>
              <a:pathLst>
                <a:path w="642630" h="291436">
                  <a:moveTo>
                    <a:pt x="37046" y="0"/>
                  </a:moveTo>
                  <a:cubicBezTo>
                    <a:pt x="-27966" y="48376"/>
                    <a:pt x="-1432" y="79289"/>
                    <a:pt x="70286" y="127070"/>
                  </a:cubicBezTo>
                  <a:cubicBezTo>
                    <a:pt x="142004" y="174851"/>
                    <a:pt x="371966" y="266800"/>
                    <a:pt x="467357" y="286684"/>
                  </a:cubicBezTo>
                  <a:cubicBezTo>
                    <a:pt x="562748" y="306568"/>
                    <a:pt x="624617" y="258385"/>
                    <a:pt x="642630" y="246375"/>
                  </a:cubicBezTo>
                </a:path>
              </a:pathLst>
            </a:custGeom>
            <a:ln w="28575" cmpd="sng">
              <a:solidFill>
                <a:schemeClr val="tx1"/>
              </a:solidFill>
            </a:ln>
          </p:spPr>
          <p:txBody>
            <a:bodyPr vert="horz" wrap="none" lIns="0" tIns="0" rIns="0" bIns="0" numCol="1" rtlCol="0" anchor="ctr" anchorCtr="0" compatLnSpc="1">
              <a:prstTxWarp prst="textNoShape">
                <a:avLst/>
              </a:prstTxWarp>
            </a:bodyPr>
            <a:lstStyle/>
            <a:p>
              <a:pPr algn="ctr">
                <a:spcAft>
                  <a:spcPct val="40000"/>
                </a:spcAft>
              </a:pPr>
              <a:endParaRPr lang="en-US">
                <a:solidFill>
                  <a:srgbClr val="0095D3"/>
                </a:solidFill>
                <a:latin typeface="Arial" charset="0"/>
                <a:ea typeface="ＭＳ Ｐゴシック" pitchFamily="34" charset="-128"/>
              </a:endParaRPr>
            </a:p>
          </p:txBody>
        </p:sp>
      </p:grpSp>
      <p:pic>
        <p:nvPicPr>
          <p:cNvPr id="206" name="Picture 18" descr="ICON_Router_Q408"/>
          <p:cNvPicPr>
            <a:picLocks noChangeAspect="1" noChangeArrowheads="1"/>
          </p:cNvPicPr>
          <p:nvPr/>
        </p:nvPicPr>
        <p:blipFill>
          <a:blip r:embed="rId4"/>
          <a:srcRect/>
          <a:stretch>
            <a:fillRect/>
          </a:stretch>
        </p:blipFill>
        <p:spPr bwMode="auto">
          <a:xfrm>
            <a:off x="8370116" y="4857985"/>
            <a:ext cx="1028968" cy="396332"/>
          </a:xfrm>
          <a:prstGeom prst="rect">
            <a:avLst/>
          </a:prstGeom>
          <a:noFill/>
          <a:ln w="9525">
            <a:noFill/>
            <a:miter lim="800000"/>
            <a:headEnd/>
            <a:tailEnd/>
          </a:ln>
        </p:spPr>
      </p:pic>
      <p:pic>
        <p:nvPicPr>
          <p:cNvPr id="207" name="Picture 18" descr="ICON_Router_Q408"/>
          <p:cNvPicPr>
            <a:picLocks noChangeAspect="1" noChangeArrowheads="1"/>
          </p:cNvPicPr>
          <p:nvPr/>
        </p:nvPicPr>
        <p:blipFill>
          <a:blip r:embed="rId4"/>
          <a:srcRect/>
          <a:stretch>
            <a:fillRect/>
          </a:stretch>
        </p:blipFill>
        <p:spPr bwMode="auto">
          <a:xfrm>
            <a:off x="9034737" y="4643807"/>
            <a:ext cx="1028968" cy="396332"/>
          </a:xfrm>
          <a:prstGeom prst="rect">
            <a:avLst/>
          </a:prstGeom>
          <a:noFill/>
          <a:ln w="9525">
            <a:noFill/>
            <a:miter lim="800000"/>
            <a:headEnd/>
            <a:tailEnd/>
          </a:ln>
        </p:spPr>
      </p:pic>
      <p:pic>
        <p:nvPicPr>
          <p:cNvPr id="208" name="Picture 207" descr="NetworkHypervisor.png"/>
          <p:cNvPicPr>
            <a:picLocks noChangeAspect="1"/>
          </p:cNvPicPr>
          <p:nvPr/>
        </p:nvPicPr>
        <p:blipFill>
          <a:blip r:embed="rId5" cstate="print">
            <a:alphaModFix amt="49000"/>
            <a:extLst>
              <a:ext uri="{28A0092B-C50C-407E-A947-70E740481C1C}">
                <a14:useLocalDpi xmlns:a14="http://schemas.microsoft.com/office/drawing/2010/main" val="0"/>
              </a:ext>
            </a:extLst>
          </a:blip>
          <a:stretch>
            <a:fillRect/>
          </a:stretch>
        </p:blipFill>
        <p:spPr>
          <a:xfrm>
            <a:off x="7179124" y="4002883"/>
            <a:ext cx="3490778" cy="1106506"/>
          </a:xfrm>
          <a:prstGeom prst="rect">
            <a:avLst/>
          </a:prstGeom>
          <a:effectLst>
            <a:outerShdw blurRad="469900" dist="609600" dir="5400000" sx="96000" sy="96000" algn="tl" rotWithShape="0">
              <a:srgbClr val="000000">
                <a:alpha val="43000"/>
              </a:srgbClr>
            </a:outerShdw>
          </a:effectLst>
        </p:spPr>
      </p:pic>
      <p:pic>
        <p:nvPicPr>
          <p:cNvPr id="209" name="Picture 4" descr="C:\Users\Abject-3D\Desktop\VMWare Files\FINAL diagrams\Basic Virtualization\3D PNGs\ICON_ThinApp_3D_Q408_Comm_1.png"/>
          <p:cNvPicPr>
            <a:picLocks noChangeAspect="1" noChangeArrowheads="1"/>
          </p:cNvPicPr>
          <p:nvPr/>
        </p:nvPicPr>
        <p:blipFill>
          <a:blip r:embed="rId6">
            <a:alphaModFix amt="95000"/>
          </a:blip>
          <a:srcRect/>
          <a:stretch>
            <a:fillRect/>
          </a:stretch>
        </p:blipFill>
        <p:spPr bwMode="auto">
          <a:xfrm>
            <a:off x="6861515" y="2763650"/>
            <a:ext cx="3287022" cy="1331622"/>
          </a:xfrm>
          <a:prstGeom prst="rect">
            <a:avLst/>
          </a:prstGeom>
          <a:noFill/>
        </p:spPr>
      </p:pic>
      <p:sp>
        <p:nvSpPr>
          <p:cNvPr id="210" name="TextBox 209"/>
          <p:cNvSpPr txBox="1"/>
          <p:nvPr/>
        </p:nvSpPr>
        <p:spPr>
          <a:xfrm>
            <a:off x="8273046" y="3755563"/>
            <a:ext cx="2374426" cy="25391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1050" b="1" dirty="0">
                <a:solidFill>
                  <a:srgbClr val="FFFFFF"/>
                </a:solidFill>
                <a:latin typeface="Calibri"/>
              </a:rPr>
              <a:t>Logical Switch (L2)</a:t>
            </a:r>
          </a:p>
        </p:txBody>
      </p:sp>
      <p:grpSp>
        <p:nvGrpSpPr>
          <p:cNvPr id="211" name="Group 210"/>
          <p:cNvGrpSpPr/>
          <p:nvPr/>
        </p:nvGrpSpPr>
        <p:grpSpPr>
          <a:xfrm>
            <a:off x="8248526" y="3042108"/>
            <a:ext cx="687523" cy="317946"/>
            <a:chOff x="3057276" y="3009703"/>
            <a:chExt cx="916458" cy="423817"/>
          </a:xfrm>
        </p:grpSpPr>
        <p:pic>
          <p:nvPicPr>
            <p:cNvPr id="212" name="Picture 9" descr="C:\Users\Abject-3D\Desktop\VMWare Files\FINAL diagrams\Basic Virtualization\3D PNGs\ICON_ThinApp_3D_Q408_Comm_6.png"/>
            <p:cNvPicPr>
              <a:picLocks noChangeAspect="1" noChangeArrowheads="1"/>
            </p:cNvPicPr>
            <p:nvPr/>
          </p:nvPicPr>
          <p:blipFill>
            <a:blip r:embed="rId7"/>
            <a:srcRect/>
            <a:stretch>
              <a:fillRect/>
            </a:stretch>
          </p:blipFill>
          <p:spPr bwMode="auto">
            <a:xfrm>
              <a:off x="3057276" y="3014313"/>
              <a:ext cx="916458" cy="419207"/>
            </a:xfrm>
            <a:prstGeom prst="rect">
              <a:avLst/>
            </a:prstGeom>
            <a:noFill/>
          </p:spPr>
        </p:pic>
        <p:sp>
          <p:nvSpPr>
            <p:cNvPr id="213" name="TextBox 212"/>
            <p:cNvSpPr txBox="1"/>
            <p:nvPr/>
          </p:nvSpPr>
          <p:spPr>
            <a:xfrm>
              <a:off x="3333611" y="3009703"/>
              <a:ext cx="455561" cy="338466"/>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L3</a:t>
              </a:r>
            </a:p>
          </p:txBody>
        </p:sp>
      </p:grpSp>
      <p:grpSp>
        <p:nvGrpSpPr>
          <p:cNvPr id="214" name="Group 213"/>
          <p:cNvGrpSpPr/>
          <p:nvPr/>
        </p:nvGrpSpPr>
        <p:grpSpPr>
          <a:xfrm>
            <a:off x="7728676" y="3245725"/>
            <a:ext cx="687523" cy="314487"/>
            <a:chOff x="2364324" y="3281120"/>
            <a:chExt cx="916458" cy="419207"/>
          </a:xfrm>
        </p:grpSpPr>
        <p:pic>
          <p:nvPicPr>
            <p:cNvPr id="215" name="Picture 9" descr="C:\Users\Abject-3D\Desktop\VMWare Files\FINAL diagrams\Basic Virtualization\3D PNGs\ICON_ThinApp_3D_Q408_Comm_6.png"/>
            <p:cNvPicPr>
              <a:picLocks noChangeAspect="1" noChangeArrowheads="1"/>
            </p:cNvPicPr>
            <p:nvPr/>
          </p:nvPicPr>
          <p:blipFill>
            <a:blip r:embed="rId7"/>
            <a:srcRect/>
            <a:stretch>
              <a:fillRect/>
            </a:stretch>
          </p:blipFill>
          <p:spPr bwMode="auto">
            <a:xfrm>
              <a:off x="2364324" y="3281120"/>
              <a:ext cx="916458" cy="419207"/>
            </a:xfrm>
            <a:prstGeom prst="rect">
              <a:avLst/>
            </a:prstGeom>
            <a:noFill/>
          </p:spPr>
        </p:pic>
        <p:sp>
          <p:nvSpPr>
            <p:cNvPr id="216" name="TextBox 215"/>
            <p:cNvSpPr txBox="1"/>
            <p:nvPr/>
          </p:nvSpPr>
          <p:spPr>
            <a:xfrm>
              <a:off x="2606949" y="3281120"/>
              <a:ext cx="455561" cy="338467"/>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L2</a:t>
              </a:r>
            </a:p>
          </p:txBody>
        </p:sp>
      </p:grpSp>
      <p:cxnSp>
        <p:nvCxnSpPr>
          <p:cNvPr id="217" name="Straight Connector 216"/>
          <p:cNvCxnSpPr/>
          <p:nvPr/>
        </p:nvCxnSpPr>
        <p:spPr bwMode="auto">
          <a:xfrm flipV="1">
            <a:off x="6852020" y="3432095"/>
            <a:ext cx="1047486" cy="358137"/>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cxnSp>
        <p:nvCxnSpPr>
          <p:cNvPr id="218" name="Straight Connector 217"/>
          <p:cNvCxnSpPr/>
          <p:nvPr/>
        </p:nvCxnSpPr>
        <p:spPr bwMode="auto">
          <a:xfrm flipV="1">
            <a:off x="8267507" y="3253938"/>
            <a:ext cx="113338" cy="45712"/>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grpSp>
        <p:nvGrpSpPr>
          <p:cNvPr id="219" name="Group 218"/>
          <p:cNvGrpSpPr/>
          <p:nvPr/>
        </p:nvGrpSpPr>
        <p:grpSpPr>
          <a:xfrm>
            <a:off x="9803333" y="1437192"/>
            <a:ext cx="1728579" cy="746325"/>
            <a:chOff x="5129812" y="870370"/>
            <a:chExt cx="2304172" cy="994841"/>
          </a:xfrm>
        </p:grpSpPr>
        <p:cxnSp>
          <p:nvCxnSpPr>
            <p:cNvPr id="220" name="Straight Connector 219"/>
            <p:cNvCxnSpPr/>
            <p:nvPr/>
          </p:nvCxnSpPr>
          <p:spPr bwMode="auto">
            <a:xfrm flipV="1">
              <a:off x="5129812" y="1390487"/>
              <a:ext cx="1395815" cy="474724"/>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a:scene3d>
              <a:camera prst="orthographicFront">
                <a:rot lat="0" lon="0" rev="0"/>
              </a:camera>
              <a:lightRig rig="threePt" dir="t"/>
            </a:scene3d>
          </p:spPr>
        </p:cxnSp>
        <p:pic>
          <p:nvPicPr>
            <p:cNvPr id="221" name="Picture 150" descr="ICON_VM_basic_label_Q308"/>
            <p:cNvPicPr>
              <a:picLocks noChangeAspect="1" noChangeArrowheads="1"/>
            </p:cNvPicPr>
            <p:nvPr/>
          </p:nvPicPr>
          <p:blipFill>
            <a:blip r:embed="rId8"/>
            <a:srcRect/>
            <a:stretch>
              <a:fillRect/>
            </a:stretch>
          </p:blipFill>
          <p:spPr bwMode="auto">
            <a:xfrm>
              <a:off x="6964024" y="870370"/>
              <a:ext cx="469960" cy="401095"/>
            </a:xfrm>
            <a:prstGeom prst="rect">
              <a:avLst/>
            </a:prstGeom>
            <a:noFill/>
            <a:ln w="9525">
              <a:noFill/>
              <a:miter lim="800000"/>
              <a:headEnd/>
              <a:tailEnd/>
            </a:ln>
          </p:spPr>
        </p:pic>
        <p:sp>
          <p:nvSpPr>
            <p:cNvPr id="222" name="TextBox 221"/>
            <p:cNvSpPr txBox="1"/>
            <p:nvPr/>
          </p:nvSpPr>
          <p:spPr>
            <a:xfrm>
              <a:off x="6133185" y="1145577"/>
              <a:ext cx="1300799" cy="30769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EEECE1">
                      <a:lumMod val="50000"/>
                    </a:srgbClr>
                  </a:solidFill>
                  <a:latin typeface="Calibri"/>
                </a:rPr>
                <a:t>Egress</a:t>
              </a:r>
            </a:p>
          </p:txBody>
        </p:sp>
      </p:grpSp>
      <p:pic>
        <p:nvPicPr>
          <p:cNvPr id="223" name="Picture 4" descr="C:\Users\Abject-3D\Desktop\VMWare Files\FINAL diagrams\Basic Virtualization\3D PNGs\ICON_ThinApp_3D_Q408_Comm_1.png"/>
          <p:cNvPicPr>
            <a:picLocks noChangeAspect="1" noChangeArrowheads="1"/>
          </p:cNvPicPr>
          <p:nvPr/>
        </p:nvPicPr>
        <p:blipFill>
          <a:blip r:embed="rId6">
            <a:alphaModFix amt="95000"/>
          </a:blip>
          <a:srcRect/>
          <a:stretch>
            <a:fillRect/>
          </a:stretch>
        </p:blipFill>
        <p:spPr bwMode="auto">
          <a:xfrm>
            <a:off x="7877030" y="1562862"/>
            <a:ext cx="3276600" cy="1331622"/>
          </a:xfrm>
          <a:prstGeom prst="rect">
            <a:avLst/>
          </a:prstGeom>
          <a:noFill/>
        </p:spPr>
      </p:pic>
      <p:sp>
        <p:nvSpPr>
          <p:cNvPr id="224" name="TextBox 223"/>
          <p:cNvSpPr txBox="1"/>
          <p:nvPr/>
        </p:nvSpPr>
        <p:spPr>
          <a:xfrm>
            <a:off x="9136319" y="2379333"/>
            <a:ext cx="2374426" cy="253916"/>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1050" b="1" dirty="0">
                <a:solidFill>
                  <a:srgbClr val="FFFFFF"/>
                </a:solidFill>
                <a:latin typeface="Calibri"/>
              </a:rPr>
              <a:t>Logical Switch  (L2)</a:t>
            </a:r>
          </a:p>
        </p:txBody>
      </p:sp>
      <p:grpSp>
        <p:nvGrpSpPr>
          <p:cNvPr id="225" name="Group 224"/>
          <p:cNvGrpSpPr/>
          <p:nvPr/>
        </p:nvGrpSpPr>
        <p:grpSpPr>
          <a:xfrm>
            <a:off x="9639819" y="1963107"/>
            <a:ext cx="687523" cy="322618"/>
            <a:chOff x="4641507" y="1686669"/>
            <a:chExt cx="916458" cy="430046"/>
          </a:xfrm>
        </p:grpSpPr>
        <p:pic>
          <p:nvPicPr>
            <p:cNvPr id="226" name="Picture 9" descr="C:\Users\Abject-3D\Desktop\VMWare Files\FINAL diagrams\Basic Virtualization\3D PNGs\ICON_ThinApp_3D_Q408_Comm_6.png"/>
            <p:cNvPicPr>
              <a:picLocks noChangeAspect="1" noChangeArrowheads="1"/>
            </p:cNvPicPr>
            <p:nvPr/>
          </p:nvPicPr>
          <p:blipFill>
            <a:blip r:embed="rId7"/>
            <a:srcRect/>
            <a:stretch>
              <a:fillRect/>
            </a:stretch>
          </p:blipFill>
          <p:spPr bwMode="auto">
            <a:xfrm>
              <a:off x="4641507" y="1697508"/>
              <a:ext cx="916458" cy="419207"/>
            </a:xfrm>
            <a:prstGeom prst="rect">
              <a:avLst/>
            </a:prstGeom>
            <a:noFill/>
          </p:spPr>
        </p:pic>
        <p:sp>
          <p:nvSpPr>
            <p:cNvPr id="227" name="TextBox 226"/>
            <p:cNvSpPr txBox="1"/>
            <p:nvPr/>
          </p:nvSpPr>
          <p:spPr>
            <a:xfrm>
              <a:off x="4871460" y="1686669"/>
              <a:ext cx="455561" cy="338468"/>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L2</a:t>
              </a:r>
            </a:p>
          </p:txBody>
        </p:sp>
      </p:grpSp>
      <p:sp>
        <p:nvSpPr>
          <p:cNvPr id="231" name="TextBox 230"/>
          <p:cNvSpPr txBox="1"/>
          <p:nvPr/>
        </p:nvSpPr>
        <p:spPr>
          <a:xfrm>
            <a:off x="7793721" y="5095841"/>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srgbClr val="7F7F7F"/>
                </a:solidFill>
                <a:latin typeface="Arial"/>
                <a:ea typeface="ＭＳ Ｐゴシック"/>
              </a:rPr>
              <a:t>Load Balancer</a:t>
            </a:r>
          </a:p>
        </p:txBody>
      </p:sp>
      <p:sp>
        <p:nvSpPr>
          <p:cNvPr id="232" name="TextBox 231"/>
          <p:cNvSpPr txBox="1"/>
          <p:nvPr/>
        </p:nvSpPr>
        <p:spPr>
          <a:xfrm>
            <a:off x="8603402" y="4931948"/>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srgbClr val="7F7F7F"/>
                </a:solidFill>
                <a:latin typeface="Arial"/>
                <a:ea typeface="ＭＳ Ｐゴシック"/>
              </a:rPr>
              <a:t>IDS</a:t>
            </a:r>
          </a:p>
        </p:txBody>
      </p:sp>
      <p:cxnSp>
        <p:nvCxnSpPr>
          <p:cNvPr id="233" name="Straight Connector 232"/>
          <p:cNvCxnSpPr/>
          <p:nvPr/>
        </p:nvCxnSpPr>
        <p:spPr bwMode="auto">
          <a:xfrm flipV="1">
            <a:off x="11179352" y="1803883"/>
            <a:ext cx="936554" cy="304384"/>
          </a:xfrm>
          <a:prstGeom prst="line">
            <a:avLst/>
          </a:prstGeom>
          <a:solidFill>
            <a:srgbClr val="0095D3"/>
          </a:solidFill>
          <a:ln w="9525" cap="flat" cmpd="sng" algn="ctr">
            <a:gradFill flip="none" rotWithShape="1">
              <a:gsLst>
                <a:gs pos="0">
                  <a:schemeClr val="accent1"/>
                </a:gs>
                <a:gs pos="100000">
                  <a:prstClr val="white"/>
                </a:gs>
              </a:gsLst>
              <a:lin ang="19800000" scaled="0"/>
              <a:tileRect/>
            </a:gradFill>
            <a:prstDash val="solid"/>
            <a:round/>
            <a:headEnd type="none" w="med" len="med"/>
            <a:tailEnd type="none" w="med" len="med"/>
          </a:ln>
          <a:effectLst/>
        </p:spPr>
      </p:cxnSp>
      <p:cxnSp>
        <p:nvCxnSpPr>
          <p:cNvPr id="234" name="Straight Connector 233"/>
          <p:cNvCxnSpPr/>
          <p:nvPr/>
        </p:nvCxnSpPr>
        <p:spPr bwMode="auto">
          <a:xfrm flipV="1">
            <a:off x="10260263" y="3026812"/>
            <a:ext cx="1886990" cy="674411"/>
          </a:xfrm>
          <a:prstGeom prst="line">
            <a:avLst/>
          </a:prstGeom>
          <a:solidFill>
            <a:srgbClr val="0095D3"/>
          </a:solidFill>
          <a:ln w="9525" cap="flat" cmpd="sng" algn="ctr">
            <a:gradFill flip="none" rotWithShape="1">
              <a:gsLst>
                <a:gs pos="0">
                  <a:schemeClr val="tx2">
                    <a:lumMod val="60000"/>
                    <a:lumOff val="40000"/>
                  </a:schemeClr>
                </a:gs>
                <a:gs pos="100000">
                  <a:prstClr val="white"/>
                </a:gs>
              </a:gsLst>
              <a:lin ang="0" scaled="1"/>
              <a:tileRect/>
            </a:gradFill>
            <a:prstDash val="solid"/>
            <a:round/>
            <a:headEnd type="none" w="med" len="med"/>
            <a:tailEnd type="none" w="med" len="med"/>
          </a:ln>
          <a:effectLst/>
        </p:spPr>
      </p:cxnSp>
      <p:cxnSp>
        <p:nvCxnSpPr>
          <p:cNvPr id="235" name="Straight Connector 234"/>
          <p:cNvCxnSpPr/>
          <p:nvPr/>
        </p:nvCxnSpPr>
        <p:spPr bwMode="auto">
          <a:xfrm>
            <a:off x="11901824" y="1874483"/>
            <a:ext cx="1" cy="1244040"/>
          </a:xfrm>
          <a:prstGeom prst="line">
            <a:avLst/>
          </a:prstGeom>
          <a:solidFill>
            <a:srgbClr val="0095D3"/>
          </a:solidFill>
          <a:ln w="9525" cap="flat" cmpd="sng" algn="ctr">
            <a:solidFill>
              <a:schemeClr val="accent1"/>
            </a:solidFill>
            <a:prstDash val="solid"/>
            <a:round/>
            <a:headEnd type="triangle" w="med" len="med"/>
            <a:tailEnd type="triangle" w="med" len="med"/>
          </a:ln>
          <a:effectLst/>
        </p:spPr>
      </p:cxnSp>
      <p:sp>
        <p:nvSpPr>
          <p:cNvPr id="236" name="TextBox 235"/>
          <p:cNvSpPr txBox="1"/>
          <p:nvPr/>
        </p:nvSpPr>
        <p:spPr>
          <a:xfrm>
            <a:off x="11310372" y="2366123"/>
            <a:ext cx="975853" cy="369332"/>
          </a:xfrm>
          <a:prstGeom prst="rect">
            <a:avLst/>
          </a:prstGeom>
          <a:solidFill>
            <a:srgbClr val="FFFFFF"/>
          </a:solid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1F497D">
                    <a:lumMod val="60000"/>
                    <a:lumOff val="40000"/>
                  </a:srgbClr>
                </a:solidFill>
                <a:latin typeface="Calibri"/>
              </a:rPr>
              <a:t>Virtual Network</a:t>
            </a:r>
          </a:p>
          <a:p>
            <a:pPr algn="ctr"/>
            <a:r>
              <a:rPr lang="en-US" sz="900" b="1" dirty="0">
                <a:solidFill>
                  <a:srgbClr val="1F497D">
                    <a:lumMod val="60000"/>
                    <a:lumOff val="40000"/>
                  </a:srgbClr>
                </a:solidFill>
                <a:latin typeface="Calibri"/>
              </a:rPr>
              <a:t>In Software</a:t>
            </a:r>
          </a:p>
        </p:txBody>
      </p:sp>
      <p:sp>
        <p:nvSpPr>
          <p:cNvPr id="237" name="TextBox 236"/>
          <p:cNvSpPr txBox="1"/>
          <p:nvPr/>
        </p:nvSpPr>
        <p:spPr>
          <a:xfrm>
            <a:off x="6210360" y="3744061"/>
            <a:ext cx="975853"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EEECE1">
                    <a:lumMod val="50000"/>
                  </a:srgbClr>
                </a:solidFill>
                <a:latin typeface="Calibri"/>
              </a:rPr>
              <a:t>Ingress</a:t>
            </a:r>
          </a:p>
        </p:txBody>
      </p:sp>
      <p:pic>
        <p:nvPicPr>
          <p:cNvPr id="238" name="Picture 150" descr="ICON_VM_basic_label_Q308"/>
          <p:cNvPicPr>
            <a:picLocks noChangeAspect="1" noChangeArrowheads="1"/>
          </p:cNvPicPr>
          <p:nvPr/>
        </p:nvPicPr>
        <p:blipFill>
          <a:blip r:embed="rId8"/>
          <a:srcRect/>
          <a:stretch>
            <a:fillRect/>
          </a:stretch>
        </p:blipFill>
        <p:spPr bwMode="auto">
          <a:xfrm>
            <a:off x="6116651" y="3821952"/>
            <a:ext cx="352562" cy="300900"/>
          </a:xfrm>
          <a:prstGeom prst="rect">
            <a:avLst/>
          </a:prstGeom>
          <a:noFill/>
          <a:ln w="9525">
            <a:noFill/>
            <a:miter lim="800000"/>
            <a:headEnd/>
            <a:tailEnd/>
          </a:ln>
        </p:spPr>
      </p:pic>
      <p:sp>
        <p:nvSpPr>
          <p:cNvPr id="239" name="Freeform 106"/>
          <p:cNvSpPr/>
          <p:nvPr/>
        </p:nvSpPr>
        <p:spPr>
          <a:xfrm>
            <a:off x="8641722" y="2392648"/>
            <a:ext cx="494597" cy="701135"/>
          </a:xfrm>
          <a:custGeom>
            <a:avLst/>
            <a:gdLst>
              <a:gd name="connsiteX0" fmla="*/ 0 w 469607"/>
              <a:gd name="connsiteY0" fmla="*/ 853748 h 853748"/>
              <a:gd name="connsiteX1" fmla="*/ 0 w 469607"/>
              <a:gd name="connsiteY1" fmla="*/ 160078 h 853748"/>
              <a:gd name="connsiteX2" fmla="*/ 469607 w 469607"/>
              <a:gd name="connsiteY2" fmla="*/ 0 h 853748"/>
            </a:gdLst>
            <a:ahLst/>
            <a:cxnLst>
              <a:cxn ang="0">
                <a:pos x="connsiteX0" y="connsiteY0"/>
              </a:cxn>
              <a:cxn ang="0">
                <a:pos x="connsiteX1" y="connsiteY1"/>
              </a:cxn>
              <a:cxn ang="0">
                <a:pos x="connsiteX2" y="connsiteY2"/>
              </a:cxn>
            </a:cxnLst>
            <a:rect l="l" t="t" r="r" b="b"/>
            <a:pathLst>
              <a:path w="469607" h="853748">
                <a:moveTo>
                  <a:pt x="0" y="853748"/>
                </a:moveTo>
                <a:lnTo>
                  <a:pt x="0" y="160078"/>
                </a:lnTo>
                <a:lnTo>
                  <a:pt x="469607" y="0"/>
                </a:lnTo>
              </a:path>
            </a:pathLst>
          </a:custGeom>
          <a:noFill/>
          <a:ln w="28575" cap="flat" cmpd="sng" algn="ctr">
            <a:solidFill>
              <a:schemeClr val="accent1">
                <a:lumMod val="50000"/>
              </a:schemeClr>
            </a:solidFill>
            <a:prstDash val="solid"/>
            <a:round/>
            <a:headEnd type="none" w="med" len="med"/>
            <a:tailEnd type="triangle" w="med" len="med"/>
          </a:ln>
          <a:effectLst/>
        </p:spPr>
        <p:txBody>
          <a:bodyPr rtlCol="0" anchor="ctr"/>
          <a:lstStyle/>
          <a:p>
            <a:pPr algn="ctr"/>
            <a:endParaRPr lang="en-US" sz="1350">
              <a:solidFill>
                <a:prstClr val="black"/>
              </a:solidFill>
            </a:endParaRPr>
          </a:p>
        </p:txBody>
      </p:sp>
      <p:cxnSp>
        <p:nvCxnSpPr>
          <p:cNvPr id="240" name="Straight Connector 239"/>
          <p:cNvCxnSpPr/>
          <p:nvPr/>
        </p:nvCxnSpPr>
        <p:spPr bwMode="auto">
          <a:xfrm>
            <a:off x="7375970" y="1937731"/>
            <a:ext cx="2182790" cy="695021"/>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1" name="Straight Connector 240"/>
          <p:cNvCxnSpPr/>
          <p:nvPr/>
        </p:nvCxnSpPr>
        <p:spPr bwMode="auto">
          <a:xfrm flipV="1">
            <a:off x="9558760" y="2065237"/>
            <a:ext cx="1684583" cy="567514"/>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2" name="Straight Connector 241"/>
          <p:cNvCxnSpPr/>
          <p:nvPr/>
        </p:nvCxnSpPr>
        <p:spPr bwMode="auto">
          <a:xfrm flipV="1">
            <a:off x="9558759" y="2632752"/>
            <a:ext cx="0" cy="261735"/>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3" name="Straight Connector 242"/>
          <p:cNvCxnSpPr/>
          <p:nvPr/>
        </p:nvCxnSpPr>
        <p:spPr bwMode="auto">
          <a:xfrm>
            <a:off x="6459718" y="3291437"/>
            <a:ext cx="2182790" cy="695021"/>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4" name="Straight Connector 243"/>
          <p:cNvCxnSpPr/>
          <p:nvPr/>
        </p:nvCxnSpPr>
        <p:spPr bwMode="auto">
          <a:xfrm flipV="1">
            <a:off x="8642507" y="3986458"/>
            <a:ext cx="0" cy="261735"/>
          </a:xfrm>
          <a:prstGeom prst="line">
            <a:avLst/>
          </a:prstGeom>
          <a:solidFill>
            <a:srgbClr val="0095D3"/>
          </a:solidFill>
          <a:ln w="9525" cap="flat" cmpd="sng" algn="ctr">
            <a:solidFill>
              <a:srgbClr val="FFFFFF"/>
            </a:solidFill>
            <a:prstDash val="solid"/>
            <a:round/>
            <a:headEnd type="none" w="med" len="med"/>
            <a:tailEnd type="none" w="med" len="med"/>
          </a:ln>
          <a:effectLst/>
        </p:spPr>
      </p:cxnSp>
      <p:cxnSp>
        <p:nvCxnSpPr>
          <p:cNvPr id="245" name="Straight Connector 244"/>
          <p:cNvCxnSpPr/>
          <p:nvPr/>
        </p:nvCxnSpPr>
        <p:spPr bwMode="auto">
          <a:xfrm flipV="1">
            <a:off x="9633235" y="2188687"/>
            <a:ext cx="153372" cy="66114"/>
          </a:xfrm>
          <a:prstGeom prst="line">
            <a:avLst/>
          </a:prstGeom>
          <a:solidFill>
            <a:srgbClr val="0095D3"/>
          </a:solidFill>
          <a:ln w="28575" cap="flat" cmpd="sng" algn="ctr">
            <a:solidFill>
              <a:schemeClr val="accent1">
                <a:lumMod val="50000"/>
              </a:schemeClr>
            </a:solidFill>
            <a:prstDash val="solid"/>
            <a:round/>
            <a:headEnd type="none" w="med" len="med"/>
            <a:tailEnd type="triangle" w="med" len="med"/>
          </a:ln>
          <a:effectLst/>
        </p:spPr>
      </p:cxnSp>
      <p:sp>
        <p:nvSpPr>
          <p:cNvPr id="246" name="TextBox 245"/>
          <p:cNvSpPr txBox="1"/>
          <p:nvPr/>
        </p:nvSpPr>
        <p:spPr>
          <a:xfrm>
            <a:off x="6708021" y="3185111"/>
            <a:ext cx="975853"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558ED5"/>
                </a:solidFill>
                <a:latin typeface="Calibri"/>
              </a:rPr>
              <a:t>1.1.1.0/24</a:t>
            </a:r>
          </a:p>
        </p:txBody>
      </p:sp>
      <p:sp>
        <p:nvSpPr>
          <p:cNvPr id="248" name="TextBox 247"/>
          <p:cNvSpPr txBox="1"/>
          <p:nvPr/>
        </p:nvSpPr>
        <p:spPr>
          <a:xfrm>
            <a:off x="6783772" y="4208678"/>
            <a:ext cx="1660941"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srgbClr val="4BACC6">
                    <a:lumMod val="50000"/>
                  </a:srgbClr>
                </a:solidFill>
                <a:latin typeface="Calibri"/>
              </a:rPr>
              <a:t>Network Hypervisor</a:t>
            </a:r>
          </a:p>
        </p:txBody>
      </p:sp>
      <p:sp>
        <p:nvSpPr>
          <p:cNvPr id="249" name="TextBox 248"/>
          <p:cNvSpPr txBox="1"/>
          <p:nvPr/>
        </p:nvSpPr>
        <p:spPr>
          <a:xfrm>
            <a:off x="9528585" y="5248833"/>
            <a:ext cx="1660941" cy="230832"/>
          </a:xfrm>
          <a:prstGeom prst="rect">
            <a:avLst/>
          </a:prstGeom>
          <a:noFill/>
          <a:scene3d>
            <a:camera prst="orthographicFront">
              <a:rot lat="19800000" lon="1800000" rev="120000"/>
            </a:camera>
            <a:lightRig rig="threePt" dir="t"/>
          </a:scene3d>
          <a:sp3d z="38100"/>
        </p:spPr>
        <p:txBody>
          <a:bodyPr wrap="square" rtlCol="0">
            <a:spAutoFit/>
            <a:scene3d>
              <a:camera prst="isometricOffAxis2Top">
                <a:rot lat="19800000" lon="1800000" rev="120000"/>
              </a:camera>
              <a:lightRig rig="threePt" dir="t"/>
            </a:scene3d>
            <a:sp3d/>
          </a:bodyPr>
          <a:lstStyle/>
          <a:p>
            <a:pPr algn="ctr"/>
            <a:r>
              <a:rPr lang="en-US" sz="900" b="1" dirty="0">
                <a:solidFill>
                  <a:prstClr val="black">
                    <a:lumMod val="50000"/>
                    <a:lumOff val="50000"/>
                  </a:prstClr>
                </a:solidFill>
                <a:latin typeface="Calibri"/>
              </a:rPr>
              <a:t>Physical Network</a:t>
            </a:r>
          </a:p>
        </p:txBody>
      </p:sp>
      <p:pic>
        <p:nvPicPr>
          <p:cNvPr id="250" name="Picture 150" descr="ICON_VM_basic_label_Q308"/>
          <p:cNvPicPr>
            <a:picLocks noChangeAspect="1" noChangeArrowheads="1"/>
          </p:cNvPicPr>
          <p:nvPr/>
        </p:nvPicPr>
        <p:blipFill>
          <a:blip r:embed="rId8"/>
          <a:srcRect/>
          <a:stretch>
            <a:fillRect/>
          </a:stretch>
        </p:blipFill>
        <p:spPr bwMode="auto">
          <a:xfrm>
            <a:off x="11179349" y="1437191"/>
            <a:ext cx="352562" cy="300900"/>
          </a:xfrm>
          <a:prstGeom prst="rect">
            <a:avLst/>
          </a:prstGeom>
          <a:noFill/>
          <a:ln w="9525">
            <a:noFill/>
            <a:miter lim="800000"/>
            <a:headEnd/>
            <a:tailEnd/>
          </a:ln>
        </p:spPr>
      </p:pic>
      <p:cxnSp>
        <p:nvCxnSpPr>
          <p:cNvPr id="251" name="Straight Connector 250"/>
          <p:cNvCxnSpPr/>
          <p:nvPr/>
        </p:nvCxnSpPr>
        <p:spPr bwMode="auto">
          <a:xfrm flipV="1">
            <a:off x="8642508" y="3462400"/>
            <a:ext cx="1589002" cy="524056"/>
          </a:xfrm>
          <a:prstGeom prst="line">
            <a:avLst/>
          </a:prstGeom>
          <a:solidFill>
            <a:srgbClr val="0095D3"/>
          </a:solidFill>
          <a:ln w="9525" cap="flat" cmpd="sng" algn="ctr">
            <a:solidFill>
              <a:srgbClr val="FFFFFF"/>
            </a:solidFill>
            <a:prstDash val="solid"/>
            <a:round/>
            <a:headEnd type="none" w="med" len="med"/>
            <a:tailEnd type="none" w="med" len="med"/>
          </a:ln>
          <a:effectLst/>
        </p:spPr>
      </p:cxnSp>
      <p:sp>
        <p:nvSpPr>
          <p:cNvPr id="252" name="TextBox 251"/>
          <p:cNvSpPr txBox="1"/>
          <p:nvPr/>
        </p:nvSpPr>
        <p:spPr>
          <a:xfrm>
            <a:off x="6953450" y="5275708"/>
            <a:ext cx="1847160" cy="219291"/>
          </a:xfrm>
          <a:prstGeom prst="rect">
            <a:avLst/>
          </a:prstGeom>
          <a:noFill/>
          <a:scene3d>
            <a:camera prst="orthographicFront">
              <a:rot lat="1200000" lon="2520000" rev="0"/>
            </a:camera>
            <a:lightRig rig="threePt" dir="t"/>
          </a:scene3d>
          <a:sp3d z="38100"/>
        </p:spPr>
        <p:txBody>
          <a:bodyPr wrap="square" rtlCol="0">
            <a:spAutoFit/>
            <a:scene3d>
              <a:camera prst="isometricOffAxis2Top">
                <a:rot lat="17764283" lon="4986019" rev="15954418"/>
              </a:camera>
              <a:lightRig rig="threePt" dir="t"/>
            </a:scene3d>
          </a:bodyPr>
          <a:lstStyle/>
          <a:p>
            <a:pPr algn="ctr"/>
            <a:r>
              <a:rPr lang="en-US" sz="825" b="1" dirty="0">
                <a:solidFill>
                  <a:prstClr val="black">
                    <a:lumMod val="75000"/>
                    <a:lumOff val="25000"/>
                  </a:prstClr>
                </a:solidFill>
                <a:latin typeface="Arial"/>
                <a:ea typeface="ＭＳ Ｐゴシック"/>
              </a:rPr>
              <a:t>General Purpose IP Hardware</a:t>
            </a:r>
          </a:p>
        </p:txBody>
      </p:sp>
      <p:sp>
        <p:nvSpPr>
          <p:cNvPr id="256" name="TextBox 255"/>
          <p:cNvSpPr txBox="1"/>
          <p:nvPr/>
        </p:nvSpPr>
        <p:spPr>
          <a:xfrm>
            <a:off x="263196" y="1296830"/>
            <a:ext cx="5095439" cy="4849147"/>
          </a:xfrm>
          <a:prstGeom prst="rect">
            <a:avLst/>
          </a:prstGeom>
          <a:noFill/>
        </p:spPr>
        <p:txBody>
          <a:bodyPr wrap="square" lIns="0" tIns="0" rIns="0" bIns="0" rtlCol="0">
            <a:noAutofit/>
          </a:bodyPr>
          <a:lstStyle/>
          <a:p>
            <a:pPr marL="285750" indent="-285750">
              <a:lnSpc>
                <a:spcPct val="90000"/>
              </a:lnSpc>
              <a:buFont typeface="Arial" panose="020B0604020202020204" pitchFamily="34" charset="0"/>
              <a:buChar char="•"/>
            </a:pPr>
            <a:r>
              <a:rPr lang="en-US" sz="3200" dirty="0"/>
              <a:t>Network Overlay</a:t>
            </a:r>
          </a:p>
          <a:p>
            <a:pPr marL="285750" indent="-285750">
              <a:lnSpc>
                <a:spcPct val="90000"/>
              </a:lnSpc>
              <a:buFont typeface="Arial" panose="020B0604020202020204" pitchFamily="34" charset="0"/>
              <a:buChar char="•"/>
            </a:pPr>
            <a:r>
              <a:rPr lang="en-US" sz="3200" dirty="0"/>
              <a:t>Logical networks</a:t>
            </a:r>
          </a:p>
          <a:p>
            <a:pPr marL="285750" indent="-285750">
              <a:lnSpc>
                <a:spcPct val="90000"/>
              </a:lnSpc>
              <a:buFont typeface="Arial" panose="020B0604020202020204" pitchFamily="34" charset="0"/>
              <a:buChar char="•"/>
            </a:pPr>
            <a:r>
              <a:rPr lang="en-US" sz="3200" dirty="0"/>
              <a:t>Logical Routing</a:t>
            </a:r>
          </a:p>
          <a:p>
            <a:pPr marL="285750" indent="-285750">
              <a:lnSpc>
                <a:spcPct val="90000"/>
              </a:lnSpc>
              <a:buFont typeface="Arial" panose="020B0604020202020204" pitchFamily="34" charset="0"/>
              <a:buChar char="•"/>
            </a:pPr>
            <a:r>
              <a:rPr lang="en-US" sz="3200" dirty="0"/>
              <a:t>Logical Firewall</a:t>
            </a:r>
          </a:p>
          <a:p>
            <a:pPr marL="285750" indent="-285750">
              <a:lnSpc>
                <a:spcPct val="90000"/>
              </a:lnSpc>
              <a:buFont typeface="Arial" panose="020B0604020202020204" pitchFamily="34" charset="0"/>
              <a:buChar char="•"/>
            </a:pPr>
            <a:r>
              <a:rPr lang="en-US" sz="3200" dirty="0"/>
              <a:t>Logical Load Balancing</a:t>
            </a:r>
          </a:p>
          <a:p>
            <a:pPr marL="285750" indent="-285750">
              <a:lnSpc>
                <a:spcPct val="90000"/>
              </a:lnSpc>
              <a:buFont typeface="Arial" panose="020B0604020202020204" pitchFamily="34" charset="0"/>
              <a:buChar char="•"/>
            </a:pPr>
            <a:r>
              <a:rPr lang="en-US" sz="3200" dirty="0"/>
              <a:t>Additional Networking services (NAT, VPN, more)</a:t>
            </a:r>
          </a:p>
          <a:p>
            <a:pPr marL="285750" indent="-285750">
              <a:lnSpc>
                <a:spcPct val="90000"/>
              </a:lnSpc>
              <a:buFont typeface="Arial" panose="020B0604020202020204" pitchFamily="34" charset="0"/>
              <a:buChar char="•"/>
            </a:pPr>
            <a:r>
              <a:rPr lang="en-US" sz="3200" dirty="0"/>
              <a:t>Programmatically Controlled</a:t>
            </a:r>
          </a:p>
          <a:p>
            <a:pPr marL="285750" indent="-285750">
              <a:lnSpc>
                <a:spcPct val="90000"/>
              </a:lnSpc>
              <a:buFont typeface="Arial" panose="020B0604020202020204" pitchFamily="34" charset="0"/>
              <a:buChar char="•"/>
            </a:pPr>
            <a:endParaRPr lang="en-US" sz="3200" dirty="0"/>
          </a:p>
        </p:txBody>
      </p:sp>
      <p:pic>
        <p:nvPicPr>
          <p:cNvPr id="257" name="Picture 256" descr="04_ISO_Icon_NSX_Firewall_G.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7463" y="3338405"/>
            <a:ext cx="710328" cy="532424"/>
          </a:xfrm>
          <a:prstGeom prst="rect">
            <a:avLst/>
          </a:prstGeom>
        </p:spPr>
      </p:pic>
      <p:pic>
        <p:nvPicPr>
          <p:cNvPr id="258" name="Picture 257" descr="04_ISO_Icon_NSX_Firewall_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849075" y="2601370"/>
            <a:ext cx="174555" cy="130837"/>
          </a:xfrm>
          <a:prstGeom prst="rect">
            <a:avLst/>
          </a:prstGeom>
        </p:spPr>
      </p:pic>
      <p:pic>
        <p:nvPicPr>
          <p:cNvPr id="2050" name="Picture 2" descr="http://www.freeiconspng.com/uploads/new-fire-transparent-png-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01234" y="2686291"/>
            <a:ext cx="1053300" cy="1053300"/>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261" descr="04_ISO_Icon_NSX_Firewall_G.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76408" y="1545352"/>
            <a:ext cx="710328" cy="532424"/>
          </a:xfrm>
          <a:prstGeom prst="rect">
            <a:avLst/>
          </a:prstGeom>
        </p:spPr>
      </p:pic>
      <p:pic>
        <p:nvPicPr>
          <p:cNvPr id="263" name="Picture 2" descr="http://www.freeiconspng.com/uploads/new-fire-transparent-png-8.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50179" y="893238"/>
            <a:ext cx="1053300" cy="1053300"/>
          </a:xfrm>
          <a:prstGeom prst="rect">
            <a:avLst/>
          </a:prstGeom>
          <a:noFill/>
          <a:extLst>
            <a:ext uri="{909E8E84-426E-40DD-AFC4-6F175D3DCCD1}">
              <a14:hiddenFill xmlns:a14="http://schemas.microsoft.com/office/drawing/2010/main">
                <a:solidFill>
                  <a:srgbClr val="FFFFFF"/>
                </a:solidFill>
              </a14:hiddenFill>
            </a:ext>
          </a:extLst>
        </p:spPr>
      </p:pic>
      <p:grpSp>
        <p:nvGrpSpPr>
          <p:cNvPr id="228" name="Group 227"/>
          <p:cNvGrpSpPr/>
          <p:nvPr/>
        </p:nvGrpSpPr>
        <p:grpSpPr>
          <a:xfrm>
            <a:off x="9074323" y="2172090"/>
            <a:ext cx="687523" cy="330785"/>
            <a:chOff x="3686772" y="1989991"/>
            <a:chExt cx="916458" cy="440930"/>
          </a:xfrm>
        </p:grpSpPr>
        <p:pic>
          <p:nvPicPr>
            <p:cNvPr id="229" name="Picture 9" descr="C:\Users\Abject-3D\Desktop\VMWare Files\FINAL diagrams\Basic Virtualization\3D PNGs\ICON_ThinApp_3D_Q408_Comm_6.png"/>
            <p:cNvPicPr>
              <a:picLocks noChangeAspect="1" noChangeArrowheads="1"/>
            </p:cNvPicPr>
            <p:nvPr/>
          </p:nvPicPr>
          <p:blipFill>
            <a:blip r:embed="rId7"/>
            <a:srcRect/>
            <a:stretch>
              <a:fillRect/>
            </a:stretch>
          </p:blipFill>
          <p:spPr bwMode="auto">
            <a:xfrm>
              <a:off x="3686772" y="2011714"/>
              <a:ext cx="916458" cy="419207"/>
            </a:xfrm>
            <a:prstGeom prst="rect">
              <a:avLst/>
            </a:prstGeom>
            <a:noFill/>
          </p:spPr>
        </p:pic>
        <p:sp>
          <p:nvSpPr>
            <p:cNvPr id="230" name="TextBox 229"/>
            <p:cNvSpPr txBox="1"/>
            <p:nvPr/>
          </p:nvSpPr>
          <p:spPr>
            <a:xfrm>
              <a:off x="3911553" y="1989991"/>
              <a:ext cx="455561" cy="338465"/>
            </a:xfrm>
            <a:prstGeom prst="rect">
              <a:avLst/>
            </a:prstGeom>
            <a:noFill/>
          </p:spPr>
          <p:txBody>
            <a:bodyPr wrap="none" rtlCol="0">
              <a:spAutoFit/>
              <a:scene3d>
                <a:camera prst="orthographicFront">
                  <a:rot lat="2575588" lon="21537699" rev="0"/>
                </a:camera>
                <a:lightRig rig="threePt" dir="t"/>
              </a:scene3d>
            </a:bodyPr>
            <a:lstStyle/>
            <a:p>
              <a:r>
                <a:rPr lang="en-US" sz="1050" b="1" dirty="0">
                  <a:solidFill>
                    <a:prstClr val="black"/>
                  </a:solidFill>
                </a:rPr>
                <a:t>L3</a:t>
              </a:r>
            </a:p>
          </p:txBody>
        </p:sp>
      </p:grpSp>
      <p:pic>
        <p:nvPicPr>
          <p:cNvPr id="266" name="Picture 265"/>
          <p:cNvPicPr>
            <a:picLocks noChangeAspect="1"/>
          </p:cNvPicPr>
          <p:nvPr/>
        </p:nvPicPr>
        <p:blipFill rotWithShape="1">
          <a:blip r:embed="rId12" cstate="print">
            <a:extLst>
              <a:ext uri="{28A0092B-C50C-407E-A947-70E740481C1C}">
                <a14:useLocalDpi xmlns:a14="http://schemas.microsoft.com/office/drawing/2010/main" val="0"/>
              </a:ext>
            </a:extLst>
          </a:blip>
          <a:srcRect l="5773" t="6108" r="6220" b="6777"/>
          <a:stretch/>
        </p:blipFill>
        <p:spPr>
          <a:xfrm>
            <a:off x="8434543" y="2351768"/>
            <a:ext cx="445249" cy="440729"/>
          </a:xfrm>
          <a:prstGeom prst="ellipse">
            <a:avLst/>
          </a:prstGeom>
        </p:spPr>
      </p:pic>
      <p:pic>
        <p:nvPicPr>
          <p:cNvPr id="279" name="NSX Load-balance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7369" y="2307536"/>
            <a:ext cx="549464" cy="549464"/>
          </a:xfrm>
          <a:prstGeom prst="rect">
            <a:avLst/>
          </a:prstGeom>
        </p:spPr>
      </p:pic>
      <p:pic>
        <p:nvPicPr>
          <p:cNvPr id="280" name="NSX VPN Orang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01575" y="2313000"/>
            <a:ext cx="565794" cy="565794"/>
          </a:xfrm>
          <a:prstGeom prst="rect">
            <a:avLst/>
          </a:prstGeom>
        </p:spPr>
      </p:pic>
      <p:sp>
        <p:nvSpPr>
          <p:cNvPr id="303" name="Rectangle 302"/>
          <p:cNvSpPr/>
          <p:nvPr/>
        </p:nvSpPr>
        <p:spPr>
          <a:xfrm>
            <a:off x="4909239" y="998861"/>
            <a:ext cx="1943606" cy="2057936"/>
          </a:xfrm>
          <a:prstGeom prst="rect">
            <a:avLst/>
          </a:prstGeom>
          <a:solidFill>
            <a:schemeClr val="bg1">
              <a:lumMod val="95000"/>
            </a:schemeClr>
          </a:solidFill>
          <a:ln w="12700" cmpd="sng">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defTabSz="685983"/>
            <a:endParaRPr lang="en-US" sz="1350" dirty="0">
              <a:solidFill>
                <a:srgbClr val="717074"/>
              </a:solidFill>
              <a:latin typeface="Arial"/>
            </a:endParaRPr>
          </a:p>
        </p:txBody>
      </p:sp>
      <p:pic>
        <p:nvPicPr>
          <p:cNvPr id="304" name="Picture 303" descr="04_ISO_Icon_NSX_Firewall_G.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52228" y="1170356"/>
            <a:ext cx="710513" cy="515320"/>
          </a:xfrm>
          <a:prstGeom prst="rect">
            <a:avLst/>
          </a:prstGeom>
        </p:spPr>
      </p:pic>
      <p:sp>
        <p:nvSpPr>
          <p:cNvPr id="305" name="TextBox 304"/>
          <p:cNvSpPr txBox="1"/>
          <p:nvPr/>
        </p:nvSpPr>
        <p:spPr>
          <a:xfrm>
            <a:off x="5023568" y="1684840"/>
            <a:ext cx="1943606" cy="685979"/>
          </a:xfrm>
          <a:prstGeom prst="rect">
            <a:avLst/>
          </a:prstGeom>
          <a:noFill/>
        </p:spPr>
        <p:txBody>
          <a:bodyPr wrap="none" lIns="0" tIns="0" rIns="0" bIns="0" rtlCol="0">
            <a:noAutofit/>
          </a:bodyPr>
          <a:lstStyle/>
          <a:p>
            <a:pPr defTabSz="685983">
              <a:lnSpc>
                <a:spcPct val="90000"/>
              </a:lnSpc>
            </a:pPr>
            <a:r>
              <a:rPr lang="en-US" sz="900" dirty="0">
                <a:solidFill>
                  <a:srgbClr val="717074"/>
                </a:solidFill>
                <a:latin typeface="Courier"/>
                <a:cs typeface="Courier"/>
              </a:rPr>
              <a:t>production</a:t>
            </a:r>
          </a:p>
          <a:p>
            <a:pPr defTabSz="685983">
              <a:lnSpc>
                <a:spcPct val="90000"/>
              </a:lnSpc>
            </a:pPr>
            <a:r>
              <a:rPr lang="en-US" sz="900" dirty="0">
                <a:solidFill>
                  <a:srgbClr val="717074"/>
                </a:solidFill>
                <a:latin typeface="Courier"/>
                <a:cs typeface="Courier"/>
              </a:rPr>
              <a:t>  </a:t>
            </a:r>
            <a:r>
              <a:rPr lang="en-US" sz="900" dirty="0" err="1">
                <a:solidFill>
                  <a:srgbClr val="717074"/>
                </a:solidFill>
                <a:latin typeface="Courier"/>
                <a:cs typeface="Courier"/>
              </a:rPr>
              <a:t>src,dest,port,protocol</a:t>
            </a:r>
            <a:endParaRPr lang="en-US" sz="900" dirty="0">
              <a:solidFill>
                <a:srgbClr val="717074"/>
              </a:solidFill>
              <a:latin typeface="Courier"/>
              <a:cs typeface="Courier"/>
            </a:endParaRPr>
          </a:p>
          <a:p>
            <a:pPr defTabSz="685983">
              <a:lnSpc>
                <a:spcPct val="90000"/>
              </a:lnSpc>
            </a:pPr>
            <a:r>
              <a:rPr lang="en-US" sz="900" dirty="0">
                <a:solidFill>
                  <a:srgbClr val="717074"/>
                </a:solidFill>
                <a:latin typeface="Courier"/>
                <a:cs typeface="Courier"/>
              </a:rPr>
              <a:t>database tier</a:t>
            </a:r>
          </a:p>
          <a:p>
            <a:pPr defTabSz="685983">
              <a:lnSpc>
                <a:spcPct val="90000"/>
              </a:lnSpc>
            </a:pPr>
            <a:r>
              <a:rPr lang="en-US" sz="900" dirty="0">
                <a:solidFill>
                  <a:srgbClr val="717074"/>
                </a:solidFill>
                <a:latin typeface="Courier"/>
                <a:cs typeface="Courier"/>
              </a:rPr>
              <a:t>  allow&lt;=application tier&gt;</a:t>
            </a:r>
          </a:p>
          <a:p>
            <a:pPr defTabSz="685983">
              <a:lnSpc>
                <a:spcPct val="90000"/>
              </a:lnSpc>
            </a:pPr>
            <a:r>
              <a:rPr lang="en-US" sz="900" dirty="0">
                <a:solidFill>
                  <a:srgbClr val="717074"/>
                </a:solidFill>
                <a:latin typeface="Courier"/>
                <a:cs typeface="Courier"/>
              </a:rPr>
              <a:t>customer Data</a:t>
            </a:r>
          </a:p>
          <a:p>
            <a:pPr defTabSz="685983">
              <a:lnSpc>
                <a:spcPct val="90000"/>
              </a:lnSpc>
            </a:pPr>
            <a:r>
              <a:rPr lang="en-US" sz="900" dirty="0">
                <a:solidFill>
                  <a:srgbClr val="717074"/>
                </a:solidFill>
                <a:latin typeface="Courier"/>
                <a:cs typeface="Courier"/>
              </a:rPr>
              <a:t>  allow&lt;</a:t>
            </a:r>
            <a:r>
              <a:rPr lang="en-US" sz="900" dirty="0" err="1">
                <a:solidFill>
                  <a:srgbClr val="717074"/>
                </a:solidFill>
                <a:latin typeface="Courier"/>
                <a:cs typeface="Courier"/>
              </a:rPr>
              <a:t>appid</a:t>
            </a:r>
            <a:r>
              <a:rPr lang="en-US" sz="900" dirty="0">
                <a:solidFill>
                  <a:srgbClr val="717074"/>
                </a:solidFill>
                <a:latin typeface="Courier"/>
                <a:cs typeface="Courier"/>
              </a:rPr>
              <a:t>=3456&gt;</a:t>
            </a:r>
          </a:p>
          <a:p>
            <a:pPr defTabSz="685983">
              <a:lnSpc>
                <a:spcPct val="90000"/>
              </a:lnSpc>
            </a:pPr>
            <a:r>
              <a:rPr lang="en-US" sz="900" dirty="0" err="1">
                <a:solidFill>
                  <a:srgbClr val="717074"/>
                </a:solidFill>
                <a:latin typeface="Courier"/>
                <a:cs typeface="Courier"/>
              </a:rPr>
              <a:t>pci</a:t>
            </a:r>
            <a:r>
              <a:rPr lang="en-US" sz="900" dirty="0">
                <a:solidFill>
                  <a:srgbClr val="717074"/>
                </a:solidFill>
                <a:latin typeface="Courier"/>
                <a:cs typeface="Courier"/>
              </a:rPr>
              <a:t> data</a:t>
            </a:r>
          </a:p>
          <a:p>
            <a:pPr defTabSz="685983">
              <a:lnSpc>
                <a:spcPct val="90000"/>
              </a:lnSpc>
            </a:pPr>
            <a:r>
              <a:rPr lang="en-US" sz="900" dirty="0">
                <a:solidFill>
                  <a:srgbClr val="717074"/>
                </a:solidFill>
                <a:latin typeface="Courier"/>
                <a:cs typeface="Courier"/>
              </a:rPr>
              <a:t>  allow&lt;</a:t>
            </a:r>
            <a:r>
              <a:rPr lang="en-US" sz="900" dirty="0" err="1">
                <a:solidFill>
                  <a:srgbClr val="717074"/>
                </a:solidFill>
                <a:latin typeface="Courier"/>
                <a:cs typeface="Courier"/>
              </a:rPr>
              <a:t>appid</a:t>
            </a:r>
            <a:r>
              <a:rPr lang="en-US" sz="900" dirty="0">
                <a:solidFill>
                  <a:srgbClr val="717074"/>
                </a:solidFill>
                <a:latin typeface="Courier"/>
                <a:cs typeface="Courier"/>
              </a:rPr>
              <a:t>=6789&gt;</a:t>
            </a:r>
          </a:p>
          <a:p>
            <a:pPr defTabSz="685983">
              <a:lnSpc>
                <a:spcPct val="90000"/>
              </a:lnSpc>
            </a:pPr>
            <a:r>
              <a:rPr lang="en-US" sz="900" dirty="0">
                <a:solidFill>
                  <a:srgbClr val="717074"/>
                </a:solidFill>
                <a:latin typeface="Courier"/>
                <a:cs typeface="Courier"/>
              </a:rPr>
              <a:t>quarantine</a:t>
            </a:r>
          </a:p>
          <a:p>
            <a:pPr defTabSz="685983">
              <a:lnSpc>
                <a:spcPct val="90000"/>
              </a:lnSpc>
            </a:pPr>
            <a:r>
              <a:rPr lang="en-US" sz="900" dirty="0">
                <a:solidFill>
                  <a:srgbClr val="717074"/>
                </a:solidFill>
                <a:latin typeface="Courier"/>
                <a:cs typeface="Courier"/>
              </a:rPr>
              <a:t>  </a:t>
            </a:r>
            <a:r>
              <a:rPr lang="en-US" sz="900" dirty="0" err="1">
                <a:solidFill>
                  <a:srgbClr val="717074"/>
                </a:solidFill>
                <a:latin typeface="Courier"/>
                <a:cs typeface="Courier"/>
              </a:rPr>
              <a:t>cvss</a:t>
            </a:r>
            <a:r>
              <a:rPr lang="en-US" sz="900" dirty="0">
                <a:solidFill>
                  <a:srgbClr val="717074"/>
                </a:solidFill>
                <a:latin typeface="Courier"/>
                <a:cs typeface="Courier"/>
              </a:rPr>
              <a:t>=2</a:t>
            </a:r>
          </a:p>
          <a:p>
            <a:pPr defTabSz="685983">
              <a:lnSpc>
                <a:spcPct val="90000"/>
              </a:lnSpc>
            </a:pPr>
            <a:endParaRPr lang="en-US" sz="900" dirty="0">
              <a:solidFill>
                <a:srgbClr val="717074"/>
              </a:solidFill>
              <a:latin typeface="Courier"/>
              <a:cs typeface="Courier"/>
            </a:endParaRPr>
          </a:p>
        </p:txBody>
      </p:sp>
      <p:grpSp>
        <p:nvGrpSpPr>
          <p:cNvPr id="306" name="Group 305"/>
          <p:cNvGrpSpPr/>
          <p:nvPr/>
        </p:nvGrpSpPr>
        <p:grpSpPr>
          <a:xfrm>
            <a:off x="4794909" y="713037"/>
            <a:ext cx="796281" cy="695048"/>
            <a:chOff x="1018665" y="1984645"/>
            <a:chExt cx="1061431" cy="926490"/>
          </a:xfrm>
        </p:grpSpPr>
        <p:pic>
          <p:nvPicPr>
            <p:cNvPr id="307" name="Picture 3" descr="C:\Users\Abject-3D\Desktop\VMWare Files\FINAL diagrams\Basic Virtualization\3D PNGs\ICON_ThinApp_3D_Q408_Comm_0.png"/>
            <p:cNvPicPr>
              <a:picLocks noChangeAspect="1" noChangeArrowheads="1"/>
            </p:cNvPicPr>
            <p:nvPr/>
          </p:nvPicPr>
          <p:blipFill>
            <a:blip r:embed="rId16">
              <a:alphaModFix/>
              <a:duotone>
                <a:prstClr val="black"/>
                <a:schemeClr val="accent4">
                  <a:tint val="45000"/>
                  <a:satMod val="400000"/>
                </a:schemeClr>
              </a:duotone>
            </a:blip>
            <a:srcRect/>
            <a:stretch>
              <a:fillRect/>
            </a:stretch>
          </p:blipFill>
          <p:spPr bwMode="auto">
            <a:xfrm>
              <a:off x="1018665" y="1984645"/>
              <a:ext cx="1061431" cy="926490"/>
            </a:xfrm>
            <a:prstGeom prst="rect">
              <a:avLst/>
            </a:prstGeom>
            <a:noFill/>
          </p:spPr>
        </p:pic>
        <p:sp>
          <p:nvSpPr>
            <p:cNvPr id="308" name="TextBox 307"/>
            <p:cNvSpPr txBox="1"/>
            <p:nvPr/>
          </p:nvSpPr>
          <p:spPr>
            <a:xfrm>
              <a:off x="1048766" y="2385074"/>
              <a:ext cx="515391" cy="338467"/>
            </a:xfrm>
            <a:prstGeom prst="rect">
              <a:avLst/>
            </a:prstGeom>
            <a:noFill/>
          </p:spPr>
          <p:txBody>
            <a:bodyPr wrap="none" rtlCol="0">
              <a:spAutoFit/>
              <a:scene3d>
                <a:camera prst="orthographicFront">
                  <a:rot lat="1802011" lon="2459900" rev="21565380"/>
                </a:camera>
                <a:lightRig rig="threePt" dir="t"/>
              </a:scene3d>
            </a:bodyPr>
            <a:lstStyle/>
            <a:p>
              <a:pPr defTabSz="685983"/>
              <a:r>
                <a:rPr lang="en-US" sz="1050" b="1" dirty="0">
                  <a:solidFill>
                    <a:srgbClr val="3A3A3A"/>
                  </a:solidFill>
                  <a:latin typeface="Arial"/>
                  <a:ea typeface="ＭＳ Ｐゴシック"/>
                </a:rPr>
                <a:t>VM</a:t>
              </a:r>
            </a:p>
          </p:txBody>
        </p:sp>
      </p:grpSp>
      <p:sp>
        <p:nvSpPr>
          <p:cNvPr id="310" name="Right Arrow 36"/>
          <p:cNvSpPr/>
          <p:nvPr/>
        </p:nvSpPr>
        <p:spPr>
          <a:xfrm rot="10800000">
            <a:off x="6986978" y="1190903"/>
            <a:ext cx="914638" cy="857473"/>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defTabSz="685983"/>
            <a:endParaRPr lang="en-US" sz="1350" dirty="0">
              <a:solidFill>
                <a:prstClr val="white"/>
              </a:solidFill>
              <a:latin typeface="Arial"/>
            </a:endParaRPr>
          </a:p>
        </p:txBody>
      </p:sp>
    </p:spTree>
    <p:extLst>
      <p:ext uri="{BB962C8B-B14F-4D97-AF65-F5344CB8AC3E}">
        <p14:creationId xmlns:p14="http://schemas.microsoft.com/office/powerpoint/2010/main" val="23910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3"/>
                                        </p:tgtEl>
                                        <p:attrNameLst>
                                          <p:attrName>style.visibility</p:attrName>
                                        </p:attrNameLst>
                                      </p:cBhvr>
                                      <p:to>
                                        <p:strVal val="visible"/>
                                      </p:to>
                                    </p:set>
                                    <p:anim calcmode="lin" valueType="num">
                                      <p:cBhvr additive="base">
                                        <p:cTn id="7" dur="500" fill="hold"/>
                                        <p:tgtEl>
                                          <p:spTgt spid="173"/>
                                        </p:tgtEl>
                                        <p:attrNameLst>
                                          <p:attrName>ppt_x</p:attrName>
                                        </p:attrNameLst>
                                      </p:cBhvr>
                                      <p:tavLst>
                                        <p:tav tm="0">
                                          <p:val>
                                            <p:strVal val="#ppt_x"/>
                                          </p:val>
                                        </p:tav>
                                        <p:tav tm="100000">
                                          <p:val>
                                            <p:strVal val="#ppt_x"/>
                                          </p:val>
                                        </p:tav>
                                      </p:tavLst>
                                    </p:anim>
                                    <p:anim calcmode="lin" valueType="num">
                                      <p:cBhvr additive="base">
                                        <p:cTn id="8" dur="500" fill="hold"/>
                                        <p:tgtEl>
                                          <p:spTgt spid="1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
                                        </p:tgtEl>
                                        <p:attrNameLst>
                                          <p:attrName>style.visibility</p:attrName>
                                        </p:attrNameLst>
                                      </p:cBhvr>
                                      <p:to>
                                        <p:strVal val="visible"/>
                                      </p:to>
                                    </p:set>
                                    <p:anim calcmode="lin" valueType="num">
                                      <p:cBhvr additive="base">
                                        <p:cTn id="11" dur="500" fill="hold"/>
                                        <p:tgtEl>
                                          <p:spTgt spid="206"/>
                                        </p:tgtEl>
                                        <p:attrNameLst>
                                          <p:attrName>ppt_x</p:attrName>
                                        </p:attrNameLst>
                                      </p:cBhvr>
                                      <p:tavLst>
                                        <p:tav tm="0">
                                          <p:val>
                                            <p:strVal val="#ppt_x"/>
                                          </p:val>
                                        </p:tav>
                                        <p:tav tm="100000">
                                          <p:val>
                                            <p:strVal val="#ppt_x"/>
                                          </p:val>
                                        </p:tav>
                                      </p:tavLst>
                                    </p:anim>
                                    <p:anim calcmode="lin" valueType="num">
                                      <p:cBhvr additive="base">
                                        <p:cTn id="12" dur="500" fill="hold"/>
                                        <p:tgtEl>
                                          <p:spTgt spid="20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7"/>
                                        </p:tgtEl>
                                        <p:attrNameLst>
                                          <p:attrName>style.visibility</p:attrName>
                                        </p:attrNameLst>
                                      </p:cBhvr>
                                      <p:to>
                                        <p:strVal val="visible"/>
                                      </p:to>
                                    </p:set>
                                    <p:anim calcmode="lin" valueType="num">
                                      <p:cBhvr additive="base">
                                        <p:cTn id="15" dur="500" fill="hold"/>
                                        <p:tgtEl>
                                          <p:spTgt spid="207"/>
                                        </p:tgtEl>
                                        <p:attrNameLst>
                                          <p:attrName>ppt_x</p:attrName>
                                        </p:attrNameLst>
                                      </p:cBhvr>
                                      <p:tavLst>
                                        <p:tav tm="0">
                                          <p:val>
                                            <p:strVal val="#ppt_x"/>
                                          </p:val>
                                        </p:tav>
                                        <p:tav tm="100000">
                                          <p:val>
                                            <p:strVal val="#ppt_x"/>
                                          </p:val>
                                        </p:tav>
                                      </p:tavLst>
                                    </p:anim>
                                    <p:anim calcmode="lin" valueType="num">
                                      <p:cBhvr additive="base">
                                        <p:cTn id="16" dur="500" fill="hold"/>
                                        <p:tgtEl>
                                          <p:spTgt spid="20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 calcmode="lin" valueType="num">
                                      <p:cBhvr additive="base">
                                        <p:cTn id="19" dur="500" fill="hold"/>
                                        <p:tgtEl>
                                          <p:spTgt spid="208"/>
                                        </p:tgtEl>
                                        <p:attrNameLst>
                                          <p:attrName>ppt_x</p:attrName>
                                        </p:attrNameLst>
                                      </p:cBhvr>
                                      <p:tavLst>
                                        <p:tav tm="0">
                                          <p:val>
                                            <p:strVal val="#ppt_x"/>
                                          </p:val>
                                        </p:tav>
                                        <p:tav tm="100000">
                                          <p:val>
                                            <p:strVal val="#ppt_x"/>
                                          </p:val>
                                        </p:tav>
                                      </p:tavLst>
                                    </p:anim>
                                    <p:anim calcmode="lin" valueType="num">
                                      <p:cBhvr additive="base">
                                        <p:cTn id="20" dur="500" fill="hold"/>
                                        <p:tgtEl>
                                          <p:spTgt spid="2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1"/>
                                        </p:tgtEl>
                                        <p:attrNameLst>
                                          <p:attrName>style.visibility</p:attrName>
                                        </p:attrNameLst>
                                      </p:cBhvr>
                                      <p:to>
                                        <p:strVal val="visible"/>
                                      </p:to>
                                    </p:set>
                                    <p:anim calcmode="lin" valueType="num">
                                      <p:cBhvr additive="base">
                                        <p:cTn id="23" dur="500" fill="hold"/>
                                        <p:tgtEl>
                                          <p:spTgt spid="231"/>
                                        </p:tgtEl>
                                        <p:attrNameLst>
                                          <p:attrName>ppt_x</p:attrName>
                                        </p:attrNameLst>
                                      </p:cBhvr>
                                      <p:tavLst>
                                        <p:tav tm="0">
                                          <p:val>
                                            <p:strVal val="#ppt_x"/>
                                          </p:val>
                                        </p:tav>
                                        <p:tav tm="100000">
                                          <p:val>
                                            <p:strVal val="#ppt_x"/>
                                          </p:val>
                                        </p:tav>
                                      </p:tavLst>
                                    </p:anim>
                                    <p:anim calcmode="lin" valueType="num">
                                      <p:cBhvr additive="base">
                                        <p:cTn id="24" dur="500" fill="hold"/>
                                        <p:tgtEl>
                                          <p:spTgt spid="23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2"/>
                                        </p:tgtEl>
                                        <p:attrNameLst>
                                          <p:attrName>style.visibility</p:attrName>
                                        </p:attrNameLst>
                                      </p:cBhvr>
                                      <p:to>
                                        <p:strVal val="visible"/>
                                      </p:to>
                                    </p:set>
                                    <p:anim calcmode="lin" valueType="num">
                                      <p:cBhvr additive="base">
                                        <p:cTn id="27" dur="500" fill="hold"/>
                                        <p:tgtEl>
                                          <p:spTgt spid="232"/>
                                        </p:tgtEl>
                                        <p:attrNameLst>
                                          <p:attrName>ppt_x</p:attrName>
                                        </p:attrNameLst>
                                      </p:cBhvr>
                                      <p:tavLst>
                                        <p:tav tm="0">
                                          <p:val>
                                            <p:strVal val="#ppt_x"/>
                                          </p:val>
                                        </p:tav>
                                        <p:tav tm="100000">
                                          <p:val>
                                            <p:strVal val="#ppt_x"/>
                                          </p:val>
                                        </p:tav>
                                      </p:tavLst>
                                    </p:anim>
                                    <p:anim calcmode="lin" valueType="num">
                                      <p:cBhvr additive="base">
                                        <p:cTn id="28" dur="500" fill="hold"/>
                                        <p:tgtEl>
                                          <p:spTgt spid="2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52"/>
                                        </p:tgtEl>
                                        <p:attrNameLst>
                                          <p:attrName>style.visibility</p:attrName>
                                        </p:attrNameLst>
                                      </p:cBhvr>
                                      <p:to>
                                        <p:strVal val="visible"/>
                                      </p:to>
                                    </p:set>
                                    <p:anim calcmode="lin" valueType="num">
                                      <p:cBhvr additive="base">
                                        <p:cTn id="31" dur="500" fill="hold"/>
                                        <p:tgtEl>
                                          <p:spTgt spid="252"/>
                                        </p:tgtEl>
                                        <p:attrNameLst>
                                          <p:attrName>ppt_x</p:attrName>
                                        </p:attrNameLst>
                                      </p:cBhvr>
                                      <p:tavLst>
                                        <p:tav tm="0">
                                          <p:val>
                                            <p:strVal val="#ppt_x"/>
                                          </p:val>
                                        </p:tav>
                                        <p:tav tm="100000">
                                          <p:val>
                                            <p:strVal val="#ppt_x"/>
                                          </p:val>
                                        </p:tav>
                                      </p:tavLst>
                                    </p:anim>
                                    <p:anim calcmode="lin" valueType="num">
                                      <p:cBhvr additive="base">
                                        <p:cTn id="32" dur="500" fill="hold"/>
                                        <p:tgtEl>
                                          <p:spTgt spid="25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8"/>
                                        </p:tgtEl>
                                        <p:attrNameLst>
                                          <p:attrName>style.visibility</p:attrName>
                                        </p:attrNameLst>
                                      </p:cBhvr>
                                      <p:to>
                                        <p:strVal val="visible"/>
                                      </p:to>
                                    </p:set>
                                    <p:anim calcmode="lin" valueType="num">
                                      <p:cBhvr additive="base">
                                        <p:cTn id="35" dur="500" fill="hold"/>
                                        <p:tgtEl>
                                          <p:spTgt spid="248"/>
                                        </p:tgtEl>
                                        <p:attrNameLst>
                                          <p:attrName>ppt_x</p:attrName>
                                        </p:attrNameLst>
                                      </p:cBhvr>
                                      <p:tavLst>
                                        <p:tav tm="0">
                                          <p:val>
                                            <p:strVal val="#ppt_x"/>
                                          </p:val>
                                        </p:tav>
                                        <p:tav tm="100000">
                                          <p:val>
                                            <p:strVal val="#ppt_x"/>
                                          </p:val>
                                        </p:tav>
                                      </p:tavLst>
                                    </p:anim>
                                    <p:anim calcmode="lin" valueType="num">
                                      <p:cBhvr additive="base">
                                        <p:cTn id="36" dur="500" fill="hold"/>
                                        <p:tgtEl>
                                          <p:spTgt spid="2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9"/>
                                        </p:tgtEl>
                                        <p:attrNameLst>
                                          <p:attrName>style.visibility</p:attrName>
                                        </p:attrNameLst>
                                      </p:cBhvr>
                                      <p:to>
                                        <p:strVal val="visible"/>
                                      </p:to>
                                    </p:set>
                                    <p:anim calcmode="lin" valueType="num">
                                      <p:cBhvr additive="base">
                                        <p:cTn id="39" dur="500" fill="hold"/>
                                        <p:tgtEl>
                                          <p:spTgt spid="249"/>
                                        </p:tgtEl>
                                        <p:attrNameLst>
                                          <p:attrName>ppt_x</p:attrName>
                                        </p:attrNameLst>
                                      </p:cBhvr>
                                      <p:tavLst>
                                        <p:tav tm="0">
                                          <p:val>
                                            <p:strVal val="#ppt_x"/>
                                          </p:val>
                                        </p:tav>
                                        <p:tav tm="100000">
                                          <p:val>
                                            <p:strVal val="#ppt_x"/>
                                          </p:val>
                                        </p:tav>
                                      </p:tavLst>
                                    </p:anim>
                                    <p:anim calcmode="lin" valueType="num">
                                      <p:cBhvr additive="base">
                                        <p:cTn id="40" dur="500" fill="hold"/>
                                        <p:tgtEl>
                                          <p:spTgt spid="24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6">
                                            <p:txEl>
                                              <p:pRg st="0" end="0"/>
                                            </p:txEl>
                                          </p:spTgt>
                                        </p:tgtEl>
                                        <p:attrNameLst>
                                          <p:attrName>style.visibility</p:attrName>
                                        </p:attrNameLst>
                                      </p:cBhvr>
                                      <p:to>
                                        <p:strVal val="visible"/>
                                      </p:to>
                                    </p:set>
                                    <p:anim calcmode="lin" valueType="num">
                                      <p:cBhvr additive="base">
                                        <p:cTn id="43" dur="500" fill="hold"/>
                                        <p:tgtEl>
                                          <p:spTgt spid="256">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44"/>
                                        </p:tgtEl>
                                        <p:attrNameLst>
                                          <p:attrName>style.visibility</p:attrName>
                                        </p:attrNameLst>
                                      </p:cBhvr>
                                      <p:to>
                                        <p:strVal val="visible"/>
                                      </p:to>
                                    </p:set>
                                    <p:animEffect transition="in" filter="dissolve">
                                      <p:cBhvr>
                                        <p:cTn id="49" dur="500"/>
                                        <p:tgtEl>
                                          <p:spTgt spid="244"/>
                                        </p:tgtEl>
                                      </p:cBhvr>
                                    </p:animEffect>
                                  </p:childTnLst>
                                </p:cTn>
                              </p:par>
                              <p:par>
                                <p:cTn id="50" presetID="9" presetClass="entr" presetSubtype="0" fill="hold" nodeType="withEffect">
                                  <p:stCondLst>
                                    <p:cond delay="0"/>
                                  </p:stCondLst>
                                  <p:childTnLst>
                                    <p:set>
                                      <p:cBhvr>
                                        <p:cTn id="51" dur="1" fill="hold">
                                          <p:stCondLst>
                                            <p:cond delay="0"/>
                                          </p:stCondLst>
                                        </p:cTn>
                                        <p:tgtEl>
                                          <p:spTgt spid="251"/>
                                        </p:tgtEl>
                                        <p:attrNameLst>
                                          <p:attrName>style.visibility</p:attrName>
                                        </p:attrNameLst>
                                      </p:cBhvr>
                                      <p:to>
                                        <p:strVal val="visible"/>
                                      </p:to>
                                    </p:set>
                                    <p:animEffect transition="in" filter="dissolve">
                                      <p:cBhvr>
                                        <p:cTn id="52" dur="500"/>
                                        <p:tgtEl>
                                          <p:spTgt spid="251"/>
                                        </p:tgtEl>
                                      </p:cBhvr>
                                    </p:animEffect>
                                  </p:childTnLst>
                                </p:cTn>
                              </p:par>
                              <p:par>
                                <p:cTn id="53" presetID="9" presetClass="entr" presetSubtype="0" fill="hold" nodeType="withEffect">
                                  <p:stCondLst>
                                    <p:cond delay="0"/>
                                  </p:stCondLst>
                                  <p:childTnLst>
                                    <p:set>
                                      <p:cBhvr>
                                        <p:cTn id="54" dur="1" fill="hold">
                                          <p:stCondLst>
                                            <p:cond delay="0"/>
                                          </p:stCondLst>
                                        </p:cTn>
                                        <p:tgtEl>
                                          <p:spTgt spid="243"/>
                                        </p:tgtEl>
                                        <p:attrNameLst>
                                          <p:attrName>style.visibility</p:attrName>
                                        </p:attrNameLst>
                                      </p:cBhvr>
                                      <p:to>
                                        <p:strVal val="visible"/>
                                      </p:to>
                                    </p:set>
                                    <p:animEffect transition="in" filter="dissolve">
                                      <p:cBhvr>
                                        <p:cTn id="55" dur="500"/>
                                        <p:tgtEl>
                                          <p:spTgt spid="243"/>
                                        </p:tgtEl>
                                      </p:cBhvr>
                                    </p:animEffect>
                                  </p:childTnLst>
                                </p:cTn>
                              </p:par>
                              <p:par>
                                <p:cTn id="56" presetID="9" presetClass="entr" presetSubtype="0" fill="hold" nodeType="withEffect">
                                  <p:stCondLst>
                                    <p:cond delay="0"/>
                                  </p:stCondLst>
                                  <p:childTnLst>
                                    <p:set>
                                      <p:cBhvr>
                                        <p:cTn id="57" dur="1" fill="hold">
                                          <p:stCondLst>
                                            <p:cond delay="0"/>
                                          </p:stCondLst>
                                        </p:cTn>
                                        <p:tgtEl>
                                          <p:spTgt spid="209"/>
                                        </p:tgtEl>
                                        <p:attrNameLst>
                                          <p:attrName>style.visibility</p:attrName>
                                        </p:attrNameLst>
                                      </p:cBhvr>
                                      <p:to>
                                        <p:strVal val="visible"/>
                                      </p:to>
                                    </p:set>
                                    <p:animEffect transition="in" filter="dissolve">
                                      <p:cBhvr>
                                        <p:cTn id="58" dur="500"/>
                                        <p:tgtEl>
                                          <p:spTgt spid="209"/>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10"/>
                                        </p:tgtEl>
                                        <p:attrNameLst>
                                          <p:attrName>style.visibility</p:attrName>
                                        </p:attrNameLst>
                                      </p:cBhvr>
                                      <p:to>
                                        <p:strVal val="visible"/>
                                      </p:to>
                                    </p:set>
                                    <p:animEffect transition="in" filter="dissolve">
                                      <p:cBhvr>
                                        <p:cTn id="61" dur="500"/>
                                        <p:tgtEl>
                                          <p:spTgt spid="210"/>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246"/>
                                        </p:tgtEl>
                                        <p:attrNameLst>
                                          <p:attrName>style.visibility</p:attrName>
                                        </p:attrNameLst>
                                      </p:cBhvr>
                                      <p:to>
                                        <p:strVal val="visible"/>
                                      </p:to>
                                    </p:set>
                                    <p:animEffect transition="in" filter="dissolve">
                                      <p:cBhvr>
                                        <p:cTn id="64" dur="500"/>
                                        <p:tgtEl>
                                          <p:spTgt spid="246"/>
                                        </p:tgtEl>
                                      </p:cBhvr>
                                    </p:animEffect>
                                  </p:childTnLst>
                                </p:cTn>
                              </p:par>
                            </p:childTnLst>
                          </p:cTn>
                        </p:par>
                        <p:par>
                          <p:cTn id="65" fill="hold">
                            <p:stCondLst>
                              <p:cond delay="500"/>
                            </p:stCondLst>
                            <p:childTnLst>
                              <p:par>
                                <p:cTn id="66" presetID="9" presetClass="entr" presetSubtype="0" fill="hold" nodeType="afterEffect">
                                  <p:stCondLst>
                                    <p:cond delay="0"/>
                                  </p:stCondLst>
                                  <p:childTnLst>
                                    <p:set>
                                      <p:cBhvr>
                                        <p:cTn id="67" dur="1" fill="hold">
                                          <p:stCondLst>
                                            <p:cond delay="0"/>
                                          </p:stCondLst>
                                        </p:cTn>
                                        <p:tgtEl>
                                          <p:spTgt spid="223"/>
                                        </p:tgtEl>
                                        <p:attrNameLst>
                                          <p:attrName>style.visibility</p:attrName>
                                        </p:attrNameLst>
                                      </p:cBhvr>
                                      <p:to>
                                        <p:strVal val="visible"/>
                                      </p:to>
                                    </p:set>
                                    <p:animEffect transition="in" filter="dissolve">
                                      <p:cBhvr>
                                        <p:cTn id="68" dur="500"/>
                                        <p:tgtEl>
                                          <p:spTgt spid="223"/>
                                        </p:tgtEl>
                                      </p:cBhvr>
                                    </p:animEffect>
                                  </p:childTnLst>
                                </p:cTn>
                              </p:par>
                              <p:par>
                                <p:cTn id="69" presetID="9" presetClass="entr" presetSubtype="0" fill="hold" nodeType="withEffect">
                                  <p:stCondLst>
                                    <p:cond delay="0"/>
                                  </p:stCondLst>
                                  <p:childTnLst>
                                    <p:set>
                                      <p:cBhvr>
                                        <p:cTn id="70" dur="1" fill="hold">
                                          <p:stCondLst>
                                            <p:cond delay="0"/>
                                          </p:stCondLst>
                                        </p:cTn>
                                        <p:tgtEl>
                                          <p:spTgt spid="240"/>
                                        </p:tgtEl>
                                        <p:attrNameLst>
                                          <p:attrName>style.visibility</p:attrName>
                                        </p:attrNameLst>
                                      </p:cBhvr>
                                      <p:to>
                                        <p:strVal val="visible"/>
                                      </p:to>
                                    </p:set>
                                    <p:animEffect transition="in" filter="dissolve">
                                      <p:cBhvr>
                                        <p:cTn id="71" dur="500"/>
                                        <p:tgtEl>
                                          <p:spTgt spid="240"/>
                                        </p:tgtEl>
                                      </p:cBhvr>
                                    </p:animEffect>
                                  </p:childTnLst>
                                </p:cTn>
                              </p:par>
                              <p:par>
                                <p:cTn id="72" presetID="9" presetClass="entr" presetSubtype="0" fill="hold" nodeType="withEffect">
                                  <p:stCondLst>
                                    <p:cond delay="0"/>
                                  </p:stCondLst>
                                  <p:childTnLst>
                                    <p:set>
                                      <p:cBhvr>
                                        <p:cTn id="73" dur="1" fill="hold">
                                          <p:stCondLst>
                                            <p:cond delay="0"/>
                                          </p:stCondLst>
                                        </p:cTn>
                                        <p:tgtEl>
                                          <p:spTgt spid="242"/>
                                        </p:tgtEl>
                                        <p:attrNameLst>
                                          <p:attrName>style.visibility</p:attrName>
                                        </p:attrNameLst>
                                      </p:cBhvr>
                                      <p:to>
                                        <p:strVal val="visible"/>
                                      </p:to>
                                    </p:set>
                                    <p:animEffect transition="in" filter="dissolve">
                                      <p:cBhvr>
                                        <p:cTn id="74" dur="500"/>
                                        <p:tgtEl>
                                          <p:spTgt spid="242"/>
                                        </p:tgtEl>
                                      </p:cBhvr>
                                    </p:animEffect>
                                  </p:childTnLst>
                                </p:cTn>
                              </p:par>
                              <p:par>
                                <p:cTn id="75" presetID="9" presetClass="entr" presetSubtype="0" fill="hold" nodeType="withEffect">
                                  <p:stCondLst>
                                    <p:cond delay="0"/>
                                  </p:stCondLst>
                                  <p:childTnLst>
                                    <p:set>
                                      <p:cBhvr>
                                        <p:cTn id="76" dur="1" fill="hold">
                                          <p:stCondLst>
                                            <p:cond delay="0"/>
                                          </p:stCondLst>
                                        </p:cTn>
                                        <p:tgtEl>
                                          <p:spTgt spid="241"/>
                                        </p:tgtEl>
                                        <p:attrNameLst>
                                          <p:attrName>style.visibility</p:attrName>
                                        </p:attrNameLst>
                                      </p:cBhvr>
                                      <p:to>
                                        <p:strVal val="visible"/>
                                      </p:to>
                                    </p:set>
                                    <p:animEffect transition="in" filter="dissolve">
                                      <p:cBhvr>
                                        <p:cTn id="77" dur="500"/>
                                        <p:tgtEl>
                                          <p:spTgt spid="241"/>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224"/>
                                        </p:tgtEl>
                                        <p:attrNameLst>
                                          <p:attrName>style.visibility</p:attrName>
                                        </p:attrNameLst>
                                      </p:cBhvr>
                                      <p:to>
                                        <p:strVal val="visible"/>
                                      </p:to>
                                    </p:set>
                                    <p:animEffect transition="in" filter="dissolve">
                                      <p:cBhvr>
                                        <p:cTn id="80" dur="500"/>
                                        <p:tgtEl>
                                          <p:spTgt spid="224"/>
                                        </p:tgtEl>
                                      </p:cBhvr>
                                    </p:animEffect>
                                  </p:childTnLst>
                                </p:cTn>
                              </p:par>
                            </p:childTnLst>
                          </p:cTn>
                        </p:par>
                        <p:par>
                          <p:cTn id="81" fill="hold">
                            <p:stCondLst>
                              <p:cond delay="1000"/>
                            </p:stCondLst>
                            <p:childTnLst>
                              <p:par>
                                <p:cTn id="82" presetID="9" presetClass="entr" presetSubtype="0" fill="hold" nodeType="afterEffect">
                                  <p:stCondLst>
                                    <p:cond delay="0"/>
                                  </p:stCondLst>
                                  <p:childTnLst>
                                    <p:set>
                                      <p:cBhvr>
                                        <p:cTn id="83" dur="1" fill="hold">
                                          <p:stCondLst>
                                            <p:cond delay="0"/>
                                          </p:stCondLst>
                                        </p:cTn>
                                        <p:tgtEl>
                                          <p:spTgt spid="234"/>
                                        </p:tgtEl>
                                        <p:attrNameLst>
                                          <p:attrName>style.visibility</p:attrName>
                                        </p:attrNameLst>
                                      </p:cBhvr>
                                      <p:to>
                                        <p:strVal val="visible"/>
                                      </p:to>
                                    </p:set>
                                    <p:animEffect transition="in" filter="dissolve">
                                      <p:cBhvr>
                                        <p:cTn id="84" dur="500"/>
                                        <p:tgtEl>
                                          <p:spTgt spid="234"/>
                                        </p:tgtEl>
                                      </p:cBhvr>
                                    </p:animEffect>
                                  </p:childTnLst>
                                </p:cTn>
                              </p:par>
                              <p:par>
                                <p:cTn id="85" presetID="9" presetClass="entr" presetSubtype="0" fill="hold" nodeType="withEffect">
                                  <p:stCondLst>
                                    <p:cond delay="0"/>
                                  </p:stCondLst>
                                  <p:childTnLst>
                                    <p:set>
                                      <p:cBhvr>
                                        <p:cTn id="86" dur="1" fill="hold">
                                          <p:stCondLst>
                                            <p:cond delay="0"/>
                                          </p:stCondLst>
                                        </p:cTn>
                                        <p:tgtEl>
                                          <p:spTgt spid="235"/>
                                        </p:tgtEl>
                                        <p:attrNameLst>
                                          <p:attrName>style.visibility</p:attrName>
                                        </p:attrNameLst>
                                      </p:cBhvr>
                                      <p:to>
                                        <p:strVal val="visible"/>
                                      </p:to>
                                    </p:set>
                                    <p:animEffect transition="in" filter="dissolve">
                                      <p:cBhvr>
                                        <p:cTn id="87" dur="500"/>
                                        <p:tgtEl>
                                          <p:spTgt spid="235"/>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236"/>
                                        </p:tgtEl>
                                        <p:attrNameLst>
                                          <p:attrName>style.visibility</p:attrName>
                                        </p:attrNameLst>
                                      </p:cBhvr>
                                      <p:to>
                                        <p:strVal val="visible"/>
                                      </p:to>
                                    </p:set>
                                    <p:animEffect transition="in" filter="dissolve">
                                      <p:cBhvr>
                                        <p:cTn id="90" dur="500"/>
                                        <p:tgtEl>
                                          <p:spTgt spid="236"/>
                                        </p:tgtEl>
                                      </p:cBhvr>
                                    </p:animEffect>
                                  </p:childTnLst>
                                </p:cTn>
                              </p:par>
                              <p:par>
                                <p:cTn id="91" presetID="9" presetClass="entr" presetSubtype="0" fill="hold" nodeType="withEffect">
                                  <p:stCondLst>
                                    <p:cond delay="0"/>
                                  </p:stCondLst>
                                  <p:childTnLst>
                                    <p:set>
                                      <p:cBhvr>
                                        <p:cTn id="92" dur="1" fill="hold">
                                          <p:stCondLst>
                                            <p:cond delay="0"/>
                                          </p:stCondLst>
                                        </p:cTn>
                                        <p:tgtEl>
                                          <p:spTgt spid="233"/>
                                        </p:tgtEl>
                                        <p:attrNameLst>
                                          <p:attrName>style.visibility</p:attrName>
                                        </p:attrNameLst>
                                      </p:cBhvr>
                                      <p:to>
                                        <p:strVal val="visible"/>
                                      </p:to>
                                    </p:set>
                                    <p:animEffect transition="in" filter="dissolve">
                                      <p:cBhvr>
                                        <p:cTn id="93" dur="500"/>
                                        <p:tgtEl>
                                          <p:spTgt spid="23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37"/>
                                        </p:tgtEl>
                                        <p:attrNameLst>
                                          <p:attrName>style.visibility</p:attrName>
                                        </p:attrNameLst>
                                      </p:cBhvr>
                                      <p:to>
                                        <p:strVal val="visible"/>
                                      </p:to>
                                    </p:set>
                                    <p:animEffect transition="in" filter="fade">
                                      <p:cBhvr>
                                        <p:cTn id="96" dur="500"/>
                                        <p:tgtEl>
                                          <p:spTgt spid="237"/>
                                        </p:tgtEl>
                                      </p:cBhvr>
                                    </p:animEffect>
                                  </p:childTnLst>
                                </p:cTn>
                              </p:par>
                              <p:par>
                                <p:cTn id="97" presetID="10" presetClass="entr" presetSubtype="0" fill="hold" nodeType="withEffect">
                                  <p:stCondLst>
                                    <p:cond delay="0"/>
                                  </p:stCondLst>
                                  <p:childTnLst>
                                    <p:set>
                                      <p:cBhvr>
                                        <p:cTn id="98" dur="1" fill="hold">
                                          <p:stCondLst>
                                            <p:cond delay="0"/>
                                          </p:stCondLst>
                                        </p:cTn>
                                        <p:tgtEl>
                                          <p:spTgt spid="238"/>
                                        </p:tgtEl>
                                        <p:attrNameLst>
                                          <p:attrName>style.visibility</p:attrName>
                                        </p:attrNameLst>
                                      </p:cBhvr>
                                      <p:to>
                                        <p:strVal val="visible"/>
                                      </p:to>
                                    </p:set>
                                    <p:animEffect transition="in" filter="fade">
                                      <p:cBhvr>
                                        <p:cTn id="99" dur="500"/>
                                        <p:tgtEl>
                                          <p:spTgt spid="238"/>
                                        </p:tgtEl>
                                      </p:cBhvr>
                                    </p:animEffect>
                                  </p:childTnLst>
                                </p:cTn>
                              </p:par>
                              <p:par>
                                <p:cTn id="100" presetID="10" presetClass="entr" presetSubtype="0" fill="hold" nodeType="withEffect">
                                  <p:stCondLst>
                                    <p:cond delay="0"/>
                                  </p:stCondLst>
                                  <p:childTnLst>
                                    <p:set>
                                      <p:cBhvr>
                                        <p:cTn id="101" dur="1" fill="hold">
                                          <p:stCondLst>
                                            <p:cond delay="0"/>
                                          </p:stCondLst>
                                        </p:cTn>
                                        <p:tgtEl>
                                          <p:spTgt spid="250"/>
                                        </p:tgtEl>
                                        <p:attrNameLst>
                                          <p:attrName>style.visibility</p:attrName>
                                        </p:attrNameLst>
                                      </p:cBhvr>
                                      <p:to>
                                        <p:strVal val="visible"/>
                                      </p:to>
                                    </p:set>
                                    <p:animEffect transition="in" filter="fade">
                                      <p:cBhvr>
                                        <p:cTn id="102" dur="500"/>
                                        <p:tgtEl>
                                          <p:spTgt spid="250"/>
                                        </p:tgtEl>
                                      </p:cBhvr>
                                    </p:animEffect>
                                  </p:childTnLst>
                                </p:cTn>
                              </p:par>
                            </p:childTnLst>
                          </p:cTn>
                        </p:par>
                        <p:par>
                          <p:cTn id="103" fill="hold">
                            <p:stCondLst>
                              <p:cond delay="1500"/>
                            </p:stCondLst>
                            <p:childTnLst>
                              <p:par>
                                <p:cTn id="104" presetID="1" presetClass="entr" presetSubtype="0" fill="hold" nodeType="afterEffect">
                                  <p:stCondLst>
                                    <p:cond delay="0"/>
                                  </p:stCondLst>
                                  <p:childTnLst>
                                    <p:set>
                                      <p:cBhvr>
                                        <p:cTn id="105" dur="1" fill="hold">
                                          <p:stCondLst>
                                            <p:cond delay="0"/>
                                          </p:stCondLst>
                                        </p:cTn>
                                        <p:tgtEl>
                                          <p:spTgt spid="217"/>
                                        </p:tgtEl>
                                        <p:attrNameLst>
                                          <p:attrName>style.visibility</p:attrName>
                                        </p:attrNameLst>
                                      </p:cBhvr>
                                      <p:to>
                                        <p:strVal val="visible"/>
                                      </p:to>
                                    </p:set>
                                  </p:childTnLst>
                                </p:cTn>
                              </p:par>
                            </p:childTnLst>
                          </p:cTn>
                        </p:par>
                        <p:par>
                          <p:cTn id="106" fill="hold">
                            <p:stCondLst>
                              <p:cond delay="1500"/>
                            </p:stCondLst>
                            <p:childTnLst>
                              <p:par>
                                <p:cTn id="107" presetID="1" presetClass="entr" presetSubtype="0" fill="hold" nodeType="afterEffect">
                                  <p:stCondLst>
                                    <p:cond delay="0"/>
                                  </p:stCondLst>
                                  <p:childTnLst>
                                    <p:set>
                                      <p:cBhvr>
                                        <p:cTn id="108" dur="1" fill="hold">
                                          <p:stCondLst>
                                            <p:cond delay="0"/>
                                          </p:stCondLst>
                                        </p:cTn>
                                        <p:tgtEl>
                                          <p:spTgt spid="225"/>
                                        </p:tgtEl>
                                        <p:attrNameLst>
                                          <p:attrName>style.visibility</p:attrName>
                                        </p:attrNameLst>
                                      </p:cBhvr>
                                      <p:to>
                                        <p:strVal val="visible"/>
                                      </p:to>
                                    </p:set>
                                  </p:childTnLst>
                                </p:cTn>
                              </p:par>
                              <p:par>
                                <p:cTn id="109" presetID="2" presetClass="entr" presetSubtype="4" fill="hold" nodeType="withEffect">
                                  <p:stCondLst>
                                    <p:cond delay="0"/>
                                  </p:stCondLst>
                                  <p:childTnLst>
                                    <p:set>
                                      <p:cBhvr>
                                        <p:cTn id="110" dur="1" fill="hold">
                                          <p:stCondLst>
                                            <p:cond delay="0"/>
                                          </p:stCondLst>
                                        </p:cTn>
                                        <p:tgtEl>
                                          <p:spTgt spid="256">
                                            <p:txEl>
                                              <p:pRg st="1" end="1"/>
                                            </p:txEl>
                                          </p:spTgt>
                                        </p:tgtEl>
                                        <p:attrNameLst>
                                          <p:attrName>style.visibility</p:attrName>
                                        </p:attrNameLst>
                                      </p:cBhvr>
                                      <p:to>
                                        <p:strVal val="visible"/>
                                      </p:to>
                                    </p:set>
                                    <p:anim calcmode="lin" valueType="num">
                                      <p:cBhvr additive="base">
                                        <p:cTn id="111" dur="500" fill="hold"/>
                                        <p:tgtEl>
                                          <p:spTgt spid="256">
                                            <p:txEl>
                                              <p:pRg st="1" end="1"/>
                                            </p:txEl>
                                          </p:spTgt>
                                        </p:tgtEl>
                                        <p:attrNameLst>
                                          <p:attrName>ppt_x</p:attrName>
                                        </p:attrNameLst>
                                      </p:cBhvr>
                                      <p:tavLst>
                                        <p:tav tm="0">
                                          <p:val>
                                            <p:strVal val="#ppt_x"/>
                                          </p:val>
                                        </p:tav>
                                        <p:tav tm="100000">
                                          <p:val>
                                            <p:strVal val="#ppt_x"/>
                                          </p:val>
                                        </p:tav>
                                      </p:tavLst>
                                    </p:anim>
                                    <p:anim calcmode="lin" valueType="num">
                                      <p:cBhvr additive="base">
                                        <p:cTn id="112" dur="500" fill="hold"/>
                                        <p:tgtEl>
                                          <p:spTgt spid="256">
                                            <p:txEl>
                                              <p:pRg st="1" end="1"/>
                                            </p:txEl>
                                          </p:spTgt>
                                        </p:tgtEl>
                                        <p:attrNameLst>
                                          <p:attrName>ppt_y</p:attrName>
                                        </p:attrNameLst>
                                      </p:cBhvr>
                                      <p:tavLst>
                                        <p:tav tm="0">
                                          <p:val>
                                            <p:strVal val="1+#ppt_h/2"/>
                                          </p:val>
                                        </p:tav>
                                        <p:tav tm="100000">
                                          <p:val>
                                            <p:strVal val="#ppt_y"/>
                                          </p:val>
                                        </p:tav>
                                      </p:tavLst>
                                    </p:anim>
                                  </p:childTnLst>
                                </p:cTn>
                              </p:par>
                            </p:childTnLst>
                          </p:cTn>
                        </p:par>
                        <p:par>
                          <p:cTn id="113" fill="hold">
                            <p:stCondLst>
                              <p:cond delay="2000"/>
                            </p:stCondLst>
                            <p:childTnLst>
                              <p:par>
                                <p:cTn id="114" presetID="22" presetClass="entr" presetSubtype="8" fill="hold" nodeType="afterEffect">
                                  <p:stCondLst>
                                    <p:cond delay="0"/>
                                  </p:stCondLst>
                                  <p:childTnLst>
                                    <p:set>
                                      <p:cBhvr>
                                        <p:cTn id="115" dur="1" fill="hold">
                                          <p:stCondLst>
                                            <p:cond delay="0"/>
                                          </p:stCondLst>
                                        </p:cTn>
                                        <p:tgtEl>
                                          <p:spTgt spid="219"/>
                                        </p:tgtEl>
                                        <p:attrNameLst>
                                          <p:attrName>style.visibility</p:attrName>
                                        </p:attrNameLst>
                                      </p:cBhvr>
                                      <p:to>
                                        <p:strVal val="visible"/>
                                      </p:to>
                                    </p:set>
                                    <p:animEffect transition="in" filter="wipe(left)">
                                      <p:cBhvr>
                                        <p:cTn id="116" dur="500"/>
                                        <p:tgtEl>
                                          <p:spTgt spid="219"/>
                                        </p:tgtEl>
                                      </p:cBhvr>
                                    </p:animEffect>
                                  </p:childTnLst>
                                </p:cTn>
                              </p:par>
                            </p:childTnLst>
                          </p:cTn>
                        </p:par>
                        <p:par>
                          <p:cTn id="117" fill="hold">
                            <p:stCondLst>
                              <p:cond delay="2500"/>
                            </p:stCondLst>
                            <p:childTnLst>
                              <p:par>
                                <p:cTn id="118" presetID="1" presetClass="entr" presetSubtype="0" fill="hold" nodeType="afterEffect">
                                  <p:stCondLst>
                                    <p:cond delay="0"/>
                                  </p:stCondLst>
                                  <p:childTnLst>
                                    <p:set>
                                      <p:cBhvr>
                                        <p:cTn id="119" dur="1" fill="hold">
                                          <p:stCondLst>
                                            <p:cond delay="0"/>
                                          </p:stCondLst>
                                        </p:cTn>
                                        <p:tgtEl>
                                          <p:spTgt spid="21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218"/>
                                        </p:tgtEl>
                                        <p:attrNameLst>
                                          <p:attrName>style.visibility</p:attrName>
                                        </p:attrNameLst>
                                      </p:cBhvr>
                                      <p:to>
                                        <p:strVal val="visible"/>
                                      </p:to>
                                    </p:set>
                                  </p:childTnLst>
                                </p:cTn>
                              </p:par>
                            </p:childTnLst>
                          </p:cTn>
                        </p:par>
                        <p:par>
                          <p:cTn id="124" fill="hold">
                            <p:stCondLst>
                              <p:cond delay="0"/>
                            </p:stCondLst>
                            <p:childTnLst>
                              <p:par>
                                <p:cTn id="125" presetID="1" presetClass="entr" presetSubtype="0" fill="hold" nodeType="afterEffect">
                                  <p:stCondLst>
                                    <p:cond delay="0"/>
                                  </p:stCondLst>
                                  <p:childTnLst>
                                    <p:set>
                                      <p:cBhvr>
                                        <p:cTn id="126" dur="1" fill="hold">
                                          <p:stCondLst>
                                            <p:cond delay="0"/>
                                          </p:stCondLst>
                                        </p:cTn>
                                        <p:tgtEl>
                                          <p:spTgt spid="211"/>
                                        </p:tgtEl>
                                        <p:attrNameLst>
                                          <p:attrName>style.visibility</p:attrName>
                                        </p:attrNameLst>
                                      </p:cBhvr>
                                      <p:to>
                                        <p:strVal val="visible"/>
                                      </p:to>
                                    </p:set>
                                  </p:childTnLst>
                                </p:cTn>
                              </p:par>
                            </p:childTnLst>
                          </p:cTn>
                        </p:par>
                        <p:par>
                          <p:cTn id="127" fill="hold">
                            <p:stCondLst>
                              <p:cond delay="0"/>
                            </p:stCondLst>
                            <p:childTnLst>
                              <p:par>
                                <p:cTn id="128" presetID="22" presetClass="entr" presetSubtype="4" fill="hold" grpId="0" nodeType="afterEffect">
                                  <p:stCondLst>
                                    <p:cond delay="0"/>
                                  </p:stCondLst>
                                  <p:childTnLst>
                                    <p:set>
                                      <p:cBhvr>
                                        <p:cTn id="129" dur="1" fill="hold">
                                          <p:stCondLst>
                                            <p:cond delay="0"/>
                                          </p:stCondLst>
                                        </p:cTn>
                                        <p:tgtEl>
                                          <p:spTgt spid="239"/>
                                        </p:tgtEl>
                                        <p:attrNameLst>
                                          <p:attrName>style.visibility</p:attrName>
                                        </p:attrNameLst>
                                      </p:cBhvr>
                                      <p:to>
                                        <p:strVal val="visible"/>
                                      </p:to>
                                    </p:set>
                                    <p:animEffect transition="in" filter="wipe(down)">
                                      <p:cBhvr>
                                        <p:cTn id="130" dur="500"/>
                                        <p:tgtEl>
                                          <p:spTgt spid="239"/>
                                        </p:tgtEl>
                                      </p:cBhvr>
                                    </p:animEffect>
                                  </p:childTnLst>
                                </p:cTn>
                              </p:par>
                              <p:par>
                                <p:cTn id="131" presetID="2" presetClass="entr" presetSubtype="4" fill="hold" nodeType="withEffect">
                                  <p:stCondLst>
                                    <p:cond delay="0"/>
                                  </p:stCondLst>
                                  <p:childTnLst>
                                    <p:set>
                                      <p:cBhvr>
                                        <p:cTn id="132" dur="1" fill="hold">
                                          <p:stCondLst>
                                            <p:cond delay="0"/>
                                          </p:stCondLst>
                                        </p:cTn>
                                        <p:tgtEl>
                                          <p:spTgt spid="266"/>
                                        </p:tgtEl>
                                        <p:attrNameLst>
                                          <p:attrName>style.visibility</p:attrName>
                                        </p:attrNameLst>
                                      </p:cBhvr>
                                      <p:to>
                                        <p:strVal val="visible"/>
                                      </p:to>
                                    </p:set>
                                    <p:anim calcmode="lin" valueType="num">
                                      <p:cBhvr additive="base">
                                        <p:cTn id="133" dur="500" fill="hold"/>
                                        <p:tgtEl>
                                          <p:spTgt spid="266"/>
                                        </p:tgtEl>
                                        <p:attrNameLst>
                                          <p:attrName>ppt_x</p:attrName>
                                        </p:attrNameLst>
                                      </p:cBhvr>
                                      <p:tavLst>
                                        <p:tav tm="0">
                                          <p:val>
                                            <p:strVal val="#ppt_x"/>
                                          </p:val>
                                        </p:tav>
                                        <p:tav tm="100000">
                                          <p:val>
                                            <p:strVal val="#ppt_x"/>
                                          </p:val>
                                        </p:tav>
                                      </p:tavLst>
                                    </p:anim>
                                    <p:anim calcmode="lin" valueType="num">
                                      <p:cBhvr additive="base">
                                        <p:cTn id="134" dur="500" fill="hold"/>
                                        <p:tgtEl>
                                          <p:spTgt spid="266"/>
                                        </p:tgtEl>
                                        <p:attrNameLst>
                                          <p:attrName>ppt_y</p:attrName>
                                        </p:attrNameLst>
                                      </p:cBhvr>
                                      <p:tavLst>
                                        <p:tav tm="0">
                                          <p:val>
                                            <p:strVal val="1+#ppt_h/2"/>
                                          </p:val>
                                        </p:tav>
                                        <p:tav tm="100000">
                                          <p:val>
                                            <p:strVal val="#ppt_y"/>
                                          </p:val>
                                        </p:tav>
                                      </p:tavLst>
                                    </p:anim>
                                  </p:childTnLst>
                                </p:cTn>
                              </p:par>
                            </p:childTnLst>
                          </p:cTn>
                        </p:par>
                        <p:par>
                          <p:cTn id="135" fill="hold">
                            <p:stCondLst>
                              <p:cond delay="500"/>
                            </p:stCondLst>
                            <p:childTnLst>
                              <p:par>
                                <p:cTn id="136" presetID="1" presetClass="entr" presetSubtype="0" fill="hold" nodeType="afterEffect">
                                  <p:stCondLst>
                                    <p:cond delay="0"/>
                                  </p:stCondLst>
                                  <p:childTnLst>
                                    <p:set>
                                      <p:cBhvr>
                                        <p:cTn id="137" dur="1" fill="hold">
                                          <p:stCondLst>
                                            <p:cond delay="0"/>
                                          </p:stCondLst>
                                        </p:cTn>
                                        <p:tgtEl>
                                          <p:spTgt spid="228"/>
                                        </p:tgtEl>
                                        <p:attrNameLst>
                                          <p:attrName>style.visibility</p:attrName>
                                        </p:attrNameLst>
                                      </p:cBhvr>
                                      <p:to>
                                        <p:strVal val="visible"/>
                                      </p:to>
                                    </p:set>
                                  </p:childTnLst>
                                </p:cTn>
                              </p:par>
                            </p:childTnLst>
                          </p:cTn>
                        </p:par>
                        <p:par>
                          <p:cTn id="138" fill="hold">
                            <p:stCondLst>
                              <p:cond delay="500"/>
                            </p:stCondLst>
                            <p:childTnLst>
                              <p:par>
                                <p:cTn id="139" presetID="1" presetClass="entr" presetSubtype="0" fill="hold" nodeType="afterEffect">
                                  <p:stCondLst>
                                    <p:cond delay="0"/>
                                  </p:stCondLst>
                                  <p:childTnLst>
                                    <p:set>
                                      <p:cBhvr>
                                        <p:cTn id="140" dur="1" fill="hold">
                                          <p:stCondLst>
                                            <p:cond delay="0"/>
                                          </p:stCondLst>
                                        </p:cTn>
                                        <p:tgtEl>
                                          <p:spTgt spid="245"/>
                                        </p:tgtEl>
                                        <p:attrNameLst>
                                          <p:attrName>style.visibility</p:attrName>
                                        </p:attrNameLst>
                                      </p:cBhvr>
                                      <p:to>
                                        <p:strVal val="visible"/>
                                      </p:to>
                                    </p:set>
                                  </p:childTnLst>
                                </p:cTn>
                              </p:par>
                              <p:par>
                                <p:cTn id="141" presetID="2" presetClass="entr" presetSubtype="4" fill="hold" nodeType="withEffect">
                                  <p:stCondLst>
                                    <p:cond delay="0"/>
                                  </p:stCondLst>
                                  <p:childTnLst>
                                    <p:set>
                                      <p:cBhvr>
                                        <p:cTn id="142" dur="1" fill="hold">
                                          <p:stCondLst>
                                            <p:cond delay="0"/>
                                          </p:stCondLst>
                                        </p:cTn>
                                        <p:tgtEl>
                                          <p:spTgt spid="256">
                                            <p:txEl>
                                              <p:pRg st="2" end="2"/>
                                            </p:txEl>
                                          </p:spTgt>
                                        </p:tgtEl>
                                        <p:attrNameLst>
                                          <p:attrName>style.visibility</p:attrName>
                                        </p:attrNameLst>
                                      </p:cBhvr>
                                      <p:to>
                                        <p:strVal val="visible"/>
                                      </p:to>
                                    </p:set>
                                    <p:anim calcmode="lin" valueType="num">
                                      <p:cBhvr additive="base">
                                        <p:cTn id="143" dur="500" fill="hold"/>
                                        <p:tgtEl>
                                          <p:spTgt spid="256">
                                            <p:txEl>
                                              <p:pRg st="2" end="2"/>
                                            </p:txEl>
                                          </p:spTgt>
                                        </p:tgtEl>
                                        <p:attrNameLst>
                                          <p:attrName>ppt_x</p:attrName>
                                        </p:attrNameLst>
                                      </p:cBhvr>
                                      <p:tavLst>
                                        <p:tav tm="0">
                                          <p:val>
                                            <p:strVal val="#ppt_x"/>
                                          </p:val>
                                        </p:tav>
                                        <p:tav tm="100000">
                                          <p:val>
                                            <p:strVal val="#ppt_x"/>
                                          </p:val>
                                        </p:tav>
                                      </p:tavLst>
                                    </p:anim>
                                    <p:anim calcmode="lin" valueType="num">
                                      <p:cBhvr additive="base">
                                        <p:cTn id="144" dur="500" fill="hold"/>
                                        <p:tgtEl>
                                          <p:spTgt spid="2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257"/>
                                        </p:tgtEl>
                                        <p:attrNameLst>
                                          <p:attrName>style.visibility</p:attrName>
                                        </p:attrNameLst>
                                      </p:cBhvr>
                                      <p:to>
                                        <p:strVal val="visible"/>
                                      </p:to>
                                    </p:set>
                                    <p:animEffect transition="in" filter="fade">
                                      <p:cBhvr>
                                        <p:cTn id="149" dur="500"/>
                                        <p:tgtEl>
                                          <p:spTgt spid="257"/>
                                        </p:tgtEl>
                                      </p:cBhvr>
                                    </p:animEffect>
                                  </p:childTnLst>
                                </p:cTn>
                              </p:par>
                              <p:par>
                                <p:cTn id="150" presetID="10" presetClass="entr" presetSubtype="0" fill="hold" nodeType="withEffect">
                                  <p:stCondLst>
                                    <p:cond delay="0"/>
                                  </p:stCondLst>
                                  <p:childTnLst>
                                    <p:set>
                                      <p:cBhvr>
                                        <p:cTn id="151" dur="1" fill="hold">
                                          <p:stCondLst>
                                            <p:cond delay="0"/>
                                          </p:stCondLst>
                                        </p:cTn>
                                        <p:tgtEl>
                                          <p:spTgt spid="2050"/>
                                        </p:tgtEl>
                                        <p:attrNameLst>
                                          <p:attrName>style.visibility</p:attrName>
                                        </p:attrNameLst>
                                      </p:cBhvr>
                                      <p:to>
                                        <p:strVal val="visible"/>
                                      </p:to>
                                    </p:set>
                                    <p:animEffect transition="in" filter="fade">
                                      <p:cBhvr>
                                        <p:cTn id="152" dur="500"/>
                                        <p:tgtEl>
                                          <p:spTgt spid="2050"/>
                                        </p:tgtEl>
                                      </p:cBhvr>
                                    </p:animEffect>
                                  </p:childTnLst>
                                </p:cTn>
                              </p:par>
                              <p:par>
                                <p:cTn id="153" presetID="10" presetClass="entr" presetSubtype="0" fill="hold" nodeType="withEffect">
                                  <p:stCondLst>
                                    <p:cond delay="0"/>
                                  </p:stCondLst>
                                  <p:childTnLst>
                                    <p:set>
                                      <p:cBhvr>
                                        <p:cTn id="154" dur="1" fill="hold">
                                          <p:stCondLst>
                                            <p:cond delay="0"/>
                                          </p:stCondLst>
                                        </p:cTn>
                                        <p:tgtEl>
                                          <p:spTgt spid="262"/>
                                        </p:tgtEl>
                                        <p:attrNameLst>
                                          <p:attrName>style.visibility</p:attrName>
                                        </p:attrNameLst>
                                      </p:cBhvr>
                                      <p:to>
                                        <p:strVal val="visible"/>
                                      </p:to>
                                    </p:set>
                                    <p:animEffect transition="in" filter="fade">
                                      <p:cBhvr>
                                        <p:cTn id="155" dur="500"/>
                                        <p:tgtEl>
                                          <p:spTgt spid="262"/>
                                        </p:tgtEl>
                                      </p:cBhvr>
                                    </p:animEffect>
                                  </p:childTnLst>
                                </p:cTn>
                              </p:par>
                              <p:par>
                                <p:cTn id="156" presetID="10" presetClass="entr" presetSubtype="0" fill="hold" nodeType="withEffect">
                                  <p:stCondLst>
                                    <p:cond delay="0"/>
                                  </p:stCondLst>
                                  <p:childTnLst>
                                    <p:set>
                                      <p:cBhvr>
                                        <p:cTn id="157" dur="1" fill="hold">
                                          <p:stCondLst>
                                            <p:cond delay="0"/>
                                          </p:stCondLst>
                                        </p:cTn>
                                        <p:tgtEl>
                                          <p:spTgt spid="263"/>
                                        </p:tgtEl>
                                        <p:attrNameLst>
                                          <p:attrName>style.visibility</p:attrName>
                                        </p:attrNameLst>
                                      </p:cBhvr>
                                      <p:to>
                                        <p:strVal val="visible"/>
                                      </p:to>
                                    </p:set>
                                    <p:animEffect transition="in" filter="fade">
                                      <p:cBhvr>
                                        <p:cTn id="158" dur="500"/>
                                        <p:tgtEl>
                                          <p:spTgt spid="263"/>
                                        </p:tgtEl>
                                      </p:cBhvr>
                                    </p:animEffect>
                                  </p:childTnLst>
                                </p:cTn>
                              </p:par>
                              <p:par>
                                <p:cTn id="159" presetID="2" presetClass="entr" presetSubtype="4" fill="hold" nodeType="withEffect">
                                  <p:stCondLst>
                                    <p:cond delay="0"/>
                                  </p:stCondLst>
                                  <p:childTnLst>
                                    <p:set>
                                      <p:cBhvr>
                                        <p:cTn id="160" dur="1" fill="hold">
                                          <p:stCondLst>
                                            <p:cond delay="0"/>
                                          </p:stCondLst>
                                        </p:cTn>
                                        <p:tgtEl>
                                          <p:spTgt spid="256">
                                            <p:txEl>
                                              <p:pRg st="3" end="3"/>
                                            </p:txEl>
                                          </p:spTgt>
                                        </p:tgtEl>
                                        <p:attrNameLst>
                                          <p:attrName>style.visibility</p:attrName>
                                        </p:attrNameLst>
                                      </p:cBhvr>
                                      <p:to>
                                        <p:strVal val="visible"/>
                                      </p:to>
                                    </p:set>
                                    <p:anim calcmode="lin" valueType="num">
                                      <p:cBhvr additive="base">
                                        <p:cTn id="161" dur="500" fill="hold"/>
                                        <p:tgtEl>
                                          <p:spTgt spid="256">
                                            <p:txEl>
                                              <p:pRg st="3" end="3"/>
                                            </p:txEl>
                                          </p:spTgt>
                                        </p:tgtEl>
                                        <p:attrNameLst>
                                          <p:attrName>ppt_x</p:attrName>
                                        </p:attrNameLst>
                                      </p:cBhvr>
                                      <p:tavLst>
                                        <p:tav tm="0">
                                          <p:val>
                                            <p:strVal val="#ppt_x"/>
                                          </p:val>
                                        </p:tav>
                                        <p:tav tm="100000">
                                          <p:val>
                                            <p:strVal val="#ppt_x"/>
                                          </p:val>
                                        </p:tav>
                                      </p:tavLst>
                                    </p:anim>
                                    <p:anim calcmode="lin" valueType="num">
                                      <p:cBhvr additive="base">
                                        <p:cTn id="162" dur="500" fill="hold"/>
                                        <p:tgtEl>
                                          <p:spTgt spid="256">
                                            <p:txEl>
                                              <p:pRg st="3" end="3"/>
                                            </p:txEl>
                                          </p:spTgt>
                                        </p:tgtEl>
                                        <p:attrNameLst>
                                          <p:attrName>ppt_y</p:attrName>
                                        </p:attrNameLst>
                                      </p:cBhvr>
                                      <p:tavLst>
                                        <p:tav tm="0">
                                          <p:val>
                                            <p:strVal val="1+#ppt_h/2"/>
                                          </p:val>
                                        </p:tav>
                                        <p:tav tm="100000">
                                          <p:val>
                                            <p:strVal val="#ppt_y"/>
                                          </p:val>
                                        </p:tav>
                                      </p:tavLst>
                                    </p:anim>
                                  </p:childTnLst>
                                </p:cTn>
                              </p:par>
                              <p:par>
                                <p:cTn id="163" presetID="32" presetClass="emph" presetSubtype="0" repeatCount="indefinite" fill="hold" nodeType="withEffect">
                                  <p:stCondLst>
                                    <p:cond delay="0"/>
                                  </p:stCondLst>
                                  <p:childTnLst>
                                    <p:animRot by="120000">
                                      <p:cBhvr>
                                        <p:cTn id="164" dur="50" fill="hold">
                                          <p:stCondLst>
                                            <p:cond delay="0"/>
                                          </p:stCondLst>
                                        </p:cTn>
                                        <p:tgtEl>
                                          <p:spTgt spid="2050"/>
                                        </p:tgtEl>
                                        <p:attrNameLst>
                                          <p:attrName>r</p:attrName>
                                        </p:attrNameLst>
                                      </p:cBhvr>
                                    </p:animRot>
                                    <p:animRot by="-240000">
                                      <p:cBhvr>
                                        <p:cTn id="165" dur="100" fill="hold">
                                          <p:stCondLst>
                                            <p:cond delay="100"/>
                                          </p:stCondLst>
                                        </p:cTn>
                                        <p:tgtEl>
                                          <p:spTgt spid="2050"/>
                                        </p:tgtEl>
                                        <p:attrNameLst>
                                          <p:attrName>r</p:attrName>
                                        </p:attrNameLst>
                                      </p:cBhvr>
                                    </p:animRot>
                                    <p:animRot by="240000">
                                      <p:cBhvr>
                                        <p:cTn id="166" dur="100" fill="hold">
                                          <p:stCondLst>
                                            <p:cond delay="200"/>
                                          </p:stCondLst>
                                        </p:cTn>
                                        <p:tgtEl>
                                          <p:spTgt spid="2050"/>
                                        </p:tgtEl>
                                        <p:attrNameLst>
                                          <p:attrName>r</p:attrName>
                                        </p:attrNameLst>
                                      </p:cBhvr>
                                    </p:animRot>
                                    <p:animRot by="-240000">
                                      <p:cBhvr>
                                        <p:cTn id="167" dur="100" fill="hold">
                                          <p:stCondLst>
                                            <p:cond delay="300"/>
                                          </p:stCondLst>
                                        </p:cTn>
                                        <p:tgtEl>
                                          <p:spTgt spid="2050"/>
                                        </p:tgtEl>
                                        <p:attrNameLst>
                                          <p:attrName>r</p:attrName>
                                        </p:attrNameLst>
                                      </p:cBhvr>
                                    </p:animRot>
                                    <p:animRot by="120000">
                                      <p:cBhvr>
                                        <p:cTn id="168" dur="100" fill="hold">
                                          <p:stCondLst>
                                            <p:cond delay="400"/>
                                          </p:stCondLst>
                                        </p:cTn>
                                        <p:tgtEl>
                                          <p:spTgt spid="2050"/>
                                        </p:tgtEl>
                                        <p:attrNameLst>
                                          <p:attrName>r</p:attrName>
                                        </p:attrNameLst>
                                      </p:cBhvr>
                                    </p:animRot>
                                  </p:childTnLst>
                                </p:cTn>
                              </p:par>
                              <p:par>
                                <p:cTn id="169" presetID="32" presetClass="emph" presetSubtype="0" repeatCount="indefinite" fill="hold" nodeType="withEffect">
                                  <p:stCondLst>
                                    <p:cond delay="0"/>
                                  </p:stCondLst>
                                  <p:childTnLst>
                                    <p:animRot by="120000">
                                      <p:cBhvr>
                                        <p:cTn id="170" dur="50" fill="hold">
                                          <p:stCondLst>
                                            <p:cond delay="0"/>
                                          </p:stCondLst>
                                        </p:cTn>
                                        <p:tgtEl>
                                          <p:spTgt spid="263"/>
                                        </p:tgtEl>
                                        <p:attrNameLst>
                                          <p:attrName>r</p:attrName>
                                        </p:attrNameLst>
                                      </p:cBhvr>
                                    </p:animRot>
                                    <p:animRot by="-240000">
                                      <p:cBhvr>
                                        <p:cTn id="171" dur="100" fill="hold">
                                          <p:stCondLst>
                                            <p:cond delay="100"/>
                                          </p:stCondLst>
                                        </p:cTn>
                                        <p:tgtEl>
                                          <p:spTgt spid="263"/>
                                        </p:tgtEl>
                                        <p:attrNameLst>
                                          <p:attrName>r</p:attrName>
                                        </p:attrNameLst>
                                      </p:cBhvr>
                                    </p:animRot>
                                    <p:animRot by="240000">
                                      <p:cBhvr>
                                        <p:cTn id="172" dur="100" fill="hold">
                                          <p:stCondLst>
                                            <p:cond delay="200"/>
                                          </p:stCondLst>
                                        </p:cTn>
                                        <p:tgtEl>
                                          <p:spTgt spid="263"/>
                                        </p:tgtEl>
                                        <p:attrNameLst>
                                          <p:attrName>r</p:attrName>
                                        </p:attrNameLst>
                                      </p:cBhvr>
                                    </p:animRot>
                                    <p:animRot by="-240000">
                                      <p:cBhvr>
                                        <p:cTn id="173" dur="100" fill="hold">
                                          <p:stCondLst>
                                            <p:cond delay="300"/>
                                          </p:stCondLst>
                                        </p:cTn>
                                        <p:tgtEl>
                                          <p:spTgt spid="263"/>
                                        </p:tgtEl>
                                        <p:attrNameLst>
                                          <p:attrName>r</p:attrName>
                                        </p:attrNameLst>
                                      </p:cBhvr>
                                    </p:animRot>
                                    <p:animRot by="120000">
                                      <p:cBhvr>
                                        <p:cTn id="174" dur="100" fill="hold">
                                          <p:stCondLst>
                                            <p:cond delay="400"/>
                                          </p:stCondLst>
                                        </p:cTn>
                                        <p:tgtEl>
                                          <p:spTgt spid="263"/>
                                        </p:tgtEl>
                                        <p:attrNameLst>
                                          <p:attrName>r</p:attrName>
                                        </p:attrNameLst>
                                      </p:cBhvr>
                                    </p:animRot>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279"/>
                                        </p:tgtEl>
                                        <p:attrNameLst>
                                          <p:attrName>style.visibility</p:attrName>
                                        </p:attrNameLst>
                                      </p:cBhvr>
                                      <p:to>
                                        <p:strVal val="visible"/>
                                      </p:to>
                                    </p:set>
                                    <p:anim calcmode="lin" valueType="num">
                                      <p:cBhvr additive="base">
                                        <p:cTn id="179" dur="500" fill="hold"/>
                                        <p:tgtEl>
                                          <p:spTgt spid="279"/>
                                        </p:tgtEl>
                                        <p:attrNameLst>
                                          <p:attrName>ppt_x</p:attrName>
                                        </p:attrNameLst>
                                      </p:cBhvr>
                                      <p:tavLst>
                                        <p:tav tm="0">
                                          <p:val>
                                            <p:strVal val="#ppt_x"/>
                                          </p:val>
                                        </p:tav>
                                        <p:tav tm="100000">
                                          <p:val>
                                            <p:strVal val="#ppt_x"/>
                                          </p:val>
                                        </p:tav>
                                      </p:tavLst>
                                    </p:anim>
                                    <p:anim calcmode="lin" valueType="num">
                                      <p:cBhvr additive="base">
                                        <p:cTn id="180" dur="500" fill="hold"/>
                                        <p:tgtEl>
                                          <p:spTgt spid="279"/>
                                        </p:tgtEl>
                                        <p:attrNameLst>
                                          <p:attrName>ppt_y</p:attrName>
                                        </p:attrNameLst>
                                      </p:cBhvr>
                                      <p:tavLst>
                                        <p:tav tm="0">
                                          <p:val>
                                            <p:strVal val="1+#ppt_h/2"/>
                                          </p:val>
                                        </p:tav>
                                        <p:tav tm="100000">
                                          <p:val>
                                            <p:strVal val="#ppt_y"/>
                                          </p:val>
                                        </p:tav>
                                      </p:tavLst>
                                    </p:anim>
                                  </p:childTnLst>
                                </p:cTn>
                              </p:par>
                              <p:par>
                                <p:cTn id="181" presetID="2" presetClass="entr" presetSubtype="4" fill="hold" nodeType="withEffect">
                                  <p:stCondLst>
                                    <p:cond delay="0"/>
                                  </p:stCondLst>
                                  <p:childTnLst>
                                    <p:set>
                                      <p:cBhvr>
                                        <p:cTn id="182" dur="1" fill="hold">
                                          <p:stCondLst>
                                            <p:cond delay="0"/>
                                          </p:stCondLst>
                                        </p:cTn>
                                        <p:tgtEl>
                                          <p:spTgt spid="256">
                                            <p:txEl>
                                              <p:pRg st="4" end="4"/>
                                            </p:txEl>
                                          </p:spTgt>
                                        </p:tgtEl>
                                        <p:attrNameLst>
                                          <p:attrName>style.visibility</p:attrName>
                                        </p:attrNameLst>
                                      </p:cBhvr>
                                      <p:to>
                                        <p:strVal val="visible"/>
                                      </p:to>
                                    </p:set>
                                    <p:anim calcmode="lin" valueType="num">
                                      <p:cBhvr additive="base">
                                        <p:cTn id="183" dur="500" fill="hold"/>
                                        <p:tgtEl>
                                          <p:spTgt spid="256">
                                            <p:txEl>
                                              <p:pRg st="4" end="4"/>
                                            </p:txEl>
                                          </p:spTgt>
                                        </p:tgtEl>
                                        <p:attrNameLst>
                                          <p:attrName>ppt_x</p:attrName>
                                        </p:attrNameLst>
                                      </p:cBhvr>
                                      <p:tavLst>
                                        <p:tav tm="0">
                                          <p:val>
                                            <p:strVal val="#ppt_x"/>
                                          </p:val>
                                        </p:tav>
                                        <p:tav tm="100000">
                                          <p:val>
                                            <p:strVal val="#ppt_x"/>
                                          </p:val>
                                        </p:tav>
                                      </p:tavLst>
                                    </p:anim>
                                    <p:anim calcmode="lin" valueType="num">
                                      <p:cBhvr additive="base">
                                        <p:cTn id="184" dur="500" fill="hold"/>
                                        <p:tgtEl>
                                          <p:spTgt spid="2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4" fill="hold" nodeType="clickEffect">
                                  <p:stCondLst>
                                    <p:cond delay="0"/>
                                  </p:stCondLst>
                                  <p:childTnLst>
                                    <p:set>
                                      <p:cBhvr>
                                        <p:cTn id="188" dur="1" fill="hold">
                                          <p:stCondLst>
                                            <p:cond delay="0"/>
                                          </p:stCondLst>
                                        </p:cTn>
                                        <p:tgtEl>
                                          <p:spTgt spid="256">
                                            <p:txEl>
                                              <p:pRg st="5" end="5"/>
                                            </p:txEl>
                                          </p:spTgt>
                                        </p:tgtEl>
                                        <p:attrNameLst>
                                          <p:attrName>style.visibility</p:attrName>
                                        </p:attrNameLst>
                                      </p:cBhvr>
                                      <p:to>
                                        <p:strVal val="visible"/>
                                      </p:to>
                                    </p:set>
                                    <p:anim calcmode="lin" valueType="num">
                                      <p:cBhvr additive="base">
                                        <p:cTn id="189" dur="500" fill="hold"/>
                                        <p:tgtEl>
                                          <p:spTgt spid="256">
                                            <p:txEl>
                                              <p:pRg st="5" end="5"/>
                                            </p:txEl>
                                          </p:spTgt>
                                        </p:tgtEl>
                                        <p:attrNameLst>
                                          <p:attrName>ppt_x</p:attrName>
                                        </p:attrNameLst>
                                      </p:cBhvr>
                                      <p:tavLst>
                                        <p:tav tm="0">
                                          <p:val>
                                            <p:strVal val="#ppt_x"/>
                                          </p:val>
                                        </p:tav>
                                        <p:tav tm="100000">
                                          <p:val>
                                            <p:strVal val="#ppt_x"/>
                                          </p:val>
                                        </p:tav>
                                      </p:tavLst>
                                    </p:anim>
                                    <p:anim calcmode="lin" valueType="num">
                                      <p:cBhvr additive="base">
                                        <p:cTn id="190" dur="500" fill="hold"/>
                                        <p:tgtEl>
                                          <p:spTgt spid="256">
                                            <p:txEl>
                                              <p:pRg st="5" end="5"/>
                                            </p:txEl>
                                          </p:spTgt>
                                        </p:tgtEl>
                                        <p:attrNameLst>
                                          <p:attrName>ppt_y</p:attrName>
                                        </p:attrNameLst>
                                      </p:cBhvr>
                                      <p:tavLst>
                                        <p:tav tm="0">
                                          <p:val>
                                            <p:strVal val="1+#ppt_h/2"/>
                                          </p:val>
                                        </p:tav>
                                        <p:tav tm="100000">
                                          <p:val>
                                            <p:strVal val="#ppt_y"/>
                                          </p:val>
                                        </p:tav>
                                      </p:tavLst>
                                    </p:anim>
                                  </p:childTnLst>
                                </p:cTn>
                              </p:par>
                              <p:par>
                                <p:cTn id="191" presetID="2" presetClass="entr" presetSubtype="4" fill="hold" nodeType="withEffect">
                                  <p:stCondLst>
                                    <p:cond delay="0"/>
                                  </p:stCondLst>
                                  <p:childTnLst>
                                    <p:set>
                                      <p:cBhvr>
                                        <p:cTn id="192" dur="1" fill="hold">
                                          <p:stCondLst>
                                            <p:cond delay="0"/>
                                          </p:stCondLst>
                                        </p:cTn>
                                        <p:tgtEl>
                                          <p:spTgt spid="280"/>
                                        </p:tgtEl>
                                        <p:attrNameLst>
                                          <p:attrName>style.visibility</p:attrName>
                                        </p:attrNameLst>
                                      </p:cBhvr>
                                      <p:to>
                                        <p:strVal val="visible"/>
                                      </p:to>
                                    </p:set>
                                    <p:anim calcmode="lin" valueType="num">
                                      <p:cBhvr additive="base">
                                        <p:cTn id="193" dur="500" fill="hold"/>
                                        <p:tgtEl>
                                          <p:spTgt spid="280"/>
                                        </p:tgtEl>
                                        <p:attrNameLst>
                                          <p:attrName>ppt_x</p:attrName>
                                        </p:attrNameLst>
                                      </p:cBhvr>
                                      <p:tavLst>
                                        <p:tav tm="0">
                                          <p:val>
                                            <p:strVal val="#ppt_x"/>
                                          </p:val>
                                        </p:tav>
                                        <p:tav tm="100000">
                                          <p:val>
                                            <p:strVal val="#ppt_x"/>
                                          </p:val>
                                        </p:tav>
                                      </p:tavLst>
                                    </p:anim>
                                    <p:anim calcmode="lin" valueType="num">
                                      <p:cBhvr additive="base">
                                        <p:cTn id="194"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nodeType="clickEffect">
                                  <p:stCondLst>
                                    <p:cond delay="0"/>
                                  </p:stCondLst>
                                  <p:childTnLst>
                                    <p:set>
                                      <p:cBhvr>
                                        <p:cTn id="198" dur="1" fill="hold">
                                          <p:stCondLst>
                                            <p:cond delay="0"/>
                                          </p:stCondLst>
                                        </p:cTn>
                                        <p:tgtEl>
                                          <p:spTgt spid="256">
                                            <p:txEl>
                                              <p:pRg st="6" end="6"/>
                                            </p:txEl>
                                          </p:spTgt>
                                        </p:tgtEl>
                                        <p:attrNameLst>
                                          <p:attrName>style.visibility</p:attrName>
                                        </p:attrNameLst>
                                      </p:cBhvr>
                                      <p:to>
                                        <p:strVal val="visible"/>
                                      </p:to>
                                    </p:set>
                                    <p:anim calcmode="lin" valueType="num">
                                      <p:cBhvr additive="base">
                                        <p:cTn id="199" dur="500" fill="hold"/>
                                        <p:tgtEl>
                                          <p:spTgt spid="256">
                                            <p:txEl>
                                              <p:pRg st="6" end="6"/>
                                            </p:txEl>
                                          </p:spTgt>
                                        </p:tgtEl>
                                        <p:attrNameLst>
                                          <p:attrName>ppt_x</p:attrName>
                                        </p:attrNameLst>
                                      </p:cBhvr>
                                      <p:tavLst>
                                        <p:tav tm="0">
                                          <p:val>
                                            <p:strVal val="#ppt_x"/>
                                          </p:val>
                                        </p:tav>
                                        <p:tav tm="100000">
                                          <p:val>
                                            <p:strVal val="#ppt_x"/>
                                          </p:val>
                                        </p:tav>
                                      </p:tavLst>
                                    </p:anim>
                                    <p:anim calcmode="lin" valueType="num">
                                      <p:cBhvr additive="base">
                                        <p:cTn id="200" dur="500" fill="hold"/>
                                        <p:tgtEl>
                                          <p:spTgt spid="256">
                                            <p:txEl>
                                              <p:pRg st="6" end="6"/>
                                            </p:txEl>
                                          </p:spTgt>
                                        </p:tgtEl>
                                        <p:attrNameLst>
                                          <p:attrName>ppt_y</p:attrName>
                                        </p:attrNameLst>
                                      </p:cBhvr>
                                      <p:tavLst>
                                        <p:tav tm="0">
                                          <p:val>
                                            <p:strVal val="1+#ppt_h/2"/>
                                          </p:val>
                                        </p:tav>
                                        <p:tav tm="100000">
                                          <p:val>
                                            <p:strVal val="#ppt_y"/>
                                          </p:val>
                                        </p:tav>
                                      </p:tavLst>
                                    </p:anim>
                                  </p:childTnLst>
                                </p:cTn>
                              </p:par>
                              <p:par>
                                <p:cTn id="201" presetID="10" presetClass="entr" presetSubtype="0" fill="hold" grpId="0" nodeType="withEffect">
                                  <p:stCondLst>
                                    <p:cond delay="0"/>
                                  </p:stCondLst>
                                  <p:childTnLst>
                                    <p:set>
                                      <p:cBhvr>
                                        <p:cTn id="202" dur="1" fill="hold">
                                          <p:stCondLst>
                                            <p:cond delay="0"/>
                                          </p:stCondLst>
                                        </p:cTn>
                                        <p:tgtEl>
                                          <p:spTgt spid="310"/>
                                        </p:tgtEl>
                                        <p:attrNameLst>
                                          <p:attrName>style.visibility</p:attrName>
                                        </p:attrNameLst>
                                      </p:cBhvr>
                                      <p:to>
                                        <p:strVal val="visible"/>
                                      </p:to>
                                    </p:set>
                                    <p:animEffect transition="in" filter="fade">
                                      <p:cBhvr>
                                        <p:cTn id="203" dur="500"/>
                                        <p:tgtEl>
                                          <p:spTgt spid="310"/>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303"/>
                                        </p:tgtEl>
                                        <p:attrNameLst>
                                          <p:attrName>style.visibility</p:attrName>
                                        </p:attrNameLst>
                                      </p:cBhvr>
                                      <p:to>
                                        <p:strVal val="visible"/>
                                      </p:to>
                                    </p:set>
                                    <p:animEffect transition="in" filter="fade">
                                      <p:cBhvr>
                                        <p:cTn id="206" dur="500"/>
                                        <p:tgtEl>
                                          <p:spTgt spid="303"/>
                                        </p:tgtEl>
                                      </p:cBhvr>
                                    </p:animEffect>
                                  </p:childTnLst>
                                </p:cTn>
                              </p:par>
                              <p:par>
                                <p:cTn id="207" presetID="10" presetClass="entr" presetSubtype="0" fill="hold" nodeType="withEffect">
                                  <p:stCondLst>
                                    <p:cond delay="0"/>
                                  </p:stCondLst>
                                  <p:childTnLst>
                                    <p:set>
                                      <p:cBhvr>
                                        <p:cTn id="208" dur="1" fill="hold">
                                          <p:stCondLst>
                                            <p:cond delay="0"/>
                                          </p:stCondLst>
                                        </p:cTn>
                                        <p:tgtEl>
                                          <p:spTgt spid="306"/>
                                        </p:tgtEl>
                                        <p:attrNameLst>
                                          <p:attrName>style.visibility</p:attrName>
                                        </p:attrNameLst>
                                      </p:cBhvr>
                                      <p:to>
                                        <p:strVal val="visible"/>
                                      </p:to>
                                    </p:set>
                                    <p:animEffect transition="in" filter="fade">
                                      <p:cBhvr>
                                        <p:cTn id="209" dur="500"/>
                                        <p:tgtEl>
                                          <p:spTgt spid="306"/>
                                        </p:tgtEl>
                                      </p:cBhvr>
                                    </p:animEffect>
                                  </p:childTnLst>
                                </p:cTn>
                              </p:par>
                              <p:par>
                                <p:cTn id="210" presetID="10" presetClass="entr" presetSubtype="0" fill="hold" nodeType="withEffect">
                                  <p:stCondLst>
                                    <p:cond delay="0"/>
                                  </p:stCondLst>
                                  <p:childTnLst>
                                    <p:set>
                                      <p:cBhvr>
                                        <p:cTn id="211" dur="1" fill="hold">
                                          <p:stCondLst>
                                            <p:cond delay="0"/>
                                          </p:stCondLst>
                                        </p:cTn>
                                        <p:tgtEl>
                                          <p:spTgt spid="304"/>
                                        </p:tgtEl>
                                        <p:attrNameLst>
                                          <p:attrName>style.visibility</p:attrName>
                                        </p:attrNameLst>
                                      </p:cBhvr>
                                      <p:to>
                                        <p:strVal val="visible"/>
                                      </p:to>
                                    </p:set>
                                    <p:animEffect transition="in" filter="fade">
                                      <p:cBhvr>
                                        <p:cTn id="212" dur="500"/>
                                        <p:tgtEl>
                                          <p:spTgt spid="304"/>
                                        </p:tgtEl>
                                      </p:cBhvr>
                                    </p:animEffect>
                                  </p:childTnLst>
                                </p:cTn>
                              </p:par>
                              <p:par>
                                <p:cTn id="213" presetID="10" presetClass="entr" presetSubtype="0" fill="hold" grpId="0" nodeType="withEffect">
                                  <p:stCondLst>
                                    <p:cond delay="0"/>
                                  </p:stCondLst>
                                  <p:childTnLst>
                                    <p:set>
                                      <p:cBhvr>
                                        <p:cTn id="214" dur="1" fill="hold">
                                          <p:stCondLst>
                                            <p:cond delay="0"/>
                                          </p:stCondLst>
                                        </p:cTn>
                                        <p:tgtEl>
                                          <p:spTgt spid="305"/>
                                        </p:tgtEl>
                                        <p:attrNameLst>
                                          <p:attrName>style.visibility</p:attrName>
                                        </p:attrNameLst>
                                      </p:cBhvr>
                                      <p:to>
                                        <p:strVal val="visible"/>
                                      </p:to>
                                    </p:set>
                                    <p:animEffect transition="in" filter="fade">
                                      <p:cBhvr>
                                        <p:cTn id="215"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24" grpId="0"/>
      <p:bldP spid="231" grpId="0"/>
      <p:bldP spid="232" grpId="0"/>
      <p:bldP spid="236" grpId="0" animBg="1"/>
      <p:bldP spid="237" grpId="0"/>
      <p:bldP spid="239" grpId="0" animBg="1"/>
      <p:bldP spid="246" grpId="0"/>
      <p:bldP spid="248" grpId="0"/>
      <p:bldP spid="249" grpId="0"/>
      <p:bldP spid="252" grpId="0"/>
      <p:bldP spid="303" grpId="0" animBg="1"/>
      <p:bldP spid="305" grpId="0"/>
      <p:bldP spid="3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41" y="124650"/>
            <a:ext cx="8229600" cy="812800"/>
          </a:xfrm>
        </p:spPr>
        <p:txBody>
          <a:bodyPr/>
          <a:lstStyle/>
          <a:p>
            <a:r>
              <a:rPr lang="en-US" dirty="0"/>
              <a:t>What do app owners care about?</a:t>
            </a:r>
          </a:p>
        </p:txBody>
      </p:sp>
      <p:grpSp>
        <p:nvGrpSpPr>
          <p:cNvPr id="8" name="Group 7"/>
          <p:cNvGrpSpPr/>
          <p:nvPr/>
        </p:nvGrpSpPr>
        <p:grpSpPr>
          <a:xfrm>
            <a:off x="3301323" y="1636397"/>
            <a:ext cx="4757284" cy="4603207"/>
            <a:chOff x="2111057" y="1075688"/>
            <a:chExt cx="4757284" cy="4603207"/>
          </a:xfrm>
        </p:grpSpPr>
        <p:sp>
          <p:nvSpPr>
            <p:cNvPr id="11" name="TextBox 10"/>
            <p:cNvSpPr txBox="1"/>
            <p:nvPr/>
          </p:nvSpPr>
          <p:spPr>
            <a:xfrm>
              <a:off x="2111057" y="5340341"/>
              <a:ext cx="3514804" cy="338554"/>
            </a:xfrm>
            <a:prstGeom prst="rect">
              <a:avLst/>
            </a:prstGeom>
            <a:noFill/>
          </p:spPr>
          <p:txBody>
            <a:bodyPr wrap="none" rtlCol="0">
              <a:spAutoFit/>
            </a:bodyPr>
            <a:lstStyle/>
            <a:p>
              <a:pPr algn="ctr"/>
              <a:r>
                <a:rPr lang="en-US" sz="1600" b="1" dirty="0"/>
                <a:t>General Purpose Server Hardware</a:t>
              </a:r>
            </a:p>
          </p:txBody>
        </p:sp>
        <p:grpSp>
          <p:nvGrpSpPr>
            <p:cNvPr id="3" name="Group 15"/>
            <p:cNvGrpSpPr/>
            <p:nvPr/>
          </p:nvGrpSpPr>
          <p:grpSpPr>
            <a:xfrm>
              <a:off x="2241196" y="3016386"/>
              <a:ext cx="3259862" cy="270528"/>
              <a:chOff x="452356" y="4375398"/>
              <a:chExt cx="8472952" cy="270528"/>
            </a:xfrm>
          </p:grpSpPr>
          <p:sp>
            <p:nvSpPr>
              <p:cNvPr id="13" name="Rectangle 12"/>
              <p:cNvSpPr/>
              <p:nvPr/>
            </p:nvSpPr>
            <p:spPr>
              <a:xfrm>
                <a:off x="452356" y="4375398"/>
                <a:ext cx="8472952" cy="27052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cxnSp>
            <p:nvCxnSpPr>
              <p:cNvPr id="14" name="Straight Connector 13"/>
              <p:cNvCxnSpPr/>
              <p:nvPr/>
            </p:nvCxnSpPr>
            <p:spPr>
              <a:xfrm>
                <a:off x="452356" y="4375398"/>
                <a:ext cx="8472952"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a:off x="452356" y="4645926"/>
                <a:ext cx="8472952" cy="0"/>
              </a:xfrm>
              <a:prstGeom prst="line">
                <a:avLst/>
              </a:prstGeom>
            </p:spPr>
            <p:style>
              <a:lnRef idx="3">
                <a:schemeClr val="dk1"/>
              </a:lnRef>
              <a:fillRef idx="0">
                <a:schemeClr val="dk1"/>
              </a:fillRef>
              <a:effectRef idx="2">
                <a:schemeClr val="dk1"/>
              </a:effectRef>
              <a:fontRef idx="minor">
                <a:schemeClr val="tx1"/>
              </a:fontRef>
            </p:style>
          </p:cxnSp>
        </p:grpSp>
        <p:sp>
          <p:nvSpPr>
            <p:cNvPr id="17" name="TextBox 16"/>
            <p:cNvSpPr txBox="1"/>
            <p:nvPr/>
          </p:nvSpPr>
          <p:spPr>
            <a:xfrm>
              <a:off x="3121976" y="2990229"/>
              <a:ext cx="1729961" cy="307777"/>
            </a:xfrm>
            <a:prstGeom prst="rect">
              <a:avLst/>
            </a:prstGeom>
            <a:noFill/>
          </p:spPr>
          <p:txBody>
            <a:bodyPr wrap="none" rtlCol="0">
              <a:spAutoFit/>
            </a:bodyPr>
            <a:lstStyle/>
            <a:p>
              <a:r>
                <a:rPr lang="en-US" sz="1400" b="1" dirty="0">
                  <a:solidFill>
                    <a:srgbClr val="115C84"/>
                  </a:solidFill>
                </a:rPr>
                <a:t>Server Hypervisor</a:t>
              </a:r>
            </a:p>
          </p:txBody>
        </p:sp>
        <p:sp>
          <p:nvSpPr>
            <p:cNvPr id="18" name="Down Arrow 17"/>
            <p:cNvSpPr/>
            <p:nvPr/>
          </p:nvSpPr>
          <p:spPr>
            <a:xfrm rot="10800000">
              <a:off x="2890072" y="3568156"/>
              <a:ext cx="1900513" cy="603877"/>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19" name="TextBox 18"/>
            <p:cNvSpPr txBox="1"/>
            <p:nvPr/>
          </p:nvSpPr>
          <p:spPr>
            <a:xfrm>
              <a:off x="3186251" y="3289036"/>
              <a:ext cx="1604333" cy="276999"/>
            </a:xfrm>
            <a:prstGeom prst="rect">
              <a:avLst/>
            </a:prstGeom>
            <a:noFill/>
          </p:spPr>
          <p:txBody>
            <a:bodyPr wrap="square" rtlCol="0">
              <a:spAutoFit/>
            </a:bodyPr>
            <a:lstStyle/>
            <a:p>
              <a:r>
                <a:rPr lang="en-US" sz="1200" dirty="0"/>
                <a:t>Requirement: x86</a:t>
              </a:r>
            </a:p>
          </p:txBody>
        </p:sp>
        <p:sp>
          <p:nvSpPr>
            <p:cNvPr id="27" name="Rounded Rectangle 26"/>
            <p:cNvSpPr/>
            <p:nvPr/>
          </p:nvSpPr>
          <p:spPr>
            <a:xfrm>
              <a:off x="2312244" y="2432981"/>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Machine</a:t>
              </a:r>
            </a:p>
          </p:txBody>
        </p:sp>
        <p:sp>
          <p:nvSpPr>
            <p:cNvPr id="32" name="Rounded Rectangle 31"/>
            <p:cNvSpPr/>
            <p:nvPr/>
          </p:nvSpPr>
          <p:spPr>
            <a:xfrm>
              <a:off x="3400042" y="2432981"/>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Machine</a:t>
              </a:r>
            </a:p>
          </p:txBody>
        </p:sp>
        <p:sp>
          <p:nvSpPr>
            <p:cNvPr id="33" name="Rounded Rectangle 32"/>
            <p:cNvSpPr/>
            <p:nvPr/>
          </p:nvSpPr>
          <p:spPr>
            <a:xfrm>
              <a:off x="4487840" y="2432981"/>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Machine</a:t>
              </a:r>
            </a:p>
          </p:txBody>
        </p:sp>
        <p:sp>
          <p:nvSpPr>
            <p:cNvPr id="34" name="Rounded Rectangle 33"/>
            <p:cNvSpPr/>
            <p:nvPr/>
          </p:nvSpPr>
          <p:spPr>
            <a:xfrm>
              <a:off x="2258183" y="1075688"/>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b="1" dirty="0">
                  <a:solidFill>
                    <a:schemeClr val="accent1">
                      <a:lumMod val="75000"/>
                    </a:schemeClr>
                  </a:solidFill>
                </a:rPr>
                <a:t>Application</a:t>
              </a:r>
            </a:p>
          </p:txBody>
        </p:sp>
        <p:sp>
          <p:nvSpPr>
            <p:cNvPr id="35" name="Rounded Rectangle 34"/>
            <p:cNvSpPr/>
            <p:nvPr/>
          </p:nvSpPr>
          <p:spPr>
            <a:xfrm>
              <a:off x="3401042" y="1075688"/>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b="1" dirty="0">
                  <a:solidFill>
                    <a:schemeClr val="accent1">
                      <a:lumMod val="75000"/>
                    </a:schemeClr>
                  </a:solidFill>
                </a:rPr>
                <a:t>Application</a:t>
              </a:r>
            </a:p>
          </p:txBody>
        </p:sp>
        <p:sp>
          <p:nvSpPr>
            <p:cNvPr id="36" name="Rounded Rectangle 35"/>
            <p:cNvSpPr/>
            <p:nvPr/>
          </p:nvSpPr>
          <p:spPr>
            <a:xfrm>
              <a:off x="4543901" y="1075688"/>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b="1" dirty="0">
                  <a:solidFill>
                    <a:schemeClr val="accent1">
                      <a:lumMod val="75000"/>
                    </a:schemeClr>
                  </a:solidFill>
                </a:rPr>
                <a:t>Application</a:t>
              </a:r>
            </a:p>
          </p:txBody>
        </p:sp>
        <p:sp>
          <p:nvSpPr>
            <p:cNvPr id="38" name="Rectangle 37"/>
            <p:cNvSpPr/>
            <p:nvPr/>
          </p:nvSpPr>
          <p:spPr>
            <a:xfrm>
              <a:off x="2241196" y="3309704"/>
              <a:ext cx="3259862" cy="270528"/>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1" name="TextBox 40"/>
            <p:cNvSpPr txBox="1"/>
            <p:nvPr/>
          </p:nvSpPr>
          <p:spPr>
            <a:xfrm>
              <a:off x="3059824" y="3273608"/>
              <a:ext cx="1627369" cy="307777"/>
            </a:xfrm>
            <a:prstGeom prst="rect">
              <a:avLst/>
            </a:prstGeom>
            <a:noFill/>
          </p:spPr>
          <p:txBody>
            <a:bodyPr wrap="none" rtlCol="0">
              <a:spAutoFit/>
            </a:bodyPr>
            <a:lstStyle/>
            <a:p>
              <a:r>
                <a:rPr lang="en-US" sz="1400" b="1" dirty="0">
                  <a:solidFill>
                    <a:srgbClr val="115C84"/>
                  </a:solidFill>
                </a:rPr>
                <a:t>x86 Environment</a:t>
              </a:r>
            </a:p>
          </p:txBody>
        </p:sp>
        <p:sp>
          <p:nvSpPr>
            <p:cNvPr id="42" name="Down Arrow 41"/>
            <p:cNvSpPr/>
            <p:nvPr/>
          </p:nvSpPr>
          <p:spPr>
            <a:xfrm>
              <a:off x="2359499" y="1429696"/>
              <a:ext cx="749514" cy="933547"/>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3" name="Down Arrow 42"/>
            <p:cNvSpPr/>
            <p:nvPr/>
          </p:nvSpPr>
          <p:spPr>
            <a:xfrm>
              <a:off x="3523346" y="1429696"/>
              <a:ext cx="749514" cy="960537"/>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4" name="Down Arrow 43"/>
            <p:cNvSpPr/>
            <p:nvPr/>
          </p:nvSpPr>
          <p:spPr>
            <a:xfrm>
              <a:off x="4687193" y="1429696"/>
              <a:ext cx="749514" cy="932435"/>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6" name="Down Arrow 55"/>
            <p:cNvSpPr/>
            <p:nvPr/>
          </p:nvSpPr>
          <p:spPr>
            <a:xfrm>
              <a:off x="5834254" y="3298005"/>
              <a:ext cx="749514" cy="1757403"/>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7" name="Down Arrow 56"/>
            <p:cNvSpPr/>
            <p:nvPr/>
          </p:nvSpPr>
          <p:spPr>
            <a:xfrm rot="10800000">
              <a:off x="5834254" y="1553697"/>
              <a:ext cx="749514" cy="1462689"/>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8" name="TextBox 57"/>
            <p:cNvSpPr txBox="1"/>
            <p:nvPr/>
          </p:nvSpPr>
          <p:spPr>
            <a:xfrm>
              <a:off x="5636914" y="2983380"/>
              <a:ext cx="1231427" cy="338554"/>
            </a:xfrm>
            <a:prstGeom prst="rect">
              <a:avLst/>
            </a:prstGeom>
            <a:noFill/>
          </p:spPr>
          <p:txBody>
            <a:bodyPr wrap="none" rtlCol="0">
              <a:spAutoFit/>
            </a:bodyPr>
            <a:lstStyle/>
            <a:p>
              <a:r>
                <a:rPr lang="en-US" sz="1600" b="1" dirty="0">
                  <a:solidFill>
                    <a:srgbClr val="FF0000"/>
                  </a:solidFill>
                </a:rPr>
                <a:t>Decoupled</a:t>
              </a:r>
              <a:endParaRPr lang="en-US" sz="1400" b="1" dirty="0">
                <a:solidFill>
                  <a:srgbClr val="FF0000"/>
                </a:solidFill>
              </a:endParaRPr>
            </a:p>
          </p:txBody>
        </p:sp>
        <p:sp>
          <p:nvSpPr>
            <p:cNvPr id="28" name="TextBox 27"/>
            <p:cNvSpPr txBox="1"/>
            <p:nvPr/>
          </p:nvSpPr>
          <p:spPr>
            <a:xfrm>
              <a:off x="5774338" y="5088807"/>
              <a:ext cx="886030" cy="276999"/>
            </a:xfrm>
            <a:prstGeom prst="rect">
              <a:avLst/>
            </a:prstGeom>
            <a:noFill/>
          </p:spPr>
          <p:txBody>
            <a:bodyPr wrap="none" rtlCol="0">
              <a:spAutoFit/>
            </a:bodyPr>
            <a:lstStyle/>
            <a:p>
              <a:r>
                <a:rPr lang="en-US" sz="1200" b="1" dirty="0">
                  <a:solidFill>
                    <a:schemeClr val="tx2"/>
                  </a:solidFill>
                </a:rPr>
                <a:t>Hardware</a:t>
              </a:r>
            </a:p>
          </p:txBody>
        </p:sp>
        <p:sp>
          <p:nvSpPr>
            <p:cNvPr id="59" name="TextBox 58"/>
            <p:cNvSpPr txBox="1"/>
            <p:nvPr/>
          </p:nvSpPr>
          <p:spPr>
            <a:xfrm>
              <a:off x="5770846" y="1233557"/>
              <a:ext cx="834558" cy="276999"/>
            </a:xfrm>
            <a:prstGeom prst="rect">
              <a:avLst/>
            </a:prstGeom>
            <a:noFill/>
          </p:spPr>
          <p:txBody>
            <a:bodyPr wrap="none" rtlCol="0">
              <a:spAutoFit/>
            </a:bodyPr>
            <a:lstStyle/>
            <a:p>
              <a:r>
                <a:rPr lang="en-US" sz="1200" b="1" dirty="0">
                  <a:solidFill>
                    <a:schemeClr val="tx2"/>
                  </a:solidFill>
                </a:rPr>
                <a:t>Software</a:t>
              </a:r>
            </a:p>
          </p:txBody>
        </p:sp>
        <p:pic>
          <p:nvPicPr>
            <p:cNvPr id="62" name="Picture 384" descr="ICON_Server_Rack_Q308"/>
            <p:cNvPicPr>
              <a:picLocks noChangeAspect="1" noChangeArrowheads="1"/>
            </p:cNvPicPr>
            <p:nvPr/>
          </p:nvPicPr>
          <p:blipFill>
            <a:blip r:embed="rId3" cstate="print"/>
            <a:srcRect/>
            <a:stretch>
              <a:fillRect/>
            </a:stretch>
          </p:blipFill>
          <p:spPr bwMode="auto">
            <a:xfrm>
              <a:off x="3121975" y="4168685"/>
              <a:ext cx="1524000" cy="886724"/>
            </a:xfrm>
            <a:prstGeom prst="rect">
              <a:avLst/>
            </a:prstGeom>
            <a:noFill/>
            <a:ln w="9525">
              <a:noFill/>
              <a:miter lim="800000"/>
              <a:headEnd/>
              <a:tailEnd/>
            </a:ln>
          </p:spPr>
        </p:pic>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2510" y="1636396"/>
            <a:ext cx="833437" cy="479549"/>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5723" t="4118" r="15362" b="5000"/>
          <a:stretch/>
        </p:blipFill>
        <p:spPr>
          <a:xfrm>
            <a:off x="4600031" y="1649202"/>
            <a:ext cx="947317" cy="438313"/>
          </a:xfrm>
          <a:prstGeom prst="rect">
            <a:avLst/>
          </a:prstGeom>
        </p:spPr>
      </p:pic>
      <p:pic>
        <p:nvPicPr>
          <p:cNvPr id="16" name="Picture 15"/>
          <p:cNvPicPr>
            <a:picLocks noChangeAspect="1"/>
          </p:cNvPicPr>
          <p:nvPr/>
        </p:nvPicPr>
        <p:blipFill>
          <a:blip r:embed="rId6"/>
          <a:stretch>
            <a:fillRect/>
          </a:stretch>
        </p:blipFill>
        <p:spPr>
          <a:xfrm>
            <a:off x="5751399" y="1657206"/>
            <a:ext cx="923097" cy="457200"/>
          </a:xfrm>
          <a:prstGeom prst="rect">
            <a:avLst/>
          </a:prstGeom>
        </p:spPr>
      </p:pic>
      <p:grpSp>
        <p:nvGrpSpPr>
          <p:cNvPr id="29" name="Group 28"/>
          <p:cNvGrpSpPr/>
          <p:nvPr/>
        </p:nvGrpSpPr>
        <p:grpSpPr>
          <a:xfrm>
            <a:off x="5893895" y="1627934"/>
            <a:ext cx="3993100" cy="4611670"/>
            <a:chOff x="6444491" y="1067225"/>
            <a:chExt cx="3993100" cy="4611670"/>
          </a:xfrm>
        </p:grpSpPr>
        <p:grpSp>
          <p:nvGrpSpPr>
            <p:cNvPr id="4" name="Group 29"/>
            <p:cNvGrpSpPr/>
            <p:nvPr/>
          </p:nvGrpSpPr>
          <p:grpSpPr>
            <a:xfrm>
              <a:off x="6444491" y="1075687"/>
              <a:ext cx="3993100" cy="4603208"/>
              <a:chOff x="4922079" y="1413437"/>
              <a:chExt cx="3993100" cy="4603208"/>
            </a:xfrm>
          </p:grpSpPr>
          <p:pic>
            <p:nvPicPr>
              <p:cNvPr id="60" name="Picture 20" descr="ICON_NetSwitch_LG_Q4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53146" y="4642254"/>
                <a:ext cx="1790700" cy="826638"/>
              </a:xfrm>
              <a:prstGeom prst="rect">
                <a:avLst/>
              </a:prstGeom>
              <a:noFill/>
              <a:ln w="9525">
                <a:noFill/>
                <a:miter lim="800000"/>
                <a:headEnd/>
                <a:tailEnd/>
              </a:ln>
            </p:spPr>
          </p:pic>
          <p:grpSp>
            <p:nvGrpSpPr>
              <p:cNvPr id="5" name="Group 28"/>
              <p:cNvGrpSpPr/>
              <p:nvPr/>
            </p:nvGrpSpPr>
            <p:grpSpPr>
              <a:xfrm>
                <a:off x="4922079" y="1413437"/>
                <a:ext cx="3993100" cy="4603208"/>
                <a:chOff x="4922079" y="1413437"/>
                <a:chExt cx="3993100" cy="4603208"/>
              </a:xfrm>
            </p:grpSpPr>
            <p:grpSp>
              <p:nvGrpSpPr>
                <p:cNvPr id="6" name="Group 2"/>
                <p:cNvGrpSpPr/>
                <p:nvPr/>
              </p:nvGrpSpPr>
              <p:grpSpPr>
                <a:xfrm>
                  <a:off x="4922079" y="1413437"/>
                  <a:ext cx="3993100" cy="4603208"/>
                  <a:chOff x="4922079" y="1413437"/>
                  <a:chExt cx="3993100" cy="4603208"/>
                </a:xfrm>
              </p:grpSpPr>
              <p:sp>
                <p:nvSpPr>
                  <p:cNvPr id="12" name="TextBox 11"/>
                  <p:cNvSpPr txBox="1"/>
                  <p:nvPr/>
                </p:nvSpPr>
                <p:spPr>
                  <a:xfrm>
                    <a:off x="4922079" y="5678091"/>
                    <a:ext cx="3993100" cy="338554"/>
                  </a:xfrm>
                  <a:prstGeom prst="rect">
                    <a:avLst/>
                  </a:prstGeom>
                  <a:noFill/>
                </p:spPr>
                <p:txBody>
                  <a:bodyPr wrap="none" rtlCol="0">
                    <a:spAutoFit/>
                  </a:bodyPr>
                  <a:lstStyle/>
                  <a:p>
                    <a:pPr algn="ctr"/>
                    <a:r>
                      <a:rPr lang="en-US" sz="1600" b="1" dirty="0">
                        <a:solidFill>
                          <a:srgbClr val="333333"/>
                        </a:solidFill>
                      </a:rPr>
                      <a:t>General Purpose Networking Hardware</a:t>
                    </a:r>
                  </a:p>
                </p:txBody>
              </p:sp>
              <p:grpSp>
                <p:nvGrpSpPr>
                  <p:cNvPr id="7" name="Group 19"/>
                  <p:cNvGrpSpPr/>
                  <p:nvPr/>
                </p:nvGrpSpPr>
                <p:grpSpPr>
                  <a:xfrm>
                    <a:off x="5302755" y="3356257"/>
                    <a:ext cx="3259862" cy="270528"/>
                    <a:chOff x="452356" y="4375398"/>
                    <a:chExt cx="8472952" cy="270528"/>
                  </a:xfrm>
                </p:grpSpPr>
                <p:sp>
                  <p:nvSpPr>
                    <p:cNvPr id="21" name="Rectangle 20"/>
                    <p:cNvSpPr/>
                    <p:nvPr/>
                  </p:nvSpPr>
                  <p:spPr>
                    <a:xfrm>
                      <a:off x="496506" y="4375398"/>
                      <a:ext cx="8428802" cy="257316"/>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cxnSp>
                  <p:nvCxnSpPr>
                    <p:cNvPr id="22" name="Straight Connector 21"/>
                    <p:cNvCxnSpPr/>
                    <p:nvPr/>
                  </p:nvCxnSpPr>
                  <p:spPr>
                    <a:xfrm>
                      <a:off x="452356" y="4375398"/>
                      <a:ext cx="8472952"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452356" y="4645926"/>
                      <a:ext cx="8472952" cy="0"/>
                    </a:xfrm>
                    <a:prstGeom prst="line">
                      <a:avLst/>
                    </a:prstGeom>
                  </p:spPr>
                  <p:style>
                    <a:lnRef idx="3">
                      <a:schemeClr val="dk1"/>
                    </a:lnRef>
                    <a:fillRef idx="0">
                      <a:schemeClr val="dk1"/>
                    </a:fillRef>
                    <a:effectRef idx="2">
                      <a:schemeClr val="dk1"/>
                    </a:effectRef>
                    <a:fontRef idx="minor">
                      <a:schemeClr val="tx1"/>
                    </a:fontRef>
                  </p:style>
                </p:cxnSp>
              </p:grpSp>
              <p:sp>
                <p:nvSpPr>
                  <p:cNvPr id="24" name="TextBox 23"/>
                  <p:cNvSpPr txBox="1"/>
                  <p:nvPr/>
                </p:nvSpPr>
                <p:spPr>
                  <a:xfrm>
                    <a:off x="6075954" y="3354136"/>
                    <a:ext cx="1598515" cy="307777"/>
                  </a:xfrm>
                  <a:prstGeom prst="rect">
                    <a:avLst/>
                  </a:prstGeom>
                  <a:noFill/>
                </p:spPr>
                <p:txBody>
                  <a:bodyPr wrap="none" rtlCol="0">
                    <a:spAutoFit/>
                  </a:bodyPr>
                  <a:lstStyle/>
                  <a:p>
                    <a:r>
                      <a:rPr lang="en-US" sz="1400" b="1" dirty="0">
                        <a:solidFill>
                          <a:srgbClr val="115C84"/>
                        </a:solidFill>
                      </a:rPr>
                      <a:t>Network Overlay</a:t>
                    </a:r>
                  </a:p>
                </p:txBody>
              </p:sp>
              <p:sp>
                <p:nvSpPr>
                  <p:cNvPr id="25" name="Down Arrow 24"/>
                  <p:cNvSpPr/>
                  <p:nvPr/>
                </p:nvSpPr>
                <p:spPr>
                  <a:xfrm rot="10800000">
                    <a:off x="6013796" y="3905905"/>
                    <a:ext cx="1900513" cy="603877"/>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5" name="Rounded Rectangle 44"/>
                  <p:cNvSpPr/>
                  <p:nvPr/>
                </p:nvSpPr>
                <p:spPr>
                  <a:xfrm>
                    <a:off x="5345257" y="2770730"/>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Network</a:t>
                    </a:r>
                  </a:p>
                </p:txBody>
              </p:sp>
              <p:sp>
                <p:nvSpPr>
                  <p:cNvPr id="46" name="Rounded Rectangle 45"/>
                  <p:cNvSpPr/>
                  <p:nvPr/>
                </p:nvSpPr>
                <p:spPr>
                  <a:xfrm>
                    <a:off x="6433055" y="2770730"/>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Network</a:t>
                    </a:r>
                  </a:p>
                </p:txBody>
              </p:sp>
              <p:sp>
                <p:nvSpPr>
                  <p:cNvPr id="47" name="Rounded Rectangle 46"/>
                  <p:cNvSpPr/>
                  <p:nvPr/>
                </p:nvSpPr>
                <p:spPr>
                  <a:xfrm>
                    <a:off x="7520853" y="2770730"/>
                    <a:ext cx="945055" cy="4795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Virtual Network</a:t>
                    </a:r>
                  </a:p>
                </p:txBody>
              </p:sp>
              <p:sp>
                <p:nvSpPr>
                  <p:cNvPr id="48" name="Rounded Rectangle 47"/>
                  <p:cNvSpPr/>
                  <p:nvPr/>
                </p:nvSpPr>
                <p:spPr>
                  <a:xfrm>
                    <a:off x="5319741" y="1413437"/>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dirty="0">
                        <a:solidFill>
                          <a:srgbClr val="376092"/>
                        </a:solidFill>
                      </a:rPr>
                      <a:t>Workload</a:t>
                    </a:r>
                  </a:p>
                </p:txBody>
              </p:sp>
              <p:sp>
                <p:nvSpPr>
                  <p:cNvPr id="49" name="Rounded Rectangle 48"/>
                  <p:cNvSpPr/>
                  <p:nvPr/>
                </p:nvSpPr>
                <p:spPr>
                  <a:xfrm>
                    <a:off x="6462600" y="1413437"/>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dirty="0">
                        <a:solidFill>
                          <a:srgbClr val="376092"/>
                        </a:solidFill>
                      </a:rPr>
                      <a:t>Workload</a:t>
                    </a:r>
                  </a:p>
                </p:txBody>
              </p:sp>
              <p:sp>
                <p:nvSpPr>
                  <p:cNvPr id="50" name="Rounded Rectangle 49"/>
                  <p:cNvSpPr/>
                  <p:nvPr/>
                </p:nvSpPr>
                <p:spPr>
                  <a:xfrm>
                    <a:off x="7605459" y="1413437"/>
                    <a:ext cx="945055" cy="47954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100" b="1" dirty="0">
                        <a:solidFill>
                          <a:srgbClr val="376092"/>
                        </a:solidFill>
                      </a:rPr>
                      <a:t>Workload</a:t>
                    </a:r>
                  </a:p>
                </p:txBody>
              </p:sp>
              <p:sp>
                <p:nvSpPr>
                  <p:cNvPr id="51" name="Rectangle 50"/>
                  <p:cNvSpPr/>
                  <p:nvPr/>
                </p:nvSpPr>
                <p:spPr>
                  <a:xfrm>
                    <a:off x="5325975" y="3626788"/>
                    <a:ext cx="3236642" cy="291194"/>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52" name="TextBox 51"/>
                  <p:cNvSpPr txBox="1"/>
                  <p:nvPr/>
                </p:nvSpPr>
                <p:spPr>
                  <a:xfrm>
                    <a:off x="6212860" y="3589539"/>
                    <a:ext cx="1537344" cy="307777"/>
                  </a:xfrm>
                  <a:prstGeom prst="rect">
                    <a:avLst/>
                  </a:prstGeom>
                  <a:noFill/>
                </p:spPr>
                <p:txBody>
                  <a:bodyPr wrap="none" rtlCol="0">
                    <a:spAutoFit/>
                  </a:bodyPr>
                  <a:lstStyle/>
                  <a:p>
                    <a:r>
                      <a:rPr lang="en-US" sz="1400" b="1" dirty="0">
                        <a:solidFill>
                          <a:srgbClr val="115C84"/>
                        </a:solidFill>
                      </a:rPr>
                      <a:t>Transport Layer</a:t>
                    </a:r>
                  </a:p>
                </p:txBody>
              </p:sp>
              <p:sp>
                <p:nvSpPr>
                  <p:cNvPr id="53" name="Down Arrow 52"/>
                  <p:cNvSpPr/>
                  <p:nvPr/>
                </p:nvSpPr>
                <p:spPr>
                  <a:xfrm>
                    <a:off x="5421058" y="1767445"/>
                    <a:ext cx="749514" cy="917499"/>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4" name="Down Arrow 53"/>
                  <p:cNvSpPr/>
                  <p:nvPr/>
                </p:nvSpPr>
                <p:spPr>
                  <a:xfrm>
                    <a:off x="6584905" y="1767445"/>
                    <a:ext cx="749514" cy="899428"/>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55" name="Down Arrow 54"/>
                  <p:cNvSpPr/>
                  <p:nvPr/>
                </p:nvSpPr>
                <p:spPr>
                  <a:xfrm>
                    <a:off x="7748752" y="1767445"/>
                    <a:ext cx="749514" cy="857208"/>
                  </a:xfrm>
                  <a:prstGeom prst="downArrow">
                    <a:avLst/>
                  </a:prstGeom>
                  <a:gradFill>
                    <a:gsLst>
                      <a:gs pos="0">
                        <a:schemeClr val="dk1">
                          <a:tint val="50000"/>
                          <a:satMod val="300000"/>
                        </a:schemeClr>
                      </a:gs>
                      <a:gs pos="35000">
                        <a:schemeClr val="bg1">
                          <a:lumMod val="85000"/>
                        </a:schemeClr>
                      </a:gs>
                      <a:gs pos="100000">
                        <a:schemeClr val="bg1">
                          <a:lumMod val="65000"/>
                          <a:alpha val="0"/>
                        </a:schemeClr>
                      </a:gs>
                    </a:gsLst>
                    <a:lin ang="16200000" scaled="0"/>
                  </a:grad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grpSp>
            <p:pic>
              <p:nvPicPr>
                <p:cNvPr id="61" name="Picture 20" descr="ICON_NetSwitch_LG_Q40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49079" y="4439000"/>
                  <a:ext cx="1790700" cy="883815"/>
                </a:xfrm>
                <a:prstGeom prst="rect">
                  <a:avLst/>
                </a:prstGeom>
                <a:noFill/>
                <a:ln w="9525">
                  <a:noFill/>
                  <a:miter lim="800000"/>
                  <a:headEnd/>
                  <a:tailEnd/>
                </a:ln>
              </p:spPr>
            </p:pic>
          </p:grpSp>
        </p:gr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9829" y="1067225"/>
              <a:ext cx="833437" cy="479549"/>
            </a:xfrm>
            <a:prstGeom prst="rect">
              <a:avLst/>
            </a:prstGeom>
          </p:spPr>
        </p:pic>
        <p:pic>
          <p:nvPicPr>
            <p:cNvPr id="65" name="Picture 64"/>
            <p:cNvPicPr>
              <a:picLocks noChangeAspect="1"/>
            </p:cNvPicPr>
            <p:nvPr/>
          </p:nvPicPr>
          <p:blipFill rotWithShape="1">
            <a:blip r:embed="rId5" cstate="print">
              <a:extLst>
                <a:ext uri="{28A0092B-C50C-407E-A947-70E740481C1C}">
                  <a14:useLocalDpi xmlns:a14="http://schemas.microsoft.com/office/drawing/2010/main" val="0"/>
                </a:ext>
              </a:extLst>
            </a:blip>
            <a:srcRect l="15723" t="4118" r="15362" b="5000"/>
            <a:stretch/>
          </p:blipFill>
          <p:spPr>
            <a:xfrm>
              <a:off x="8027350" y="1080031"/>
              <a:ext cx="947317" cy="438313"/>
            </a:xfrm>
            <a:prstGeom prst="rect">
              <a:avLst/>
            </a:prstGeom>
          </p:spPr>
        </p:pic>
        <p:pic>
          <p:nvPicPr>
            <p:cNvPr id="66" name="Picture 65"/>
            <p:cNvPicPr>
              <a:picLocks noChangeAspect="1"/>
            </p:cNvPicPr>
            <p:nvPr/>
          </p:nvPicPr>
          <p:blipFill>
            <a:blip r:embed="rId6"/>
            <a:stretch>
              <a:fillRect/>
            </a:stretch>
          </p:blipFill>
          <p:spPr>
            <a:xfrm>
              <a:off x="9178718" y="1088035"/>
              <a:ext cx="923097" cy="457200"/>
            </a:xfrm>
            <a:prstGeom prst="rect">
              <a:avLst/>
            </a:prstGeom>
          </p:spPr>
        </p:pic>
      </p:grpSp>
      <p:sp>
        <p:nvSpPr>
          <p:cNvPr id="30" name="Arrow: Right 29"/>
          <p:cNvSpPr/>
          <p:nvPr/>
        </p:nvSpPr>
        <p:spPr>
          <a:xfrm>
            <a:off x="198617" y="2667000"/>
            <a:ext cx="3214689" cy="2197046"/>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Considerations here:  BIOS: NUMA, HT, Power</a:t>
            </a:r>
          </a:p>
        </p:txBody>
      </p:sp>
      <p:sp>
        <p:nvSpPr>
          <p:cNvPr id="31" name="Arrow: Left 30"/>
          <p:cNvSpPr/>
          <p:nvPr/>
        </p:nvSpPr>
        <p:spPr>
          <a:xfrm>
            <a:off x="9488087" y="2847612"/>
            <a:ext cx="2620834" cy="2114949"/>
          </a:xfrm>
          <a:prstGeom prst="lef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Considerations here: NIC: RSS,TSO,LRO</a:t>
            </a:r>
          </a:p>
        </p:txBody>
      </p:sp>
      <p:sp>
        <p:nvSpPr>
          <p:cNvPr id="67" name="Arrow: Right 66"/>
          <p:cNvSpPr/>
          <p:nvPr/>
        </p:nvSpPr>
        <p:spPr>
          <a:xfrm>
            <a:off x="127766" y="1292958"/>
            <a:ext cx="3214689" cy="1185696"/>
          </a:xfrm>
          <a:prstGeom prst="rightArrow">
            <a:avLst>
              <a:gd name="adj1" fmla="val 50000"/>
              <a:gd name="adj2" fmla="val 45838"/>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Considerations here:</a:t>
            </a:r>
          </a:p>
          <a:p>
            <a:pPr algn="ctr"/>
            <a:r>
              <a:rPr lang="en-US" sz="1600" dirty="0"/>
              <a:t>Sizing, placement, </a:t>
            </a:r>
            <a:r>
              <a:rPr lang="en-US" sz="1600" dirty="0" err="1"/>
              <a:t>config</a:t>
            </a:r>
            <a:endParaRPr lang="en-US" sz="1600" dirty="0"/>
          </a:p>
        </p:txBody>
      </p:sp>
      <p:sp>
        <p:nvSpPr>
          <p:cNvPr id="68" name="Arrow: Left 67"/>
          <p:cNvSpPr/>
          <p:nvPr/>
        </p:nvSpPr>
        <p:spPr>
          <a:xfrm>
            <a:off x="9444396" y="854332"/>
            <a:ext cx="2737762" cy="2053572"/>
          </a:xfrm>
          <a:prstGeom prst="lef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Considerations: Consumption, Network design, Mobility</a:t>
            </a:r>
          </a:p>
        </p:txBody>
      </p:sp>
    </p:spTree>
    <p:extLst>
      <p:ext uri="{BB962C8B-B14F-4D97-AF65-F5344CB8AC3E}">
        <p14:creationId xmlns:p14="http://schemas.microsoft.com/office/powerpoint/2010/main" val="427928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38" presetClass="exit" presetSubtype="0" accel="50000" fill="hold" grpId="1" nodeType="clickEffect">
                                  <p:stCondLst>
                                    <p:cond delay="0"/>
                                  </p:stCondLst>
                                  <p:childTnLst>
                                    <p:anim calcmode="lin" valueType="num">
                                      <p:cBhvr>
                                        <p:cTn id="16" dur="1000">
                                          <p:stCondLst>
                                            <p:cond delay="0"/>
                                          </p:stCondLst>
                                        </p:cTn>
                                        <p:tgtEl>
                                          <p:spTgt spid="30"/>
                                        </p:tgtEl>
                                        <p:attrNameLst>
                                          <p:attrName>style.rotation</p:attrName>
                                        </p:attrNameLst>
                                      </p:cBhvr>
                                      <p:tavLst>
                                        <p:tav tm="0">
                                          <p:val>
                                            <p:fltVal val="0"/>
                                          </p:val>
                                        </p:tav>
                                        <p:tav tm="100000">
                                          <p:val>
                                            <p:fltVal val="45"/>
                                          </p:val>
                                        </p:tav>
                                      </p:tavLst>
                                    </p:anim>
                                    <p:anim calcmode="lin" valueType="num">
                                      <p:cBhvr>
                                        <p:cTn id="17" dur="1000">
                                          <p:stCondLst>
                                            <p:cond delay="0"/>
                                          </p:stCondLst>
                                        </p:cTn>
                                        <p:tgtEl>
                                          <p:spTgt spid="30"/>
                                        </p:tgtEl>
                                        <p:attrNameLst>
                                          <p:attrName>ppt_y</p:attrName>
                                        </p:attrNameLst>
                                      </p:cBhvr>
                                      <p:tavLst>
                                        <p:tav tm="0">
                                          <p:val>
                                            <p:strVal val="ppt_y"/>
                                          </p:val>
                                        </p:tav>
                                        <p:tav tm="100000">
                                          <p:val>
                                            <p:strVal val="ppt_y+1"/>
                                          </p:val>
                                        </p:tav>
                                      </p:tavLst>
                                    </p:anim>
                                    <p:set>
                                      <p:cBhvr>
                                        <p:cTn id="18" dur="1" fill="hold">
                                          <p:stCondLst>
                                            <p:cond delay="999"/>
                                          </p:stCondLst>
                                        </p:cTn>
                                        <p:tgtEl>
                                          <p:spTgt spid="30"/>
                                        </p:tgtEl>
                                        <p:attrNameLst>
                                          <p:attrName>style.visibility</p:attrName>
                                        </p:attrNameLst>
                                      </p:cBhvr>
                                      <p:to>
                                        <p:strVal val="hidden"/>
                                      </p:to>
                                    </p:set>
                                  </p:childTnLst>
                                </p:cTn>
                              </p:par>
                              <p:par>
                                <p:cTn id="19" presetID="38" presetClass="exit" presetSubtype="0" accel="50000" fill="hold" grpId="1" nodeType="withEffect">
                                  <p:stCondLst>
                                    <p:cond delay="0"/>
                                  </p:stCondLst>
                                  <p:childTnLst>
                                    <p:anim calcmode="lin" valueType="num">
                                      <p:cBhvr>
                                        <p:cTn id="20" dur="1000">
                                          <p:stCondLst>
                                            <p:cond delay="0"/>
                                          </p:stCondLst>
                                        </p:cTn>
                                        <p:tgtEl>
                                          <p:spTgt spid="67"/>
                                        </p:tgtEl>
                                        <p:attrNameLst>
                                          <p:attrName>style.rotation</p:attrName>
                                        </p:attrNameLst>
                                      </p:cBhvr>
                                      <p:tavLst>
                                        <p:tav tm="0">
                                          <p:val>
                                            <p:fltVal val="0"/>
                                          </p:val>
                                        </p:tav>
                                        <p:tav tm="100000">
                                          <p:val>
                                            <p:fltVal val="45"/>
                                          </p:val>
                                        </p:tav>
                                      </p:tavLst>
                                    </p:anim>
                                    <p:anim calcmode="lin" valueType="num">
                                      <p:cBhvr>
                                        <p:cTn id="21" dur="1000">
                                          <p:stCondLst>
                                            <p:cond delay="0"/>
                                          </p:stCondLst>
                                        </p:cTn>
                                        <p:tgtEl>
                                          <p:spTgt spid="67"/>
                                        </p:tgtEl>
                                        <p:attrNameLst>
                                          <p:attrName>ppt_y</p:attrName>
                                        </p:attrNameLst>
                                      </p:cBhvr>
                                      <p:tavLst>
                                        <p:tav tm="0">
                                          <p:val>
                                            <p:strVal val="ppt_y"/>
                                          </p:val>
                                        </p:tav>
                                        <p:tav tm="100000">
                                          <p:val>
                                            <p:strVal val="ppt_y+1"/>
                                          </p:val>
                                        </p:tav>
                                      </p:tavLst>
                                    </p:anim>
                                    <p:set>
                                      <p:cBhvr>
                                        <p:cTn id="22" dur="1" fill="hold">
                                          <p:stCondLst>
                                            <p:cond delay="999"/>
                                          </p:stCondLst>
                                        </p:cTn>
                                        <p:tgtEl>
                                          <p:spTgt spid="67"/>
                                        </p:tgtEl>
                                        <p:attrNameLst>
                                          <p:attrName>style.visibility</p:attrName>
                                        </p:attrNameLst>
                                      </p:cBhvr>
                                      <p:to>
                                        <p:strVal val="hidden"/>
                                      </p:to>
                                    </p:set>
                                  </p:childTnLst>
                                </p:cTn>
                              </p:par>
                              <p:par>
                                <p:cTn id="23" presetID="35" presetClass="path" presetSubtype="0" accel="50000" decel="50000" fill="hold" nodeType="withEffect">
                                  <p:stCondLst>
                                    <p:cond delay="0"/>
                                  </p:stCondLst>
                                  <p:childTnLst>
                                    <p:animMotion origin="layout" path="M 3.2274E-6 -4.07407E-6 L -0.14496 -0.00023 " pathEditMode="relative" rAng="0" ptsTypes="AA">
                                      <p:cBhvr>
                                        <p:cTn id="24" dur="2000" fill="hold"/>
                                        <p:tgtEl>
                                          <p:spTgt spid="8"/>
                                        </p:tgtEl>
                                        <p:attrNameLst>
                                          <p:attrName>ppt_x</p:attrName>
                                          <p:attrName>ppt_y</p:attrName>
                                        </p:attrNameLst>
                                      </p:cBhvr>
                                      <p:rCtr x="-7254" y="-23"/>
                                    </p:animMotion>
                                  </p:childTnLst>
                                </p:cTn>
                              </p:par>
                              <p:par>
                                <p:cTn id="25" presetID="35" presetClass="path" presetSubtype="0" accel="50000" decel="50000" fill="hold" nodeType="withEffect">
                                  <p:stCondLst>
                                    <p:cond delay="0"/>
                                  </p:stCondLst>
                                  <p:childTnLst>
                                    <p:animMotion origin="layout" path="M 2.12555E-6 -1.11111E-6 L -0.14379 0.00139 " pathEditMode="relative" rAng="0" ptsTypes="AA">
                                      <p:cBhvr>
                                        <p:cTn id="26" dur="2000" fill="hold"/>
                                        <p:tgtEl>
                                          <p:spTgt spid="9"/>
                                        </p:tgtEl>
                                        <p:attrNameLst>
                                          <p:attrName>ppt_x</p:attrName>
                                          <p:attrName>ppt_y</p:attrName>
                                        </p:attrNameLst>
                                      </p:cBhvr>
                                      <p:rCtr x="-7189" y="69"/>
                                    </p:animMotion>
                                  </p:childTnLst>
                                </p:cTn>
                              </p:par>
                              <p:par>
                                <p:cTn id="27" presetID="35" presetClass="path" presetSubtype="0" accel="50000" decel="50000" fill="hold" nodeType="withEffect">
                                  <p:stCondLst>
                                    <p:cond delay="0"/>
                                  </p:stCondLst>
                                  <p:childTnLst>
                                    <p:animMotion origin="layout" path="M -4.23287E-6 -3.7037E-6 L -0.14535 0.00255 " pathEditMode="relative" rAng="0" ptsTypes="AA">
                                      <p:cBhvr>
                                        <p:cTn id="28" dur="2000" fill="hold"/>
                                        <p:tgtEl>
                                          <p:spTgt spid="10"/>
                                        </p:tgtEl>
                                        <p:attrNameLst>
                                          <p:attrName>ppt_x</p:attrName>
                                          <p:attrName>ppt_y</p:attrName>
                                        </p:attrNameLst>
                                      </p:cBhvr>
                                      <p:rCtr x="-7268" y="116"/>
                                    </p:animMotion>
                                  </p:childTnLst>
                                </p:cTn>
                              </p:par>
                              <p:par>
                                <p:cTn id="29" presetID="35" presetClass="path" presetSubtype="0" accel="50000" decel="50000" fill="hold" nodeType="withEffect">
                                  <p:stCondLst>
                                    <p:cond delay="0"/>
                                  </p:stCondLst>
                                  <p:childTnLst>
                                    <p:animMotion origin="layout" path="M 2.07346E-6 0 L -0.1447 0 " pathEditMode="relative" rAng="0" ptsTypes="AA">
                                      <p:cBhvr>
                                        <p:cTn id="30" dur="2000" fill="hold"/>
                                        <p:tgtEl>
                                          <p:spTgt spid="16"/>
                                        </p:tgtEl>
                                        <p:attrNameLst>
                                          <p:attrName>ppt_x</p:attrName>
                                          <p:attrName>ppt_y</p:attrName>
                                        </p:attrNameLst>
                                      </p:cBhvr>
                                      <p:rCtr x="-7241" y="0"/>
                                    </p:animMotion>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8" presetClass="entr" presetSubtype="0" accel="5000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set>
                                      <p:cBhvr>
                                        <p:cTn id="38" dur="455" fill="hold">
                                          <p:stCondLst>
                                            <p:cond delay="0"/>
                                          </p:stCondLst>
                                        </p:cTn>
                                        <p:tgtEl>
                                          <p:spTgt spid="31"/>
                                        </p:tgtEl>
                                        <p:attrNameLst>
                                          <p:attrName>style.rotation</p:attrName>
                                        </p:attrNameLst>
                                      </p:cBhvr>
                                      <p:to>
                                        <p:strVal val="-45.0"/>
                                      </p:to>
                                    </p:set>
                                    <p:anim calcmode="lin" valueType="num">
                                      <p:cBhvr>
                                        <p:cTn id="39" dur="455" fill="hold">
                                          <p:stCondLst>
                                            <p:cond delay="455"/>
                                          </p:stCondLst>
                                        </p:cTn>
                                        <p:tgtEl>
                                          <p:spTgt spid="31"/>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31"/>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31"/>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31"/>
                                        </p:tgtEl>
                                        <p:attrNameLst>
                                          <p:attrName>ppt_y</p:attrName>
                                        </p:attrNameLst>
                                      </p:cBhvr>
                                      <p:tavLst>
                                        <p:tav tm="0">
                                          <p:val>
                                            <p:strVal val="#ppt_y-(0.354*#ppt_w-0.172*#ppt_h)"/>
                                          </p:val>
                                        </p:tav>
                                        <p:tav tm="100000">
                                          <p:val>
                                            <p:strVal val="#ppt_y"/>
                                          </p:val>
                                        </p:tav>
                                      </p:tavLst>
                                    </p:anim>
                                  </p:childTnLst>
                                </p:cTn>
                              </p:par>
                            </p:childTnLst>
                          </p:cTn>
                        </p:par>
                        <p:par>
                          <p:cTn id="43" fill="hold">
                            <p:stCondLst>
                              <p:cond delay="1000"/>
                            </p:stCondLst>
                            <p:childTnLst>
                              <p:par>
                                <p:cTn id="44" presetID="38" presetClass="entr" presetSubtype="0" accel="50000" fill="hold" grpId="0" nodeType="afterEffect">
                                  <p:stCondLst>
                                    <p:cond delay="0"/>
                                  </p:stCondLst>
                                  <p:childTnLst>
                                    <p:set>
                                      <p:cBhvr>
                                        <p:cTn id="45" dur="1" fill="hold">
                                          <p:stCondLst>
                                            <p:cond delay="0"/>
                                          </p:stCondLst>
                                        </p:cTn>
                                        <p:tgtEl>
                                          <p:spTgt spid="68"/>
                                        </p:tgtEl>
                                        <p:attrNameLst>
                                          <p:attrName>style.visibility</p:attrName>
                                        </p:attrNameLst>
                                      </p:cBhvr>
                                      <p:to>
                                        <p:strVal val="visible"/>
                                      </p:to>
                                    </p:set>
                                    <p:set>
                                      <p:cBhvr>
                                        <p:cTn id="46" dur="455" fill="hold">
                                          <p:stCondLst>
                                            <p:cond delay="0"/>
                                          </p:stCondLst>
                                        </p:cTn>
                                        <p:tgtEl>
                                          <p:spTgt spid="68"/>
                                        </p:tgtEl>
                                        <p:attrNameLst>
                                          <p:attrName>style.rotation</p:attrName>
                                        </p:attrNameLst>
                                      </p:cBhvr>
                                      <p:to>
                                        <p:strVal val="-45.0"/>
                                      </p:to>
                                    </p:set>
                                    <p:anim calcmode="lin" valueType="num">
                                      <p:cBhvr>
                                        <p:cTn id="47" dur="455" fill="hold">
                                          <p:stCondLst>
                                            <p:cond delay="455"/>
                                          </p:stCondLst>
                                        </p:cTn>
                                        <p:tgtEl>
                                          <p:spTgt spid="68"/>
                                        </p:tgtEl>
                                        <p:attrNameLst>
                                          <p:attrName>style.rotation</p:attrName>
                                        </p:attrNameLst>
                                      </p:cBhvr>
                                      <p:tavLst>
                                        <p:tav tm="0">
                                          <p:val>
                                            <p:fltVal val="-45"/>
                                          </p:val>
                                        </p:tav>
                                        <p:tav tm="69900">
                                          <p:val>
                                            <p:fltVal val="45"/>
                                          </p:val>
                                        </p:tav>
                                        <p:tav tm="100000">
                                          <p:val>
                                            <p:fltVal val="0"/>
                                          </p:val>
                                        </p:tav>
                                      </p:tavLst>
                                    </p:anim>
                                    <p:anim calcmode="lin" valueType="num">
                                      <p:cBhvr>
                                        <p:cTn id="48" dur="455" fill="hold">
                                          <p:stCondLst>
                                            <p:cond delay="0"/>
                                          </p:stCondLst>
                                        </p:cTn>
                                        <p:tgtEl>
                                          <p:spTgt spid="68"/>
                                        </p:tgtEl>
                                        <p:attrNameLst>
                                          <p:attrName>ppt_y</p:attrName>
                                        </p:attrNameLst>
                                      </p:cBhvr>
                                      <p:tavLst>
                                        <p:tav tm="0">
                                          <p:val>
                                            <p:strVal val="#ppt_y-1"/>
                                          </p:val>
                                        </p:tav>
                                        <p:tav tm="100000">
                                          <p:val>
                                            <p:strVal val="#ppt_y-(0.354*#ppt_w-0.172*#ppt_h)"/>
                                          </p:val>
                                        </p:tav>
                                      </p:tavLst>
                                    </p:anim>
                                    <p:anim calcmode="lin" valueType="num">
                                      <p:cBhvr>
                                        <p:cTn id="49" dur="156" decel="50000" autoRev="1" fill="hold">
                                          <p:stCondLst>
                                            <p:cond delay="455"/>
                                          </p:stCondLst>
                                        </p:cTn>
                                        <p:tgtEl>
                                          <p:spTgt spid="68"/>
                                        </p:tgtEl>
                                        <p:attrNameLst>
                                          <p:attrName>ppt_y</p:attrName>
                                        </p:attrNameLst>
                                      </p:cBhvr>
                                      <p:tavLst>
                                        <p:tav tm="0">
                                          <p:val>
                                            <p:strVal val="#ppt_y-(0.354*#ppt_w-0.172*#ppt_h)"/>
                                          </p:val>
                                        </p:tav>
                                        <p:tav tm="100000">
                                          <p:val>
                                            <p:strVal val="#ppt_y-(0.354*#ppt_w-0.172*#ppt_h)-#ppt_h/2"/>
                                          </p:val>
                                        </p:tav>
                                      </p:tavLst>
                                    </p:anim>
                                    <p:anim calcmode="lin" valueType="num">
                                      <p:cBhvr>
                                        <p:cTn id="50" dur="136" fill="hold">
                                          <p:stCondLst>
                                            <p:cond delay="864"/>
                                          </p:stCondLst>
                                        </p:cTn>
                                        <p:tgtEl>
                                          <p:spTgt spid="6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67" grpId="0" animBg="1"/>
      <p:bldP spid="67" grpId="1" animBg="1"/>
      <p:bldP spid="6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447" y="330200"/>
            <a:ext cx="10969943" cy="584200"/>
          </a:xfrm>
        </p:spPr>
        <p:txBody>
          <a:bodyPr/>
          <a:lstStyle/>
          <a:p>
            <a:r>
              <a:rPr lang="en-US" dirty="0"/>
              <a:t>Performance Considerations </a:t>
            </a:r>
          </a:p>
        </p:txBody>
      </p:sp>
      <p:sp>
        <p:nvSpPr>
          <p:cNvPr id="5" name="Content Placeholder 4"/>
          <p:cNvSpPr>
            <a:spLocks noGrp="1"/>
          </p:cNvSpPr>
          <p:nvPr>
            <p:ph idx="1"/>
          </p:nvPr>
        </p:nvSpPr>
        <p:spPr>
          <a:xfrm>
            <a:off x="609447" y="914400"/>
            <a:ext cx="10969943" cy="5105400"/>
          </a:xfrm>
        </p:spPr>
        <p:txBody>
          <a:bodyPr/>
          <a:lstStyle/>
          <a:p>
            <a:pPr>
              <a:lnSpc>
                <a:spcPct val="200000"/>
              </a:lnSpc>
            </a:pPr>
            <a:r>
              <a:rPr lang="en-US" dirty="0"/>
              <a:t>All you need is IP connectivity between </a:t>
            </a:r>
            <a:r>
              <a:rPr lang="en-US" dirty="0" err="1"/>
              <a:t>ESXi</a:t>
            </a:r>
            <a:r>
              <a:rPr lang="en-US" dirty="0"/>
              <a:t> hosts</a:t>
            </a:r>
          </a:p>
          <a:p>
            <a:pPr>
              <a:lnSpc>
                <a:spcPct val="200000"/>
              </a:lnSpc>
            </a:pPr>
            <a:r>
              <a:rPr lang="en-US" dirty="0"/>
              <a:t>The physical NIC and the NIC driver should support:</a:t>
            </a:r>
          </a:p>
          <a:p>
            <a:pPr lvl="1">
              <a:lnSpc>
                <a:spcPct val="200000"/>
              </a:lnSpc>
              <a:buFont typeface="Arial" panose="020B0604020202020204" pitchFamily="34" charset="0"/>
              <a:buChar char="•"/>
            </a:pPr>
            <a:r>
              <a:rPr lang="en-US" dirty="0"/>
              <a:t>TSO - TCP Segmentation Offload =  NIC divides larger data chunks into TCP segments</a:t>
            </a:r>
          </a:p>
          <a:p>
            <a:pPr lvl="1">
              <a:lnSpc>
                <a:spcPct val="200000"/>
              </a:lnSpc>
              <a:buFont typeface="Arial" panose="020B0604020202020204" pitchFamily="34" charset="0"/>
              <a:buChar char="•"/>
            </a:pPr>
            <a:r>
              <a:rPr lang="en-US" dirty="0"/>
              <a:t>VXLAN offload – NIC encapsulates VXLAN instead of </a:t>
            </a:r>
            <a:r>
              <a:rPr lang="en-US" dirty="0" err="1"/>
              <a:t>ESXi</a:t>
            </a:r>
            <a:r>
              <a:rPr lang="en-US" dirty="0"/>
              <a:t> </a:t>
            </a:r>
          </a:p>
          <a:p>
            <a:pPr lvl="1">
              <a:lnSpc>
                <a:spcPct val="200000"/>
              </a:lnSpc>
              <a:buFont typeface="Arial" panose="020B0604020202020204" pitchFamily="34" charset="0"/>
              <a:buChar char="•"/>
            </a:pPr>
            <a:r>
              <a:rPr lang="en-US" dirty="0"/>
              <a:t>RSS – Receive side scaling, allows the NIC to distribute received traffic to multiple CPU</a:t>
            </a:r>
          </a:p>
          <a:p>
            <a:pPr lvl="1">
              <a:lnSpc>
                <a:spcPct val="200000"/>
              </a:lnSpc>
              <a:buFont typeface="Arial" panose="020B0604020202020204" pitchFamily="34" charset="0"/>
              <a:buChar char="•"/>
            </a:pPr>
            <a:r>
              <a:rPr lang="en-US" dirty="0"/>
              <a:t>LRO (Large Receive Offload) NIC reassembles incoming network packets</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0811" y="4896402"/>
            <a:ext cx="4418013" cy="1961597"/>
          </a:xfrm>
          <a:prstGeom prst="rect">
            <a:avLst/>
          </a:prstGeom>
        </p:spPr>
      </p:pic>
    </p:spTree>
    <p:extLst>
      <p:ext uri="{BB962C8B-B14F-4D97-AF65-F5344CB8AC3E}">
        <p14:creationId xmlns:p14="http://schemas.microsoft.com/office/powerpoint/2010/main" val="4898634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Rounded Corners 106"/>
          <p:cNvSpPr/>
          <p:nvPr/>
        </p:nvSpPr>
        <p:spPr>
          <a:xfrm>
            <a:off x="1191504" y="2790142"/>
            <a:ext cx="8672620" cy="1088463"/>
          </a:xfrm>
          <a:prstGeom prst="roundRect">
            <a:avLst/>
          </a:prstGeom>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App owners say… </a:t>
            </a:r>
          </a:p>
        </p:txBody>
      </p:sp>
      <p:sp>
        <p:nvSpPr>
          <p:cNvPr id="3" name="Content Placeholder 2"/>
          <p:cNvSpPr>
            <a:spLocks noGrp="1"/>
          </p:cNvSpPr>
          <p:nvPr>
            <p:ph idx="1"/>
          </p:nvPr>
        </p:nvSpPr>
        <p:spPr>
          <a:xfrm>
            <a:off x="251298" y="914156"/>
            <a:ext cx="9706026" cy="819819"/>
          </a:xfrm>
        </p:spPr>
        <p:txBody>
          <a:bodyPr/>
          <a:lstStyle/>
          <a:p>
            <a:r>
              <a:rPr lang="en-US" dirty="0"/>
              <a:t>So if the “Network hypervisor” fail does my app fail?</a:t>
            </a:r>
          </a:p>
          <a:p>
            <a:r>
              <a:rPr lang="en-US" dirty="0"/>
              <a:t>What about NSX components dependencies?  </a:t>
            </a:r>
          </a:p>
        </p:txBody>
      </p:sp>
      <p:grpSp>
        <p:nvGrpSpPr>
          <p:cNvPr id="88" name="Group 87"/>
          <p:cNvGrpSpPr/>
          <p:nvPr/>
        </p:nvGrpSpPr>
        <p:grpSpPr>
          <a:xfrm>
            <a:off x="860058" y="4455322"/>
            <a:ext cx="10654811" cy="1612894"/>
            <a:chOff x="915534" y="4625346"/>
            <a:chExt cx="10654811" cy="1612894"/>
          </a:xfrm>
        </p:grpSpPr>
        <p:grpSp>
          <p:nvGrpSpPr>
            <p:cNvPr id="6" name="Group 5"/>
            <p:cNvGrpSpPr>
              <a:grpSpLocks noChangeAspect="1"/>
            </p:cNvGrpSpPr>
            <p:nvPr/>
          </p:nvGrpSpPr>
          <p:grpSpPr>
            <a:xfrm>
              <a:off x="972699" y="5745351"/>
              <a:ext cx="9946587" cy="492889"/>
              <a:chOff x="638859" y="5867400"/>
              <a:chExt cx="10098548" cy="500549"/>
            </a:xfrm>
          </p:grpSpPr>
          <p:grpSp>
            <p:nvGrpSpPr>
              <p:cNvPr id="7" name="Group 6"/>
              <p:cNvGrpSpPr/>
              <p:nvPr/>
            </p:nvGrpSpPr>
            <p:grpSpPr>
              <a:xfrm>
                <a:off x="638859" y="5867403"/>
                <a:ext cx="10098548" cy="500546"/>
                <a:chOff x="486719" y="5787887"/>
                <a:chExt cx="10453446" cy="607922"/>
              </a:xfrm>
            </p:grpSpPr>
            <p:pic>
              <p:nvPicPr>
                <p:cNvPr id="12" name="Picture 11"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719" y="6115953"/>
                  <a:ext cx="1241326" cy="21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8061" y="6115952"/>
                  <a:ext cx="1241326" cy="21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2474" y="6117695"/>
                  <a:ext cx="1241326" cy="21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1148"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1558"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558"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8029"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8445"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445"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19"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331"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31" y="5792874"/>
                  <a:ext cx="371475"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37494" y="6176351"/>
                  <a:ext cx="1241326" cy="21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4"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98839" y="6176353"/>
                  <a:ext cx="1241326" cy="219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8808" y="5787888"/>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9220" y="5787888"/>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8220" y="5787888"/>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3693" y="5787887"/>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4107" y="5787887"/>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3109" y="5787887"/>
                  <a:ext cx="371475" cy="304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descr="ICON_Server_flat_Q40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769" y="6161710"/>
                <a:ext cx="1199183" cy="180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C:\Users\Abject-3D\Desktop\VMWare Files\FINAL diagrams\Basic Virtualization\3D PNGs\DGRM_UpdateManager_OfflineVM_Q210_R1_Comm-(2)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382" y="5867400"/>
                <a:ext cx="358863" cy="25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descr="C:\Users\Abject-3D\Desktop\VMWare Files\FINAL diagrams\Basic Virtualization\3D PNGs\DGRM_UpdateManager_OfflineVM_Q210_R1_Comm-(2)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978" y="5867400"/>
                <a:ext cx="358863" cy="25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descr="C:\Users\Abject-3D\Desktop\VMWare Files\FINAL diagrams\Basic Virtualization\3D PNGs\DGRM_UpdateManager_OfflineVM_Q210_R1_Comm-(2)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2913" y="5867400"/>
                <a:ext cx="358863" cy="25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2" name="Group 31"/>
            <p:cNvGrpSpPr>
              <a:grpSpLocks noChangeAspect="1"/>
            </p:cNvGrpSpPr>
            <p:nvPr/>
          </p:nvGrpSpPr>
          <p:grpSpPr>
            <a:xfrm>
              <a:off x="915534" y="4625346"/>
              <a:ext cx="10654811" cy="1427936"/>
              <a:chOff x="684212" y="4343400"/>
              <a:chExt cx="10820400" cy="1447800"/>
            </a:xfrm>
          </p:grpSpPr>
          <p:grpSp>
            <p:nvGrpSpPr>
              <p:cNvPr id="33" name="Group 32"/>
              <p:cNvGrpSpPr/>
              <p:nvPr/>
            </p:nvGrpSpPr>
            <p:grpSpPr>
              <a:xfrm>
                <a:off x="684212" y="4343400"/>
                <a:ext cx="10820400" cy="1213827"/>
                <a:chOff x="684212" y="4343400"/>
                <a:chExt cx="10820400" cy="1213827"/>
              </a:xfrm>
            </p:grpSpPr>
            <p:sp>
              <p:nvSpPr>
                <p:cNvPr id="35" name="TextBox 34"/>
                <p:cNvSpPr txBox="1"/>
                <p:nvPr/>
              </p:nvSpPr>
              <p:spPr>
                <a:xfrm>
                  <a:off x="10590212" y="4643955"/>
                  <a:ext cx="914400" cy="685800"/>
                </a:xfrm>
                <a:prstGeom prst="rect">
                  <a:avLst/>
                </a:prstGeom>
                <a:noFill/>
              </p:spPr>
              <p:txBody>
                <a:bodyPr wrap="none" lIns="0" tIns="0" rIns="0" bIns="0" rtlCol="0">
                  <a:noAutofit/>
                </a:bodyPr>
                <a:lstStyle/>
                <a:p>
                  <a:pPr>
                    <a:lnSpc>
                      <a:spcPct val="90000"/>
                    </a:lnSpc>
                  </a:pPr>
                  <a:r>
                    <a:rPr lang="en-US" sz="1050" b="1" dirty="0"/>
                    <a:t>Logical</a:t>
                  </a:r>
                  <a:br>
                    <a:rPr lang="en-US" sz="1050" b="1" dirty="0"/>
                  </a:br>
                  <a:r>
                    <a:rPr lang="en-US" sz="1050" b="1" dirty="0"/>
                    <a:t>Switches</a:t>
                  </a:r>
                </a:p>
              </p:txBody>
            </p:sp>
            <p:cxnSp>
              <p:nvCxnSpPr>
                <p:cNvPr id="36" name="Straight Connector 35"/>
                <p:cNvCxnSpPr/>
                <p:nvPr/>
              </p:nvCxnSpPr>
              <p:spPr>
                <a:xfrm>
                  <a:off x="1194033" y="4796357"/>
                  <a:ext cx="0" cy="279911"/>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988702" y="5076268"/>
                  <a:ext cx="9983370" cy="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522239" y="4796357"/>
                  <a:ext cx="0" cy="432311"/>
                </a:xfrm>
                <a:prstGeom prst="line">
                  <a:avLst/>
                </a:prstGeom>
                <a:ln w="1905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H="1">
                  <a:off x="988702" y="5228668"/>
                  <a:ext cx="9983370" cy="0"/>
                </a:xfrm>
                <a:prstGeom prst="line">
                  <a:avLst/>
                </a:prstGeom>
                <a:ln w="19050">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382" y="5151852"/>
                  <a:ext cx="191523" cy="191473"/>
                </a:xfrm>
                <a:prstGeom prst="rect">
                  <a:avLst/>
                </a:prstGeom>
              </p:spPr>
            </p:pic>
            <p:cxnSp>
              <p:nvCxnSpPr>
                <p:cNvPr id="41" name="Straight Connector 40"/>
                <p:cNvCxnSpPr/>
                <p:nvPr/>
              </p:nvCxnSpPr>
              <p:spPr>
                <a:xfrm>
                  <a:off x="1014737" y="5323734"/>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1333" y="5158518"/>
                  <a:ext cx="191523" cy="191473"/>
                </a:xfrm>
                <a:prstGeom prst="rect">
                  <a:avLst/>
                </a:prstGeom>
              </p:spPr>
            </p:pic>
            <p:cxnSp>
              <p:nvCxnSpPr>
                <p:cNvPr id="43" name="Straight Connector 42"/>
                <p:cNvCxnSpPr/>
                <p:nvPr/>
              </p:nvCxnSpPr>
              <p:spPr>
                <a:xfrm>
                  <a:off x="1784688"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1274" y="5158518"/>
                  <a:ext cx="191523" cy="191473"/>
                </a:xfrm>
                <a:prstGeom prst="rect">
                  <a:avLst/>
                </a:prstGeom>
              </p:spPr>
            </p:pic>
            <p:cxnSp>
              <p:nvCxnSpPr>
                <p:cNvPr id="45" name="Straight Connector 44"/>
                <p:cNvCxnSpPr/>
                <p:nvPr/>
              </p:nvCxnSpPr>
              <p:spPr>
                <a:xfrm>
                  <a:off x="2814629"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6" name="Picture 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1949" y="5158518"/>
                  <a:ext cx="191523" cy="191473"/>
                </a:xfrm>
                <a:prstGeom prst="rect">
                  <a:avLst/>
                </a:prstGeom>
              </p:spPr>
            </p:pic>
            <p:cxnSp>
              <p:nvCxnSpPr>
                <p:cNvPr id="47" name="Straight Connector 46"/>
                <p:cNvCxnSpPr/>
                <p:nvPr/>
              </p:nvCxnSpPr>
              <p:spPr>
                <a:xfrm>
                  <a:off x="4635304"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4148" y="5158518"/>
                  <a:ext cx="191523" cy="191473"/>
                </a:xfrm>
                <a:prstGeom prst="rect">
                  <a:avLst/>
                </a:prstGeom>
              </p:spPr>
            </p:pic>
            <p:cxnSp>
              <p:nvCxnSpPr>
                <p:cNvPr id="49" name="Straight Connector 48"/>
                <p:cNvCxnSpPr/>
                <p:nvPr/>
              </p:nvCxnSpPr>
              <p:spPr>
                <a:xfrm>
                  <a:off x="5397503"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210" y="5158518"/>
                  <a:ext cx="191523" cy="191473"/>
                </a:xfrm>
                <a:prstGeom prst="rect">
                  <a:avLst/>
                </a:prstGeom>
              </p:spPr>
            </p:pic>
            <p:cxnSp>
              <p:nvCxnSpPr>
                <p:cNvPr id="51" name="Straight Connector 50"/>
                <p:cNvCxnSpPr/>
                <p:nvPr/>
              </p:nvCxnSpPr>
              <p:spPr>
                <a:xfrm>
                  <a:off x="6122565"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408" y="5158518"/>
                  <a:ext cx="191523" cy="191473"/>
                </a:xfrm>
                <a:prstGeom prst="rect">
                  <a:avLst/>
                </a:prstGeom>
              </p:spPr>
            </p:pic>
            <p:cxnSp>
              <p:nvCxnSpPr>
                <p:cNvPr id="53" name="Straight Connector 52"/>
                <p:cNvCxnSpPr/>
                <p:nvPr/>
              </p:nvCxnSpPr>
              <p:spPr>
                <a:xfrm>
                  <a:off x="6884763"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6722" y="5158518"/>
                  <a:ext cx="191523" cy="191473"/>
                </a:xfrm>
                <a:prstGeom prst="rect">
                  <a:avLst/>
                </a:prstGeom>
              </p:spPr>
            </p:pic>
            <p:cxnSp>
              <p:nvCxnSpPr>
                <p:cNvPr id="55" name="Straight Connector 54"/>
                <p:cNvCxnSpPr/>
                <p:nvPr/>
              </p:nvCxnSpPr>
              <p:spPr>
                <a:xfrm>
                  <a:off x="8370077"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1784" y="5158518"/>
                  <a:ext cx="191523" cy="191473"/>
                </a:xfrm>
                <a:prstGeom prst="rect">
                  <a:avLst/>
                </a:prstGeom>
              </p:spPr>
            </p:pic>
            <p:cxnSp>
              <p:nvCxnSpPr>
                <p:cNvPr id="57" name="Straight Connector 56"/>
                <p:cNvCxnSpPr/>
                <p:nvPr/>
              </p:nvCxnSpPr>
              <p:spPr>
                <a:xfrm>
                  <a:off x="9095139"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53983" y="5158518"/>
                  <a:ext cx="191523" cy="191473"/>
                </a:xfrm>
                <a:prstGeom prst="rect">
                  <a:avLst/>
                </a:prstGeom>
              </p:spPr>
            </p:pic>
            <p:cxnSp>
              <p:nvCxnSpPr>
                <p:cNvPr id="59" name="Straight Connector 58"/>
                <p:cNvCxnSpPr/>
                <p:nvPr/>
              </p:nvCxnSpPr>
              <p:spPr>
                <a:xfrm>
                  <a:off x="9857337" y="5330400"/>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6181" y="5147746"/>
                  <a:ext cx="191523" cy="191473"/>
                </a:xfrm>
                <a:prstGeom prst="rect">
                  <a:avLst/>
                </a:prstGeom>
              </p:spPr>
            </p:pic>
            <p:cxnSp>
              <p:nvCxnSpPr>
                <p:cNvPr id="61" name="Straight Connector 60"/>
                <p:cNvCxnSpPr/>
                <p:nvPr/>
              </p:nvCxnSpPr>
              <p:spPr>
                <a:xfrm>
                  <a:off x="10619536" y="5319628"/>
                  <a:ext cx="0" cy="219890"/>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743" y="4966366"/>
                  <a:ext cx="191523" cy="191473"/>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7312" y="4962261"/>
                  <a:ext cx="191523" cy="191473"/>
                </a:xfrm>
                <a:prstGeom prst="rect">
                  <a:avLst/>
                </a:prstGeom>
              </p:spPr>
            </p:pic>
            <p:cxnSp>
              <p:nvCxnSpPr>
                <p:cNvPr id="65" name="Straight Connector 64"/>
                <p:cNvCxnSpPr/>
                <p:nvPr/>
              </p:nvCxnSpPr>
              <p:spPr>
                <a:xfrm>
                  <a:off x="2470666" y="5134143"/>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92373" y="4962261"/>
                  <a:ext cx="191523" cy="191473"/>
                </a:xfrm>
                <a:prstGeom prst="rect">
                  <a:avLst/>
                </a:prstGeom>
              </p:spPr>
            </p:pic>
            <p:cxnSp>
              <p:nvCxnSpPr>
                <p:cNvPr id="67" name="Straight Connector 66"/>
                <p:cNvCxnSpPr/>
                <p:nvPr/>
              </p:nvCxnSpPr>
              <p:spPr>
                <a:xfrm>
                  <a:off x="3195728" y="5134143"/>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8" name="Picture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6460" y="4979970"/>
                  <a:ext cx="191523" cy="191473"/>
                </a:xfrm>
                <a:prstGeom prst="rect">
                  <a:avLst/>
                </a:prstGeom>
              </p:spPr>
            </p:pic>
            <p:cxnSp>
              <p:nvCxnSpPr>
                <p:cNvPr id="69" name="Straight Connector 68"/>
                <p:cNvCxnSpPr/>
                <p:nvPr/>
              </p:nvCxnSpPr>
              <p:spPr>
                <a:xfrm>
                  <a:off x="5009815" y="5151852"/>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70" name="Picture 6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4186" y="4976024"/>
                  <a:ext cx="191523" cy="191473"/>
                </a:xfrm>
                <a:prstGeom prst="rect">
                  <a:avLst/>
                </a:prstGeom>
              </p:spPr>
            </p:pic>
            <p:cxnSp>
              <p:nvCxnSpPr>
                <p:cNvPr id="71" name="Straight Connector 70"/>
                <p:cNvCxnSpPr/>
                <p:nvPr/>
              </p:nvCxnSpPr>
              <p:spPr>
                <a:xfrm>
                  <a:off x="6507541" y="5147906"/>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7149" y="4978568"/>
                  <a:ext cx="191523" cy="191473"/>
                </a:xfrm>
                <a:prstGeom prst="rect">
                  <a:avLst/>
                </a:prstGeom>
              </p:spPr>
            </p:pic>
            <p:cxnSp>
              <p:nvCxnSpPr>
                <p:cNvPr id="73" name="Straight Connector 72"/>
                <p:cNvCxnSpPr/>
                <p:nvPr/>
              </p:nvCxnSpPr>
              <p:spPr>
                <a:xfrm>
                  <a:off x="8750504" y="5150450"/>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2228" y="4979970"/>
                  <a:ext cx="191523" cy="191473"/>
                </a:xfrm>
                <a:prstGeom prst="rect">
                  <a:avLst/>
                </a:prstGeom>
              </p:spPr>
            </p:pic>
            <p:cxnSp>
              <p:nvCxnSpPr>
                <p:cNvPr id="75" name="Straight Connector 74"/>
                <p:cNvCxnSpPr/>
                <p:nvPr/>
              </p:nvCxnSpPr>
              <p:spPr>
                <a:xfrm>
                  <a:off x="10215583" y="5151852"/>
                  <a:ext cx="0" cy="405375"/>
                </a:xfrm>
                <a:prstGeom prst="line">
                  <a:avLst/>
                </a:prstGeom>
                <a:ln w="19050">
                  <a:solidFill>
                    <a:schemeClr val="accent3"/>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76" name="Group 75"/>
                <p:cNvGrpSpPr/>
                <p:nvPr/>
              </p:nvGrpSpPr>
              <p:grpSpPr>
                <a:xfrm>
                  <a:off x="684212" y="4343400"/>
                  <a:ext cx="9220200" cy="482089"/>
                  <a:chOff x="684213" y="4343400"/>
                  <a:chExt cx="8781143" cy="482089"/>
                </a:xfrm>
              </p:grpSpPr>
              <p:sp>
                <p:nvSpPr>
                  <p:cNvPr id="77" name="Rounded Rectangle 30"/>
                  <p:cNvSpPr/>
                  <p:nvPr/>
                </p:nvSpPr>
                <p:spPr>
                  <a:xfrm>
                    <a:off x="684213" y="4343400"/>
                    <a:ext cx="8781143" cy="482089"/>
                  </a:xfrm>
                  <a:prstGeom prst="roundRect">
                    <a:avLst>
                      <a:gd name="adj" fmla="val 18341"/>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endParaRPr lang="en-US" sz="1050" dirty="0">
                      <a:solidFill>
                        <a:srgbClr val="333333"/>
                      </a:solidFill>
                      <a:latin typeface="Arial"/>
                      <a:ea typeface="ＭＳ Ｐゴシック"/>
                    </a:endParaRPr>
                  </a:p>
                </p:txBody>
              </p:sp>
              <p:pic>
                <p:nvPicPr>
                  <p:cNvPr id="78" name="Picture 7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0411" y="4398264"/>
                    <a:ext cx="361744" cy="376592"/>
                  </a:xfrm>
                  <a:prstGeom prst="rect">
                    <a:avLst/>
                  </a:prstGeom>
                </p:spPr>
              </p:pic>
              <p:pic>
                <p:nvPicPr>
                  <p:cNvPr id="79" name="Picture 7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031040" y="4398264"/>
                    <a:ext cx="361744" cy="376592"/>
                  </a:xfrm>
                  <a:prstGeom prst="rect">
                    <a:avLst/>
                  </a:prstGeom>
                </p:spPr>
              </p:pic>
              <p:sp>
                <p:nvSpPr>
                  <p:cNvPr id="80" name="TextBox 79"/>
                  <p:cNvSpPr txBox="1"/>
                  <p:nvPr/>
                </p:nvSpPr>
                <p:spPr>
                  <a:xfrm>
                    <a:off x="4820784" y="4419600"/>
                    <a:ext cx="914400" cy="317971"/>
                  </a:xfrm>
                  <a:prstGeom prst="rect">
                    <a:avLst/>
                  </a:prstGeom>
                  <a:noFill/>
                </p:spPr>
                <p:txBody>
                  <a:bodyPr wrap="none" lIns="0" tIns="0" rIns="0" bIns="0" rtlCol="0" anchor="ctr">
                    <a:noAutofit/>
                  </a:bodyPr>
                  <a:lstStyle/>
                  <a:p>
                    <a:pPr algn="ctr">
                      <a:lnSpc>
                        <a:spcPct val="90000"/>
                      </a:lnSpc>
                    </a:pPr>
                    <a:r>
                      <a:rPr lang="en-US" sz="900" b="1" dirty="0"/>
                      <a:t>Distributed Logical Router</a:t>
                    </a:r>
                  </a:p>
                </p:txBody>
              </p:sp>
            </p:grpSp>
          </p:grpSp>
          <p:sp>
            <p:nvSpPr>
              <p:cNvPr id="34" name="TextBox 33"/>
              <p:cNvSpPr txBox="1"/>
              <p:nvPr/>
            </p:nvSpPr>
            <p:spPr>
              <a:xfrm>
                <a:off x="7237412" y="5334000"/>
                <a:ext cx="914400" cy="457200"/>
              </a:xfrm>
              <a:prstGeom prst="rect">
                <a:avLst/>
              </a:prstGeom>
              <a:noFill/>
            </p:spPr>
            <p:txBody>
              <a:bodyPr wrap="none" lIns="0" tIns="0" rIns="0" bIns="0" rtlCol="0">
                <a:noAutofit/>
              </a:bodyPr>
              <a:lstStyle/>
              <a:p>
                <a:pPr>
                  <a:lnSpc>
                    <a:spcPct val="90000"/>
                  </a:lnSpc>
                </a:pPr>
                <a:r>
                  <a:rPr lang="en-US" sz="1050" b="1" dirty="0"/>
                  <a:t/>
                </a:r>
                <a:br>
                  <a:rPr lang="en-US" sz="1050" b="1" dirty="0"/>
                </a:br>
                <a:r>
                  <a:rPr lang="en-US" sz="1050" b="1" dirty="0"/>
                  <a:t>DFW</a:t>
                </a:r>
              </a:p>
            </p:txBody>
          </p:sp>
        </p:grpSp>
        <p:grpSp>
          <p:nvGrpSpPr>
            <p:cNvPr id="81" name="Group 80"/>
            <p:cNvGrpSpPr>
              <a:grpSpLocks noChangeAspect="1"/>
            </p:cNvGrpSpPr>
            <p:nvPr/>
          </p:nvGrpSpPr>
          <p:grpSpPr>
            <a:xfrm>
              <a:off x="2115996" y="4918036"/>
              <a:ext cx="6151620" cy="370829"/>
              <a:chOff x="2284412" y="4397976"/>
              <a:chExt cx="6247231" cy="376592"/>
            </a:xfrm>
          </p:grpSpPr>
          <p:pic>
            <p:nvPicPr>
              <p:cNvPr id="82" name="Picture 8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284412" y="4397976"/>
                <a:ext cx="379831" cy="376592"/>
              </a:xfrm>
              <a:prstGeom prst="rect">
                <a:avLst/>
              </a:prstGeom>
            </p:spPr>
          </p:pic>
          <p:pic>
            <p:nvPicPr>
              <p:cNvPr id="83" name="Picture 8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51812" y="4397976"/>
                <a:ext cx="379831" cy="376592"/>
              </a:xfrm>
              <a:prstGeom prst="rect">
                <a:avLst/>
              </a:prstGeom>
            </p:spPr>
          </p:pic>
          <p:pic>
            <p:nvPicPr>
              <p:cNvPr id="84" name="Picture 8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57581" y="4397976"/>
                <a:ext cx="379831" cy="376592"/>
              </a:xfrm>
              <a:prstGeom prst="rect">
                <a:avLst/>
              </a:prstGeom>
            </p:spPr>
          </p:pic>
          <p:pic>
            <p:nvPicPr>
              <p:cNvPr id="85" name="Picture 8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732212" y="4397976"/>
                <a:ext cx="379831" cy="376592"/>
              </a:xfrm>
              <a:prstGeom prst="rect">
                <a:avLst/>
              </a:prstGeom>
            </p:spPr>
          </p:pic>
        </p:grpSp>
      </p:grpSp>
      <p:pic>
        <p:nvPicPr>
          <p:cNvPr id="87" name="Picture 8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64124" y="180028"/>
            <a:ext cx="2146696" cy="1423353"/>
          </a:xfrm>
          <a:prstGeom prst="rect">
            <a:avLst/>
          </a:prstGeom>
        </p:spPr>
      </p:pic>
      <p:grpSp>
        <p:nvGrpSpPr>
          <p:cNvPr id="90" name="Group 89"/>
          <p:cNvGrpSpPr/>
          <p:nvPr/>
        </p:nvGrpSpPr>
        <p:grpSpPr>
          <a:xfrm>
            <a:off x="1656825" y="2896267"/>
            <a:ext cx="1287523" cy="936037"/>
            <a:chOff x="2324559" y="2282735"/>
            <a:chExt cx="1716250" cy="1247725"/>
          </a:xfrm>
        </p:grpSpPr>
        <p:sp>
          <p:nvSpPr>
            <p:cNvPr id="91" name="TextBox 90"/>
            <p:cNvSpPr txBox="1"/>
            <p:nvPr/>
          </p:nvSpPr>
          <p:spPr>
            <a:xfrm>
              <a:off x="2324559" y="2489646"/>
              <a:ext cx="1064576" cy="228992"/>
            </a:xfrm>
            <a:prstGeom prst="rect">
              <a:avLst/>
            </a:prstGeom>
            <a:noFill/>
          </p:spPr>
          <p:txBody>
            <a:bodyPr wrap="none" lIns="0" tIns="0" rIns="0" bIns="0" rtlCol="0">
              <a:noAutofit/>
            </a:bodyPr>
            <a:lstStyle/>
            <a:p>
              <a:pPr algn="ctr">
                <a:lnSpc>
                  <a:spcPct val="90000"/>
                </a:lnSpc>
              </a:pPr>
              <a:r>
                <a:rPr lang="en-US" sz="1050" b="1" dirty="0"/>
                <a:t> </a:t>
              </a:r>
              <a:br>
                <a:rPr lang="en-US" sz="1050" b="1" dirty="0"/>
              </a:br>
              <a:r>
                <a:rPr lang="en-US" sz="1050" b="1" dirty="0"/>
                <a:t>Controller</a:t>
              </a:r>
            </a:p>
            <a:p>
              <a:pPr algn="ctr">
                <a:lnSpc>
                  <a:spcPct val="90000"/>
                </a:lnSpc>
              </a:pPr>
              <a:r>
                <a:rPr lang="en-US" sz="1050" b="1" dirty="0"/>
                <a:t>Cluster</a:t>
              </a:r>
            </a:p>
          </p:txBody>
        </p:sp>
        <p:grpSp>
          <p:nvGrpSpPr>
            <p:cNvPr id="92" name="Group 91"/>
            <p:cNvGrpSpPr/>
            <p:nvPr/>
          </p:nvGrpSpPr>
          <p:grpSpPr>
            <a:xfrm>
              <a:off x="3275012" y="2282735"/>
              <a:ext cx="765797" cy="1247725"/>
              <a:chOff x="3053073" y="2819400"/>
              <a:chExt cx="1028898" cy="1676400"/>
            </a:xfrm>
          </p:grpSpPr>
          <p:pic>
            <p:nvPicPr>
              <p:cNvPr id="93" name="NSX Control Plane Nod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3073" y="2819400"/>
                <a:ext cx="1028898" cy="973162"/>
              </a:xfrm>
              <a:prstGeom prst="rect">
                <a:avLst/>
              </a:prstGeom>
            </p:spPr>
          </p:pic>
          <p:pic>
            <p:nvPicPr>
              <p:cNvPr id="94" name="NSX Control Plane Nod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3073" y="3124200"/>
                <a:ext cx="1028898" cy="973162"/>
              </a:xfrm>
              <a:prstGeom prst="rect">
                <a:avLst/>
              </a:prstGeom>
            </p:spPr>
          </p:pic>
          <p:pic>
            <p:nvPicPr>
              <p:cNvPr id="95" name="NSX Control Plane Nod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3073" y="3522638"/>
                <a:ext cx="1028898" cy="973162"/>
              </a:xfrm>
              <a:prstGeom prst="rect">
                <a:avLst/>
              </a:prstGeom>
            </p:spPr>
          </p:pic>
        </p:grpSp>
      </p:grpSp>
      <p:grpSp>
        <p:nvGrpSpPr>
          <p:cNvPr id="106" name="Group 105"/>
          <p:cNvGrpSpPr/>
          <p:nvPr/>
        </p:nvGrpSpPr>
        <p:grpSpPr>
          <a:xfrm>
            <a:off x="1661797" y="1969928"/>
            <a:ext cx="1569568" cy="730258"/>
            <a:chOff x="1052632" y="2571876"/>
            <a:chExt cx="1679838" cy="914638"/>
          </a:xfrm>
        </p:grpSpPr>
        <p:sp>
          <p:nvSpPr>
            <p:cNvPr id="96" name="Rectangle 95"/>
            <p:cNvSpPr/>
            <p:nvPr/>
          </p:nvSpPr>
          <p:spPr>
            <a:xfrm>
              <a:off x="1052632" y="2571876"/>
              <a:ext cx="1679838" cy="914638"/>
            </a:xfrm>
            <a:prstGeom prst="rect">
              <a:avLst/>
            </a:prstGeom>
            <a:no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TextBox 96"/>
            <p:cNvSpPr txBox="1"/>
            <p:nvPr/>
          </p:nvSpPr>
          <p:spPr>
            <a:xfrm>
              <a:off x="1532524" y="3274586"/>
              <a:ext cx="798640" cy="171789"/>
            </a:xfrm>
            <a:prstGeom prst="rect">
              <a:avLst/>
            </a:prstGeom>
            <a:noFill/>
          </p:spPr>
          <p:txBody>
            <a:bodyPr wrap="none" lIns="0" tIns="0" rIns="0" bIns="0" rtlCol="0">
              <a:noAutofit/>
            </a:bodyPr>
            <a:lstStyle/>
            <a:p>
              <a:pPr algn="ctr">
                <a:lnSpc>
                  <a:spcPct val="90000"/>
                </a:lnSpc>
              </a:pPr>
              <a:r>
                <a:rPr lang="en-US" sz="975" b="1" dirty="0"/>
                <a:t>vCenter &amp; NSX Manager A</a:t>
              </a:r>
            </a:p>
          </p:txBody>
        </p:sp>
        <p:pic>
          <p:nvPicPr>
            <p:cNvPr id="104" name="NSX Management Plane Nod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3726" y="2635607"/>
              <a:ext cx="481565" cy="526536"/>
            </a:xfrm>
            <a:prstGeom prst="rect">
              <a:avLst/>
            </a:prstGeom>
          </p:spPr>
        </p:pic>
        <p:pic>
          <p:nvPicPr>
            <p:cNvPr id="105" name="Picture 2" descr="https://encrypted-tbn2.gstatic.com/images?q=tbn:ANd9GcQc0M_IgNTEBJ8OOAI0wDtUPmEhMj1S0WflD2zXTT7K2ULVfWODw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03683" y="2698068"/>
              <a:ext cx="369143" cy="40198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08" name="Rectangle: Rounded Corners 107"/>
          <p:cNvSpPr/>
          <p:nvPr/>
        </p:nvSpPr>
        <p:spPr>
          <a:xfrm>
            <a:off x="1191504" y="1873152"/>
            <a:ext cx="8672620" cy="889557"/>
          </a:xfrm>
          <a:prstGeom prst="roundRect">
            <a:avLst/>
          </a:prstGeom>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Rectangle: Rounded Corners 108"/>
          <p:cNvSpPr/>
          <p:nvPr/>
        </p:nvSpPr>
        <p:spPr>
          <a:xfrm>
            <a:off x="391091" y="3908838"/>
            <a:ext cx="11457851" cy="2195963"/>
          </a:xfrm>
          <a:prstGeom prst="roundRect">
            <a:avLst/>
          </a:prstGeom>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TextBox 109"/>
          <p:cNvSpPr txBox="1"/>
          <p:nvPr/>
        </p:nvSpPr>
        <p:spPr>
          <a:xfrm>
            <a:off x="4034013" y="1963128"/>
            <a:ext cx="5208198" cy="874499"/>
          </a:xfrm>
          <a:prstGeom prst="rect">
            <a:avLst/>
          </a:prstGeom>
          <a:noFill/>
        </p:spPr>
        <p:txBody>
          <a:bodyPr wrap="square" lIns="0" tIns="0" rIns="0" bIns="0" rtlCol="0">
            <a:noAutofit/>
          </a:bodyPr>
          <a:lstStyle/>
          <a:p>
            <a:pPr>
              <a:lnSpc>
                <a:spcPct val="90000"/>
              </a:lnSpc>
            </a:pPr>
            <a:r>
              <a:rPr lang="en-US" b="1" dirty="0"/>
              <a:t>Management plane:</a:t>
            </a:r>
          </a:p>
          <a:p>
            <a:pPr>
              <a:lnSpc>
                <a:spcPct val="90000"/>
              </a:lnSpc>
            </a:pPr>
            <a:r>
              <a:rPr lang="en-US" b="1" dirty="0"/>
              <a:t>UI, API access </a:t>
            </a:r>
          </a:p>
          <a:p>
            <a:pPr>
              <a:lnSpc>
                <a:spcPct val="90000"/>
              </a:lnSpc>
            </a:pPr>
            <a:r>
              <a:rPr lang="en-US" b="1" dirty="0"/>
              <a:t>Not in the data path</a:t>
            </a:r>
          </a:p>
        </p:txBody>
      </p:sp>
      <p:sp>
        <p:nvSpPr>
          <p:cNvPr id="111" name="TextBox 110"/>
          <p:cNvSpPr txBox="1"/>
          <p:nvPr/>
        </p:nvSpPr>
        <p:spPr>
          <a:xfrm>
            <a:off x="4034013" y="2861235"/>
            <a:ext cx="5641775" cy="874499"/>
          </a:xfrm>
          <a:prstGeom prst="rect">
            <a:avLst/>
          </a:prstGeom>
          <a:noFill/>
        </p:spPr>
        <p:txBody>
          <a:bodyPr wrap="square" lIns="0" tIns="0" rIns="0" bIns="0" rtlCol="0">
            <a:noAutofit/>
          </a:bodyPr>
          <a:lstStyle/>
          <a:p>
            <a:pPr>
              <a:lnSpc>
                <a:spcPct val="90000"/>
              </a:lnSpc>
            </a:pPr>
            <a:r>
              <a:rPr lang="en-US" b="1" dirty="0"/>
              <a:t>Control plane:</a:t>
            </a:r>
          </a:p>
          <a:p>
            <a:pPr>
              <a:lnSpc>
                <a:spcPct val="90000"/>
              </a:lnSpc>
            </a:pPr>
            <a:r>
              <a:rPr lang="en-US" b="1" dirty="0"/>
              <a:t>Decouples virtual networks form physical topology</a:t>
            </a:r>
          </a:p>
          <a:p>
            <a:pPr>
              <a:lnSpc>
                <a:spcPct val="90000"/>
              </a:lnSpc>
            </a:pPr>
            <a:r>
              <a:rPr lang="en-US" b="1" dirty="0"/>
              <a:t>Not in Data Path</a:t>
            </a:r>
          </a:p>
          <a:p>
            <a:pPr>
              <a:lnSpc>
                <a:spcPct val="90000"/>
              </a:lnSpc>
            </a:pPr>
            <a:r>
              <a:rPr lang="en-US" b="1" dirty="0"/>
              <a:t>Highly Available</a:t>
            </a:r>
          </a:p>
        </p:txBody>
      </p:sp>
      <p:sp>
        <p:nvSpPr>
          <p:cNvPr id="112" name="Rectangle 111"/>
          <p:cNvSpPr/>
          <p:nvPr/>
        </p:nvSpPr>
        <p:spPr>
          <a:xfrm>
            <a:off x="808524" y="4015590"/>
            <a:ext cx="9559027" cy="341632"/>
          </a:xfrm>
          <a:prstGeom prst="rect">
            <a:avLst/>
          </a:prstGeom>
        </p:spPr>
        <p:txBody>
          <a:bodyPr wrap="none">
            <a:spAutoFit/>
          </a:bodyPr>
          <a:lstStyle/>
          <a:p>
            <a:pPr>
              <a:lnSpc>
                <a:spcPct val="90000"/>
              </a:lnSpc>
            </a:pPr>
            <a:r>
              <a:rPr lang="en-US" b="1" dirty="0"/>
              <a:t>Data plane: Logical switches, Distributed Routers, Distributed Firewall, Edge devices</a:t>
            </a:r>
          </a:p>
        </p:txBody>
      </p:sp>
      <p:pic>
        <p:nvPicPr>
          <p:cNvPr id="113" name="Gateway" descr="icon_gateway.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0438323" y="4120531"/>
            <a:ext cx="384336" cy="384336"/>
          </a:xfrm>
          <a:prstGeom prst="rect">
            <a:avLst/>
          </a:prstGeom>
        </p:spPr>
      </p:pic>
    </p:spTree>
    <p:extLst>
      <p:ext uri="{BB962C8B-B14F-4D97-AF65-F5344CB8AC3E}">
        <p14:creationId xmlns:p14="http://schemas.microsoft.com/office/powerpoint/2010/main" val="39566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500"/>
                                        <p:tgtEl>
                                          <p:spTgt spid="10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10" presetClass="entr" presetSubtype="0" fill="hold" nodeType="with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fade">
                                      <p:cBhvr>
                                        <p:cTn id="25" dur="500"/>
                                        <p:tgtEl>
                                          <p:spTgt spid="113"/>
                                        </p:tgtEl>
                                      </p:cBhvr>
                                    </p:animEffect>
                                  </p:childTnLst>
                                </p:cTn>
                              </p:par>
                              <p:par>
                                <p:cTn id="26" presetID="10" presetClass="entr" presetSubtype="0" fill="hold" nodeType="with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6"/>
                                        </p:tgtEl>
                                        <p:attrNameLst>
                                          <p:attrName>style.visibility</p:attrName>
                                        </p:attrNameLst>
                                      </p:cBhvr>
                                      <p:to>
                                        <p:strVal val="visible"/>
                                      </p:to>
                                    </p:set>
                                    <p:animEffect transition="in" filter="fade">
                                      <p:cBhvr>
                                        <p:cTn id="33" dur="500"/>
                                        <p:tgtEl>
                                          <p:spTgt spid="10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8"/>
                                        </p:tgtEl>
                                        <p:attrNameLst>
                                          <p:attrName>style.visibility</p:attrName>
                                        </p:attrNameLst>
                                      </p:cBhvr>
                                      <p:to>
                                        <p:strVal val="visible"/>
                                      </p:to>
                                    </p:set>
                                    <p:animEffect transition="in" filter="fade">
                                      <p:cBhvr>
                                        <p:cTn id="36" dur="500"/>
                                        <p:tgtEl>
                                          <p:spTgt spid="10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500"/>
                                        <p:tgtEl>
                                          <p:spTgt spid="107"/>
                                        </p:tgtEl>
                                      </p:cBhvr>
                                    </p:animEffect>
                                  </p:childTnLst>
                                </p:cTn>
                              </p:par>
                              <p:par>
                                <p:cTn id="45" presetID="10" presetClass="entr" presetSubtype="0" fill="hold"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p:bldP spid="111" grpId="0"/>
      <p:bldP spid="1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7" y="330200"/>
            <a:ext cx="10969943" cy="596899"/>
          </a:xfrm>
        </p:spPr>
        <p:txBody>
          <a:bodyPr/>
          <a:lstStyle/>
          <a:p>
            <a:r>
              <a:rPr lang="en-US" dirty="0"/>
              <a:t>Connecting to the physical network</a:t>
            </a:r>
          </a:p>
        </p:txBody>
      </p:sp>
      <p:cxnSp>
        <p:nvCxnSpPr>
          <p:cNvPr id="6" name="Straight Connector 5"/>
          <p:cNvCxnSpPr>
            <a:endCxn id="17" idx="0"/>
          </p:cNvCxnSpPr>
          <p:nvPr/>
        </p:nvCxnSpPr>
        <p:spPr>
          <a:xfrm flipH="1">
            <a:off x="2588001" y="2756410"/>
            <a:ext cx="21486" cy="1303983"/>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Content Placeholder 9"/>
          <p:cNvSpPr txBox="1">
            <a:spLocks/>
          </p:cNvSpPr>
          <p:nvPr/>
        </p:nvSpPr>
        <p:spPr>
          <a:xfrm>
            <a:off x="302358" y="927099"/>
            <a:ext cx="8229362" cy="4648200"/>
          </a:xfrm>
          <a:prstGeom prst="rect">
            <a:avLst/>
          </a:prstGeom>
        </p:spPr>
        <p:txBody>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r>
              <a:rPr lang="en-US" dirty="0"/>
              <a:t>Typical use case: 3-tier application, Web/App/DB, with non-virtualized DB tier.</a:t>
            </a:r>
          </a:p>
          <a:p>
            <a:r>
              <a:rPr lang="en-US" dirty="0"/>
              <a:t>Option 1 – Route using an Edge device in HA mode:</a:t>
            </a:r>
          </a:p>
          <a:p>
            <a:endParaRPr lang="en-US" dirty="0"/>
          </a:p>
        </p:txBody>
      </p:sp>
      <p:cxnSp>
        <p:nvCxnSpPr>
          <p:cNvPr id="9" name="Straight Connector 8"/>
          <p:cNvCxnSpPr/>
          <p:nvPr/>
        </p:nvCxnSpPr>
        <p:spPr>
          <a:xfrm flipV="1">
            <a:off x="1368802" y="4441392"/>
            <a:ext cx="762002" cy="990601"/>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88004" y="4288991"/>
            <a:ext cx="1" cy="129540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29019" y="3530063"/>
            <a:ext cx="18488" cy="1341712"/>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728686" y="2506675"/>
            <a:ext cx="1521033" cy="30699"/>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826002" y="3984193"/>
            <a:ext cx="1524000" cy="482089"/>
            <a:chOff x="684213" y="4343400"/>
            <a:chExt cx="1524000" cy="482089"/>
          </a:xfrm>
        </p:grpSpPr>
        <p:sp>
          <p:nvSpPr>
            <p:cNvPr id="14" name="Rounded Rectangle 40"/>
            <p:cNvSpPr/>
            <p:nvPr/>
          </p:nvSpPr>
          <p:spPr>
            <a:xfrm>
              <a:off x="684213" y="4343400"/>
              <a:ext cx="1524000" cy="482089"/>
            </a:xfrm>
            <a:prstGeom prst="roundRect">
              <a:avLst>
                <a:gd name="adj" fmla="val 18341"/>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endParaRPr lang="en-US" sz="1400" dirty="0">
                <a:solidFill>
                  <a:srgbClr val="333333"/>
                </a:solidFill>
                <a:latin typeface="Arial"/>
                <a:ea typeface="ＭＳ Ｐゴシック"/>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0411" y="4379232"/>
              <a:ext cx="361744" cy="376592"/>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51012" y="4379232"/>
              <a:ext cx="361744" cy="376592"/>
            </a:xfrm>
            <a:prstGeom prst="rect">
              <a:avLst/>
            </a:prstGeom>
          </p:spPr>
        </p:pic>
        <p:sp>
          <p:nvSpPr>
            <p:cNvPr id="17" name="TextBox 16"/>
            <p:cNvSpPr txBox="1"/>
            <p:nvPr/>
          </p:nvSpPr>
          <p:spPr>
            <a:xfrm>
              <a:off x="989012" y="4419600"/>
              <a:ext cx="914400" cy="317971"/>
            </a:xfrm>
            <a:prstGeom prst="rect">
              <a:avLst/>
            </a:prstGeom>
            <a:noFill/>
          </p:spPr>
          <p:txBody>
            <a:bodyPr wrap="none" lIns="0" tIns="0" rIns="0" bIns="0" rtlCol="0" anchor="ctr">
              <a:noAutofit/>
            </a:bodyPr>
            <a:lstStyle/>
            <a:p>
              <a:pPr algn="ctr">
                <a:lnSpc>
                  <a:spcPct val="90000"/>
                </a:lnSpc>
              </a:pPr>
              <a:r>
                <a:rPr lang="en-US" sz="1200" dirty="0">
                  <a:solidFill>
                    <a:schemeClr val="tx2"/>
                  </a:solidFill>
                </a:rPr>
                <a:t>DLR</a:t>
              </a:r>
            </a:p>
          </p:txBody>
        </p:sp>
      </p:grpSp>
      <p:cxnSp>
        <p:nvCxnSpPr>
          <p:cNvPr id="18" name="Straight Connector 17"/>
          <p:cNvCxnSpPr/>
          <p:nvPr/>
        </p:nvCxnSpPr>
        <p:spPr>
          <a:xfrm flipH="1">
            <a:off x="4429286" y="4838373"/>
            <a:ext cx="685800" cy="0"/>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7315" y="5160267"/>
            <a:ext cx="457200" cy="304801"/>
          </a:xfrm>
          <a:prstGeom prst="rect">
            <a:avLst/>
          </a:prstGeom>
          <a:noFill/>
        </p:spPr>
        <p:txBody>
          <a:bodyPr wrap="none" lIns="0" tIns="0" rIns="0" bIns="0" rtlCol="0">
            <a:noAutofit/>
          </a:bodyPr>
          <a:lstStyle/>
          <a:p>
            <a:pPr>
              <a:lnSpc>
                <a:spcPct val="90000"/>
              </a:lnSpc>
            </a:pPr>
            <a:r>
              <a:rPr lang="en-US" sz="1600" dirty="0">
                <a:solidFill>
                  <a:schemeClr val="tx2"/>
                </a:solidFill>
              </a:rPr>
              <a:t>Web</a:t>
            </a:r>
          </a:p>
        </p:txBody>
      </p:sp>
      <p:cxnSp>
        <p:nvCxnSpPr>
          <p:cNvPr id="20" name="Straight Connector 19"/>
          <p:cNvCxnSpPr/>
          <p:nvPr/>
        </p:nvCxnSpPr>
        <p:spPr>
          <a:xfrm>
            <a:off x="1064002" y="5431990"/>
            <a:ext cx="609600"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68902" y="5286821"/>
            <a:ext cx="457200" cy="304801"/>
          </a:xfrm>
          <a:prstGeom prst="rect">
            <a:avLst/>
          </a:prstGeom>
          <a:noFill/>
        </p:spPr>
        <p:txBody>
          <a:bodyPr wrap="none" lIns="0" tIns="0" rIns="0" bIns="0" rtlCol="0">
            <a:noAutofit/>
          </a:bodyPr>
          <a:lstStyle/>
          <a:p>
            <a:pPr>
              <a:lnSpc>
                <a:spcPct val="90000"/>
              </a:lnSpc>
            </a:pPr>
            <a:r>
              <a:rPr lang="en-US" sz="1600" dirty="0">
                <a:solidFill>
                  <a:schemeClr val="tx2"/>
                </a:solidFill>
              </a:rPr>
              <a:t>App</a:t>
            </a:r>
          </a:p>
        </p:txBody>
      </p:sp>
      <p:cxnSp>
        <p:nvCxnSpPr>
          <p:cNvPr id="22" name="Straight Connector 21"/>
          <p:cNvCxnSpPr/>
          <p:nvPr/>
        </p:nvCxnSpPr>
        <p:spPr>
          <a:xfrm>
            <a:off x="2283203" y="5584391"/>
            <a:ext cx="609600"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9446666" y="768348"/>
            <a:ext cx="1066799" cy="304801"/>
          </a:xfrm>
          <a:prstGeom prst="rect">
            <a:avLst/>
          </a:prstGeom>
          <a:noFill/>
        </p:spPr>
        <p:txBody>
          <a:bodyPr wrap="none" lIns="0" tIns="0" rIns="0" bIns="0" rtlCol="0">
            <a:noAutofit/>
          </a:bodyPr>
          <a:lstStyle/>
          <a:p>
            <a:pPr>
              <a:lnSpc>
                <a:spcPct val="90000"/>
              </a:lnSpc>
            </a:pPr>
            <a:r>
              <a:rPr lang="en-US" sz="1600" dirty="0">
                <a:solidFill>
                  <a:srgbClr val="717074"/>
                </a:solidFill>
              </a:rPr>
              <a:t>NSX Edge</a:t>
            </a:r>
          </a:p>
        </p:txBody>
      </p:sp>
      <p:grpSp>
        <p:nvGrpSpPr>
          <p:cNvPr id="24" name="Group 23"/>
          <p:cNvGrpSpPr/>
          <p:nvPr/>
        </p:nvGrpSpPr>
        <p:grpSpPr>
          <a:xfrm>
            <a:off x="3727192" y="1981199"/>
            <a:ext cx="2118522" cy="1676401"/>
            <a:chOff x="6343873" y="590252"/>
            <a:chExt cx="1361184" cy="734363"/>
          </a:xfrm>
        </p:grpSpPr>
        <p:pic>
          <p:nvPicPr>
            <p:cNvPr id="25" name="Picture 25"/>
            <p:cNvPicPr>
              <a:picLocks noChangeArrowheads="1"/>
            </p:cNvPicPr>
            <p:nvPr/>
          </p:nvPicPr>
          <p:blipFill>
            <a:blip r:embed="rId4" cstate="print">
              <a:duotone>
                <a:schemeClr val="bg2">
                  <a:shade val="45000"/>
                  <a:satMod val="135000"/>
                </a:schemeClr>
                <a:prstClr val="white"/>
              </a:duotone>
            </a:blip>
            <a:srcRect/>
            <a:stretch>
              <a:fillRect/>
            </a:stretch>
          </p:blipFill>
          <p:spPr bwMode="auto">
            <a:xfrm>
              <a:off x="6343873" y="590252"/>
              <a:ext cx="1361184" cy="734363"/>
            </a:xfrm>
            <a:prstGeom prst="rect">
              <a:avLst/>
            </a:prstGeom>
            <a:noFill/>
            <a:ln w="9525">
              <a:noFill/>
              <a:miter lim="800000"/>
              <a:headEnd/>
              <a:tailEnd/>
            </a:ln>
          </p:spPr>
        </p:pic>
        <p:sp>
          <p:nvSpPr>
            <p:cNvPr id="26" name="TextBox 25"/>
            <p:cNvSpPr txBox="1"/>
            <p:nvPr/>
          </p:nvSpPr>
          <p:spPr>
            <a:xfrm>
              <a:off x="6609558" y="755584"/>
              <a:ext cx="943717" cy="229201"/>
            </a:xfrm>
            <a:prstGeom prst="rect">
              <a:avLst/>
            </a:prstGeom>
            <a:noFill/>
          </p:spPr>
          <p:txBody>
            <a:bodyPr wrap="square" rtlCol="0">
              <a:spAutoFit/>
            </a:bodyPr>
            <a:lstStyle/>
            <a:p>
              <a:pPr algn="ctr"/>
              <a:r>
                <a:rPr lang="en-US" sz="1400" dirty="0"/>
                <a:t>Physical Infrastructure</a:t>
              </a:r>
            </a:p>
          </p:txBody>
        </p:sp>
      </p:grpSp>
      <p:sp>
        <p:nvSpPr>
          <p:cNvPr id="27" name="TextBox 26"/>
          <p:cNvSpPr txBox="1"/>
          <p:nvPr/>
        </p:nvSpPr>
        <p:spPr>
          <a:xfrm>
            <a:off x="4417039" y="4572000"/>
            <a:ext cx="457200" cy="304801"/>
          </a:xfrm>
          <a:prstGeom prst="rect">
            <a:avLst/>
          </a:prstGeom>
          <a:noFill/>
        </p:spPr>
        <p:txBody>
          <a:bodyPr wrap="none" lIns="0" tIns="0" rIns="0" bIns="0" rtlCol="0">
            <a:noAutofit/>
          </a:bodyPr>
          <a:lstStyle/>
          <a:p>
            <a:pPr>
              <a:lnSpc>
                <a:spcPct val="90000"/>
              </a:lnSpc>
            </a:pPr>
            <a:r>
              <a:rPr lang="en-US" sz="1600" dirty="0">
                <a:solidFill>
                  <a:srgbClr val="4F81BD"/>
                </a:solidFill>
              </a:rPr>
              <a:t>DB</a:t>
            </a:r>
          </a:p>
        </p:txBody>
      </p:sp>
      <p:sp>
        <p:nvSpPr>
          <p:cNvPr id="28" name="Rounded Rectangle 6"/>
          <p:cNvSpPr>
            <a:spLocks noChangeAspect="1"/>
          </p:cNvSpPr>
          <p:nvPr/>
        </p:nvSpPr>
        <p:spPr bwMode="auto">
          <a:xfrm>
            <a:off x="2359403" y="5660593"/>
            <a:ext cx="392113" cy="354013"/>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82124" tIns="41061" rIns="82124" bIns="41061" anchor="ctr"/>
          <a:lstStyle/>
          <a:p>
            <a:pPr algn="ctr">
              <a:defRPr/>
            </a:pPr>
            <a:r>
              <a:rPr lang="en-US" sz="1100" dirty="0">
                <a:solidFill>
                  <a:srgbClr val="002060"/>
                </a:solidFill>
                <a:cs typeface="Arial" charset="0"/>
              </a:rPr>
              <a:t>VM</a:t>
            </a:r>
          </a:p>
        </p:txBody>
      </p:sp>
      <p:grpSp>
        <p:nvGrpSpPr>
          <p:cNvPr id="29" name="Group 28"/>
          <p:cNvGrpSpPr>
            <a:grpSpLocks noChangeAspect="1"/>
          </p:cNvGrpSpPr>
          <p:nvPr/>
        </p:nvGrpSpPr>
        <p:grpSpPr>
          <a:xfrm>
            <a:off x="4471535" y="4917209"/>
            <a:ext cx="570319" cy="508184"/>
            <a:chOff x="4787944" y="491415"/>
            <a:chExt cx="2787838" cy="3149313"/>
          </a:xfrm>
        </p:grpSpPr>
        <p:pic>
          <p:nvPicPr>
            <p:cNvPr id="30" name="Picture 7" descr="C:\Users\Abject-3D\Desktop\VMWare Files\FINAL diagrams\Basic Virtualization\3D PNGs\DGRM_Trad_Arch_Q109-01_2.png"/>
            <p:cNvPicPr>
              <a:picLocks noChangeAspect="1" noChangeArrowheads="1"/>
            </p:cNvPicPr>
            <p:nvPr/>
          </p:nvPicPr>
          <p:blipFill>
            <a:blip r:embed="rId5"/>
            <a:srcRect/>
            <a:stretch>
              <a:fillRect/>
            </a:stretch>
          </p:blipFill>
          <p:spPr bwMode="auto">
            <a:xfrm>
              <a:off x="4794768" y="1460265"/>
              <a:ext cx="2781014" cy="2180463"/>
            </a:xfrm>
            <a:prstGeom prst="rect">
              <a:avLst/>
            </a:prstGeom>
            <a:noFill/>
          </p:spPr>
        </p:pic>
        <p:pic>
          <p:nvPicPr>
            <p:cNvPr id="31" name="Picture 9" descr="C:\Users\Abject-3D\Desktop\VMWare Files\FINAL diagrams\Basic Virtualization\3D PNGs\DGRM_Trad_Arch_Q109-01_1.png"/>
            <p:cNvPicPr>
              <a:picLocks noChangeAspect="1" noChangeArrowheads="1"/>
            </p:cNvPicPr>
            <p:nvPr/>
          </p:nvPicPr>
          <p:blipFill>
            <a:blip r:embed="rId6"/>
            <a:srcRect/>
            <a:stretch>
              <a:fillRect/>
            </a:stretch>
          </p:blipFill>
          <p:spPr bwMode="auto">
            <a:xfrm>
              <a:off x="4794768" y="992260"/>
              <a:ext cx="2753297" cy="2014157"/>
            </a:xfrm>
            <a:prstGeom prst="rect">
              <a:avLst/>
            </a:prstGeom>
            <a:noFill/>
          </p:spPr>
        </p:pic>
        <p:pic>
          <p:nvPicPr>
            <p:cNvPr id="32" name="Picture 8" descr="C:\Users\Abject-3D\Desktop\VMWare Files\FINAL diagrams\Basic Virtualization\3D PNGs\DGRM_Trad_Arch_Q109-01_0.png"/>
            <p:cNvPicPr>
              <a:picLocks noChangeAspect="1" noChangeArrowheads="1"/>
            </p:cNvPicPr>
            <p:nvPr/>
          </p:nvPicPr>
          <p:blipFill>
            <a:blip r:embed="rId7"/>
            <a:srcRect/>
            <a:stretch>
              <a:fillRect/>
            </a:stretch>
          </p:blipFill>
          <p:spPr bwMode="auto">
            <a:xfrm>
              <a:off x="4787944" y="491415"/>
              <a:ext cx="2753297" cy="2014157"/>
            </a:xfrm>
            <a:prstGeom prst="rect">
              <a:avLst/>
            </a:prstGeom>
            <a:noFill/>
          </p:spPr>
        </p:pic>
      </p:grpSp>
      <p:grpSp>
        <p:nvGrpSpPr>
          <p:cNvPr id="33" name="Group 32"/>
          <p:cNvGrpSpPr/>
          <p:nvPr/>
        </p:nvGrpSpPr>
        <p:grpSpPr>
          <a:xfrm>
            <a:off x="5484693" y="4747361"/>
            <a:ext cx="1295400" cy="609600"/>
            <a:chOff x="150812" y="1447800"/>
            <a:chExt cx="1295400" cy="609600"/>
          </a:xfrm>
        </p:grpSpPr>
        <p:cxnSp>
          <p:nvCxnSpPr>
            <p:cNvPr id="34" name="Straight Connector 33"/>
            <p:cNvCxnSpPr/>
            <p:nvPr/>
          </p:nvCxnSpPr>
          <p:spPr>
            <a:xfrm flipH="1">
              <a:off x="150812" y="1524000"/>
              <a:ext cx="457199"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0412" y="1447800"/>
              <a:ext cx="685800" cy="228600"/>
            </a:xfrm>
            <a:prstGeom prst="rect">
              <a:avLst/>
            </a:prstGeom>
            <a:noFill/>
          </p:spPr>
          <p:txBody>
            <a:bodyPr wrap="none" lIns="0" tIns="0" rIns="0" bIns="0" rtlCol="0">
              <a:noAutofit/>
            </a:bodyPr>
            <a:lstStyle/>
            <a:p>
              <a:pPr>
                <a:lnSpc>
                  <a:spcPct val="90000"/>
                </a:lnSpc>
              </a:pPr>
              <a:r>
                <a:rPr lang="en-US" sz="1400" dirty="0">
                  <a:solidFill>
                    <a:schemeClr val="tx2"/>
                  </a:solidFill>
                </a:rPr>
                <a:t>VXLAN</a:t>
              </a:r>
            </a:p>
          </p:txBody>
        </p:sp>
        <p:cxnSp>
          <p:nvCxnSpPr>
            <p:cNvPr id="36" name="Straight Connector 35"/>
            <p:cNvCxnSpPr/>
            <p:nvPr/>
          </p:nvCxnSpPr>
          <p:spPr>
            <a:xfrm flipH="1">
              <a:off x="150812" y="1905000"/>
              <a:ext cx="457199" cy="0"/>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0412" y="1828800"/>
              <a:ext cx="685800" cy="228600"/>
            </a:xfrm>
            <a:prstGeom prst="rect">
              <a:avLst/>
            </a:prstGeom>
            <a:noFill/>
          </p:spPr>
          <p:txBody>
            <a:bodyPr wrap="none" lIns="0" tIns="0" rIns="0" bIns="0" rtlCol="0">
              <a:noAutofit/>
            </a:bodyPr>
            <a:lstStyle/>
            <a:p>
              <a:pPr>
                <a:lnSpc>
                  <a:spcPct val="90000"/>
                </a:lnSpc>
              </a:pPr>
              <a:r>
                <a:rPr lang="en-US" sz="1400" dirty="0">
                  <a:solidFill>
                    <a:srgbClr val="4F81BD"/>
                  </a:solidFill>
                </a:rPr>
                <a:t>VLAN</a:t>
              </a:r>
            </a:p>
          </p:txBody>
        </p:sp>
      </p:grpSp>
      <p:sp>
        <p:nvSpPr>
          <p:cNvPr id="39" name="Rounded Rectangle 6"/>
          <p:cNvSpPr>
            <a:spLocks noChangeAspect="1"/>
          </p:cNvSpPr>
          <p:nvPr/>
        </p:nvSpPr>
        <p:spPr bwMode="auto">
          <a:xfrm>
            <a:off x="1153229" y="5535180"/>
            <a:ext cx="392113" cy="354013"/>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82124" tIns="41061" rIns="82124" bIns="41061" anchor="ctr"/>
          <a:lstStyle/>
          <a:p>
            <a:pPr algn="ctr">
              <a:defRPr/>
            </a:pPr>
            <a:r>
              <a:rPr lang="en-US" sz="1100" dirty="0">
                <a:solidFill>
                  <a:srgbClr val="002060"/>
                </a:solidFill>
                <a:cs typeface="Arial" charset="0"/>
              </a:rPr>
              <a:t>VM</a:t>
            </a:r>
          </a:p>
        </p:txBody>
      </p:sp>
      <p:sp>
        <p:nvSpPr>
          <p:cNvPr id="42" name="TextBox 41"/>
          <p:cNvSpPr txBox="1"/>
          <p:nvPr/>
        </p:nvSpPr>
        <p:spPr>
          <a:xfrm>
            <a:off x="7632582" y="1752600"/>
            <a:ext cx="3795830" cy="4114800"/>
          </a:xfrm>
          <a:prstGeom prst="rect">
            <a:avLst/>
          </a:prstGeom>
          <a:noFill/>
        </p:spPr>
        <p:txBody>
          <a:bodyPr wrap="square" lIns="0" tIns="0" rIns="0" bIns="0" rtlCol="0">
            <a:noAutofit/>
          </a:bodyPr>
          <a:lstStyle/>
          <a:p>
            <a:pPr>
              <a:lnSpc>
                <a:spcPct val="90000"/>
              </a:lnSpc>
            </a:pPr>
            <a:endParaRPr lang="en-US" dirty="0"/>
          </a:p>
          <a:p>
            <a:pPr>
              <a:lnSpc>
                <a:spcPct val="90000"/>
              </a:lnSpc>
            </a:pPr>
            <a:endParaRPr lang="en-US" dirty="0"/>
          </a:p>
          <a:p>
            <a:pPr>
              <a:lnSpc>
                <a:spcPct val="90000"/>
              </a:lnSpc>
            </a:pPr>
            <a:r>
              <a:rPr lang="en-US" dirty="0"/>
              <a:t>Allows for </a:t>
            </a:r>
            <a:r>
              <a:rPr lang="en-US" dirty="0" err="1"/>
              <a:t>stateful</a:t>
            </a:r>
            <a:r>
              <a:rPr lang="en-US" dirty="0"/>
              <a:t> services such as NAT, LB, VPN.</a:t>
            </a:r>
          </a:p>
          <a:p>
            <a:pPr>
              <a:lnSpc>
                <a:spcPct val="90000"/>
              </a:lnSpc>
            </a:pPr>
            <a:endParaRPr lang="en-US" dirty="0"/>
          </a:p>
          <a:p>
            <a:pPr>
              <a:lnSpc>
                <a:spcPct val="90000"/>
              </a:lnSpc>
            </a:pPr>
            <a:r>
              <a:rPr lang="en-US" dirty="0"/>
              <a:t>Limited in throughput to 10Gbit (single NIC)</a:t>
            </a:r>
          </a:p>
          <a:p>
            <a:pPr>
              <a:lnSpc>
                <a:spcPct val="90000"/>
              </a:lnSpc>
            </a:pPr>
            <a:endParaRPr lang="en-US" dirty="0"/>
          </a:p>
          <a:p>
            <a:pPr>
              <a:lnSpc>
                <a:spcPct val="90000"/>
              </a:lnSpc>
            </a:pPr>
            <a:r>
              <a:rPr lang="en-US" dirty="0"/>
              <a:t>Failover takes a few seconds</a:t>
            </a:r>
          </a:p>
          <a:p>
            <a:pPr>
              <a:lnSpc>
                <a:spcPct val="90000"/>
              </a:lnSpc>
            </a:pPr>
            <a:endParaRPr lang="en-US" dirty="0"/>
          </a:p>
        </p:txBody>
      </p:sp>
      <p:cxnSp>
        <p:nvCxnSpPr>
          <p:cNvPr id="43" name="Straight Connector 42"/>
          <p:cNvCxnSpPr/>
          <p:nvPr/>
        </p:nvCxnSpPr>
        <p:spPr>
          <a:xfrm flipH="1">
            <a:off x="1771640" y="2756410"/>
            <a:ext cx="1482349" cy="0"/>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609487" y="2556237"/>
            <a:ext cx="0" cy="200174"/>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055794" y="2756410"/>
            <a:ext cx="0" cy="283206"/>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086995" y="2756410"/>
            <a:ext cx="0" cy="333184"/>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8"/>
          <a:stretch>
            <a:fillRect/>
          </a:stretch>
        </p:blipFill>
        <p:spPr>
          <a:xfrm>
            <a:off x="1771637" y="2992868"/>
            <a:ext cx="568316" cy="353803"/>
          </a:xfrm>
          <a:prstGeom prst="rect">
            <a:avLst/>
          </a:prstGeom>
          <a:solidFill>
            <a:schemeClr val="bg1"/>
          </a:solidFill>
        </p:spPr>
      </p:pic>
      <p:pic>
        <p:nvPicPr>
          <p:cNvPr id="48" name="Picture 47"/>
          <p:cNvPicPr>
            <a:picLocks noChangeAspect="1"/>
          </p:cNvPicPr>
          <p:nvPr/>
        </p:nvPicPr>
        <p:blipFill>
          <a:blip r:embed="rId8"/>
          <a:stretch>
            <a:fillRect/>
          </a:stretch>
        </p:blipFill>
        <p:spPr>
          <a:xfrm>
            <a:off x="2802837" y="2992867"/>
            <a:ext cx="568316" cy="296638"/>
          </a:xfrm>
          <a:prstGeom prst="rect">
            <a:avLst/>
          </a:prstGeom>
          <a:solidFill>
            <a:schemeClr val="bg1"/>
          </a:solidFill>
        </p:spPr>
      </p:pic>
      <p:sp>
        <p:nvSpPr>
          <p:cNvPr id="49" name="TextBox 48"/>
          <p:cNvSpPr txBox="1"/>
          <p:nvPr/>
        </p:nvSpPr>
        <p:spPr>
          <a:xfrm>
            <a:off x="1476822" y="2889351"/>
            <a:ext cx="773400" cy="149933"/>
          </a:xfrm>
          <a:prstGeom prst="rect">
            <a:avLst/>
          </a:prstGeom>
          <a:noFill/>
        </p:spPr>
        <p:txBody>
          <a:bodyPr wrap="none" lIns="0" tIns="0" rIns="0" bIns="0" rtlCol="0">
            <a:noAutofit/>
          </a:bodyPr>
          <a:lstStyle/>
          <a:p>
            <a:pPr>
              <a:lnSpc>
                <a:spcPct val="90000"/>
              </a:lnSpc>
            </a:pPr>
            <a:r>
              <a:rPr lang="en-US" sz="1200" dirty="0">
                <a:solidFill>
                  <a:schemeClr val="tx2"/>
                </a:solidFill>
              </a:rPr>
              <a:t>E1</a:t>
            </a:r>
          </a:p>
        </p:txBody>
      </p:sp>
      <p:sp>
        <p:nvSpPr>
          <p:cNvPr id="50" name="TextBox 49"/>
          <p:cNvSpPr txBox="1"/>
          <p:nvPr/>
        </p:nvSpPr>
        <p:spPr>
          <a:xfrm>
            <a:off x="3094289" y="2374638"/>
            <a:ext cx="966554" cy="285824"/>
          </a:xfrm>
          <a:prstGeom prst="rect">
            <a:avLst/>
          </a:prstGeom>
          <a:noFill/>
        </p:spPr>
        <p:txBody>
          <a:bodyPr wrap="none" lIns="0" tIns="0" rIns="0" bIns="0" rtlCol="0">
            <a:noAutofit/>
          </a:bodyPr>
          <a:lstStyle/>
          <a:p>
            <a:pPr algn="ctr">
              <a:lnSpc>
                <a:spcPct val="90000"/>
              </a:lnSpc>
            </a:pPr>
            <a:r>
              <a:rPr lang="en-US" sz="1050" dirty="0">
                <a:solidFill>
                  <a:schemeClr val="tx2"/>
                </a:solidFill>
              </a:rPr>
              <a:t>Physical Router</a:t>
            </a:r>
          </a:p>
        </p:txBody>
      </p:sp>
      <p:pic>
        <p:nvPicPr>
          <p:cNvPr id="51" name="NSX Router"/>
          <p:cNvPicPr>
            <a:picLocks noChangeAspect="1"/>
          </p:cNvPicPr>
          <p:nvPr/>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2230337" y="2260537"/>
            <a:ext cx="765850" cy="395918"/>
          </a:xfrm>
          <a:prstGeom prst="rect">
            <a:avLst/>
          </a:prstGeom>
        </p:spPr>
      </p:pic>
      <p:sp>
        <p:nvSpPr>
          <p:cNvPr id="52" name="Rectangle 51"/>
          <p:cNvSpPr/>
          <p:nvPr/>
        </p:nvSpPr>
        <p:spPr>
          <a:xfrm>
            <a:off x="2802839" y="2992867"/>
            <a:ext cx="552221" cy="278364"/>
          </a:xfrm>
          <a:prstGeom prst="rect">
            <a:avLst/>
          </a:prstGeom>
          <a:solidFill>
            <a:schemeClr val="bg1">
              <a:lumMod val="85000"/>
              <a:alpha val="66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3" name="TextBox 52"/>
          <p:cNvSpPr txBox="1"/>
          <p:nvPr/>
        </p:nvSpPr>
        <p:spPr>
          <a:xfrm>
            <a:off x="1248163" y="3060846"/>
            <a:ext cx="773400" cy="149933"/>
          </a:xfrm>
          <a:prstGeom prst="rect">
            <a:avLst/>
          </a:prstGeom>
          <a:noFill/>
        </p:spPr>
        <p:txBody>
          <a:bodyPr wrap="none" lIns="0" tIns="0" rIns="0" bIns="0" rtlCol="0">
            <a:noAutofit/>
          </a:bodyPr>
          <a:lstStyle/>
          <a:p>
            <a:pPr>
              <a:lnSpc>
                <a:spcPct val="90000"/>
              </a:lnSpc>
            </a:pPr>
            <a:r>
              <a:rPr lang="en-US" sz="1200" dirty="0">
                <a:solidFill>
                  <a:schemeClr val="tx2"/>
                </a:solidFill>
              </a:rPr>
              <a:t>Active</a:t>
            </a:r>
          </a:p>
        </p:txBody>
      </p:sp>
      <p:sp>
        <p:nvSpPr>
          <p:cNvPr id="54" name="TextBox 53"/>
          <p:cNvSpPr txBox="1"/>
          <p:nvPr/>
        </p:nvSpPr>
        <p:spPr>
          <a:xfrm>
            <a:off x="3563018" y="3003452"/>
            <a:ext cx="773400" cy="149933"/>
          </a:xfrm>
          <a:prstGeom prst="rect">
            <a:avLst/>
          </a:prstGeom>
          <a:noFill/>
        </p:spPr>
        <p:txBody>
          <a:bodyPr wrap="none" lIns="0" tIns="0" rIns="0" bIns="0" rtlCol="0">
            <a:noAutofit/>
          </a:bodyPr>
          <a:lstStyle/>
          <a:p>
            <a:pPr>
              <a:lnSpc>
                <a:spcPct val="90000"/>
              </a:lnSpc>
            </a:pPr>
            <a:r>
              <a:rPr lang="en-US" sz="1200" dirty="0">
                <a:solidFill>
                  <a:schemeClr val="tx2"/>
                </a:solidFill>
              </a:rPr>
              <a:t>Standby</a:t>
            </a:r>
          </a:p>
        </p:txBody>
      </p:sp>
      <p:sp>
        <p:nvSpPr>
          <p:cNvPr id="55" name="TextBox 54"/>
          <p:cNvSpPr txBox="1"/>
          <p:nvPr/>
        </p:nvSpPr>
        <p:spPr>
          <a:xfrm>
            <a:off x="3563018" y="2831958"/>
            <a:ext cx="773400" cy="149933"/>
          </a:xfrm>
          <a:prstGeom prst="rect">
            <a:avLst/>
          </a:prstGeom>
          <a:noFill/>
        </p:spPr>
        <p:txBody>
          <a:bodyPr wrap="none" lIns="0" tIns="0" rIns="0" bIns="0" rtlCol="0">
            <a:noAutofit/>
          </a:bodyPr>
          <a:lstStyle/>
          <a:p>
            <a:pPr>
              <a:lnSpc>
                <a:spcPct val="90000"/>
              </a:lnSpc>
            </a:pPr>
            <a:r>
              <a:rPr lang="en-US" sz="1200" dirty="0">
                <a:solidFill>
                  <a:schemeClr val="tx2"/>
                </a:solidFill>
              </a:rPr>
              <a:t>E2</a:t>
            </a:r>
          </a:p>
        </p:txBody>
      </p:sp>
      <p:sp>
        <p:nvSpPr>
          <p:cNvPr id="56" name="TextBox 55"/>
          <p:cNvSpPr txBox="1"/>
          <p:nvPr/>
        </p:nvSpPr>
        <p:spPr>
          <a:xfrm>
            <a:off x="1421128" y="2432032"/>
            <a:ext cx="773400" cy="149933"/>
          </a:xfrm>
          <a:prstGeom prst="rect">
            <a:avLst/>
          </a:prstGeom>
          <a:noFill/>
        </p:spPr>
        <p:txBody>
          <a:bodyPr wrap="none" lIns="0" tIns="0" rIns="0" bIns="0" rtlCol="0">
            <a:noAutofit/>
          </a:bodyPr>
          <a:lstStyle/>
          <a:p>
            <a:pPr algn="ctr">
              <a:lnSpc>
                <a:spcPct val="90000"/>
              </a:lnSpc>
            </a:pPr>
            <a:r>
              <a:rPr lang="en-US" sz="1050" dirty="0">
                <a:solidFill>
                  <a:srgbClr val="FF0000"/>
                </a:solidFill>
              </a:rPr>
              <a:t>Routing </a:t>
            </a:r>
          </a:p>
          <a:p>
            <a:pPr algn="ctr">
              <a:lnSpc>
                <a:spcPct val="90000"/>
              </a:lnSpc>
            </a:pPr>
            <a:r>
              <a:rPr lang="en-US" sz="1050" dirty="0">
                <a:solidFill>
                  <a:srgbClr val="FF0000"/>
                </a:solidFill>
              </a:rPr>
              <a:t>Adjacency</a:t>
            </a:r>
          </a:p>
        </p:txBody>
      </p:sp>
      <p:cxnSp>
        <p:nvCxnSpPr>
          <p:cNvPr id="57" name="Straight Arrow Connector 56"/>
          <p:cNvCxnSpPr/>
          <p:nvPr/>
        </p:nvCxnSpPr>
        <p:spPr>
          <a:xfrm flipV="1">
            <a:off x="2048473" y="2603527"/>
            <a:ext cx="342989" cy="342989"/>
          </a:xfrm>
          <a:prstGeom prst="straightConnector1">
            <a:avLst/>
          </a:prstGeom>
          <a:ln w="28575" cmpd="sng">
            <a:solidFill>
              <a:srgbClr val="FF0000"/>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094289" y="2374638"/>
            <a:ext cx="966554" cy="285824"/>
          </a:xfrm>
          <a:prstGeom prst="rect">
            <a:avLst/>
          </a:prstGeom>
          <a:noFill/>
        </p:spPr>
        <p:txBody>
          <a:bodyPr wrap="none" lIns="0" tIns="0" rIns="0" bIns="0" rtlCol="0">
            <a:noAutofit/>
          </a:bodyPr>
          <a:lstStyle/>
          <a:p>
            <a:pPr algn="ctr">
              <a:lnSpc>
                <a:spcPct val="90000"/>
              </a:lnSpc>
            </a:pPr>
            <a:r>
              <a:rPr lang="en-US" sz="1050" dirty="0">
                <a:solidFill>
                  <a:schemeClr val="tx2"/>
                </a:solidFill>
              </a:rPr>
              <a:t>Physical Router</a:t>
            </a:r>
          </a:p>
        </p:txBody>
      </p:sp>
      <p:cxnSp>
        <p:nvCxnSpPr>
          <p:cNvPr id="59" name="Straight Connector 58"/>
          <p:cNvCxnSpPr/>
          <p:nvPr/>
        </p:nvCxnSpPr>
        <p:spPr>
          <a:xfrm flipV="1">
            <a:off x="2909892" y="2898781"/>
            <a:ext cx="0" cy="347073"/>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2477369" y="2993685"/>
            <a:ext cx="615937" cy="163328"/>
          </a:xfrm>
          <a:prstGeom prst="rect">
            <a:avLst/>
          </a:prstGeom>
          <a:noFill/>
        </p:spPr>
        <p:txBody>
          <a:bodyPr wrap="none" lIns="0" tIns="0" rIns="0" bIns="0" rtlCol="0">
            <a:noAutofit/>
          </a:bodyPr>
          <a:lstStyle/>
          <a:p>
            <a:pPr algn="ctr">
              <a:lnSpc>
                <a:spcPct val="90000"/>
              </a:lnSpc>
            </a:pPr>
            <a:r>
              <a:rPr lang="en-US" sz="1350" dirty="0">
                <a:solidFill>
                  <a:schemeClr val="tx2"/>
                </a:solidFill>
              </a:rPr>
              <a:t>E3</a:t>
            </a:r>
          </a:p>
        </p:txBody>
      </p:sp>
      <p:cxnSp>
        <p:nvCxnSpPr>
          <p:cNvPr id="62" name="Straight Connector 61"/>
          <p:cNvCxnSpPr/>
          <p:nvPr/>
        </p:nvCxnSpPr>
        <p:spPr>
          <a:xfrm flipV="1">
            <a:off x="2610427" y="2605663"/>
            <a:ext cx="0" cy="245315"/>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288382" y="2898781"/>
            <a:ext cx="0" cy="347073"/>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109633" y="2898780"/>
            <a:ext cx="0" cy="408321"/>
          </a:xfrm>
          <a:prstGeom prst="line">
            <a:avLst/>
          </a:prstGeom>
          <a:ln w="1905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834868" y="2993685"/>
            <a:ext cx="615937" cy="163328"/>
          </a:xfrm>
          <a:prstGeom prst="rect">
            <a:avLst/>
          </a:prstGeom>
          <a:noFill/>
        </p:spPr>
        <p:txBody>
          <a:bodyPr wrap="none" lIns="0" tIns="0" rIns="0" bIns="0" rtlCol="0">
            <a:noAutofit/>
          </a:bodyPr>
          <a:lstStyle/>
          <a:p>
            <a:pPr algn="ctr">
              <a:lnSpc>
                <a:spcPct val="90000"/>
              </a:lnSpc>
            </a:pPr>
            <a:r>
              <a:rPr lang="en-US" sz="1350" dirty="0">
                <a:solidFill>
                  <a:schemeClr val="tx2"/>
                </a:solidFill>
              </a:rPr>
              <a:t>E1</a:t>
            </a:r>
          </a:p>
        </p:txBody>
      </p:sp>
      <p:sp>
        <p:nvSpPr>
          <p:cNvPr id="66" name="TextBox 65"/>
          <p:cNvSpPr txBox="1"/>
          <p:nvPr/>
        </p:nvSpPr>
        <p:spPr>
          <a:xfrm>
            <a:off x="1656119" y="2993685"/>
            <a:ext cx="615937" cy="163328"/>
          </a:xfrm>
          <a:prstGeom prst="rect">
            <a:avLst/>
          </a:prstGeom>
          <a:noFill/>
        </p:spPr>
        <p:txBody>
          <a:bodyPr wrap="none" lIns="0" tIns="0" rIns="0" bIns="0" rtlCol="0">
            <a:noAutofit/>
          </a:bodyPr>
          <a:lstStyle/>
          <a:p>
            <a:pPr algn="ctr">
              <a:lnSpc>
                <a:spcPct val="90000"/>
              </a:lnSpc>
            </a:pPr>
            <a:r>
              <a:rPr lang="en-US" sz="1350" dirty="0">
                <a:solidFill>
                  <a:schemeClr val="tx2"/>
                </a:solidFill>
              </a:rPr>
              <a:t>E2</a:t>
            </a:r>
          </a:p>
        </p:txBody>
      </p:sp>
      <p:sp>
        <p:nvSpPr>
          <p:cNvPr id="67" name="TextBox 66"/>
          <p:cNvSpPr txBox="1"/>
          <p:nvPr/>
        </p:nvSpPr>
        <p:spPr>
          <a:xfrm>
            <a:off x="3526008" y="2519742"/>
            <a:ext cx="615937" cy="183745"/>
          </a:xfrm>
          <a:prstGeom prst="rect">
            <a:avLst/>
          </a:prstGeom>
          <a:noFill/>
        </p:spPr>
        <p:txBody>
          <a:bodyPr wrap="none" lIns="0" tIns="0" rIns="0" bIns="0" rtlCol="0">
            <a:noAutofit/>
          </a:bodyPr>
          <a:lstStyle/>
          <a:p>
            <a:pPr algn="ctr">
              <a:lnSpc>
                <a:spcPct val="90000"/>
              </a:lnSpc>
            </a:pPr>
            <a:r>
              <a:rPr lang="en-US" sz="1050" dirty="0">
                <a:solidFill>
                  <a:srgbClr val="FF0000"/>
                </a:solidFill>
              </a:rPr>
              <a:t>Routing </a:t>
            </a:r>
          </a:p>
          <a:p>
            <a:pPr algn="ctr">
              <a:lnSpc>
                <a:spcPct val="90000"/>
              </a:lnSpc>
            </a:pPr>
            <a:r>
              <a:rPr lang="en-US" sz="1050" dirty="0">
                <a:solidFill>
                  <a:srgbClr val="FF0000"/>
                </a:solidFill>
              </a:rPr>
              <a:t>Adjacencies</a:t>
            </a:r>
          </a:p>
        </p:txBody>
      </p:sp>
      <p:grpSp>
        <p:nvGrpSpPr>
          <p:cNvPr id="68" name="Group 67"/>
          <p:cNvGrpSpPr/>
          <p:nvPr/>
        </p:nvGrpSpPr>
        <p:grpSpPr>
          <a:xfrm>
            <a:off x="1062080" y="3143772"/>
            <a:ext cx="513281" cy="408321"/>
            <a:chOff x="4722812" y="5105400"/>
            <a:chExt cx="762000" cy="762000"/>
          </a:xfrm>
        </p:grpSpPr>
        <p:pic>
          <p:nvPicPr>
            <p:cNvPr id="69" name="NSX Rou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2812" y="5105400"/>
              <a:ext cx="762000" cy="762000"/>
            </a:xfrm>
            <a:prstGeom prst="rect">
              <a:avLst/>
            </a:prstGeom>
          </p:spPr>
        </p:pic>
        <p:pic>
          <p:nvPicPr>
            <p:cNvPr id="70" name="NSX Edge Nod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3812" y="5479336"/>
              <a:ext cx="303213" cy="303213"/>
            </a:xfrm>
            <a:prstGeom prst="rect">
              <a:avLst/>
            </a:prstGeom>
          </p:spPr>
        </p:pic>
        <p:sp>
          <p:nvSpPr>
            <p:cNvPr id="71" name="Rectangle 70"/>
            <p:cNvSpPr/>
            <p:nvPr/>
          </p:nvSpPr>
          <p:spPr>
            <a:xfrm>
              <a:off x="4799012" y="5181600"/>
              <a:ext cx="609600" cy="609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72" name="Group 71"/>
          <p:cNvGrpSpPr/>
          <p:nvPr/>
        </p:nvGrpSpPr>
        <p:grpSpPr>
          <a:xfrm>
            <a:off x="1883330" y="3143772"/>
            <a:ext cx="513281" cy="408321"/>
            <a:chOff x="4722812" y="5105400"/>
            <a:chExt cx="762000" cy="762000"/>
          </a:xfrm>
        </p:grpSpPr>
        <p:pic>
          <p:nvPicPr>
            <p:cNvPr id="73" name="NSX Rou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2812" y="5105400"/>
              <a:ext cx="762000" cy="762000"/>
            </a:xfrm>
            <a:prstGeom prst="rect">
              <a:avLst/>
            </a:prstGeom>
          </p:spPr>
        </p:pic>
        <p:pic>
          <p:nvPicPr>
            <p:cNvPr id="74" name="NSX Edge Nod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3812" y="5479336"/>
              <a:ext cx="303213" cy="303213"/>
            </a:xfrm>
            <a:prstGeom prst="rect">
              <a:avLst/>
            </a:prstGeom>
          </p:spPr>
        </p:pic>
        <p:sp>
          <p:nvSpPr>
            <p:cNvPr id="75" name="Rectangle 74"/>
            <p:cNvSpPr/>
            <p:nvPr/>
          </p:nvSpPr>
          <p:spPr>
            <a:xfrm>
              <a:off x="4799012" y="5181600"/>
              <a:ext cx="609600" cy="609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grpSp>
        <p:nvGrpSpPr>
          <p:cNvPr id="76" name="Group 75"/>
          <p:cNvGrpSpPr/>
          <p:nvPr/>
        </p:nvGrpSpPr>
        <p:grpSpPr>
          <a:xfrm>
            <a:off x="2653252" y="3143772"/>
            <a:ext cx="513281" cy="408321"/>
            <a:chOff x="4722812" y="5105400"/>
            <a:chExt cx="762000" cy="762000"/>
          </a:xfrm>
        </p:grpSpPr>
        <p:pic>
          <p:nvPicPr>
            <p:cNvPr id="77" name="NSX Route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22812" y="5105400"/>
              <a:ext cx="762000" cy="762000"/>
            </a:xfrm>
            <a:prstGeom prst="rect">
              <a:avLst/>
            </a:prstGeom>
          </p:spPr>
        </p:pic>
        <p:pic>
          <p:nvPicPr>
            <p:cNvPr id="78" name="NSX Edge Nod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3812" y="5479336"/>
              <a:ext cx="303213" cy="303213"/>
            </a:xfrm>
            <a:prstGeom prst="rect">
              <a:avLst/>
            </a:prstGeom>
          </p:spPr>
        </p:pic>
        <p:sp>
          <p:nvSpPr>
            <p:cNvPr id="79" name="Rectangle 78"/>
            <p:cNvSpPr/>
            <p:nvPr/>
          </p:nvSpPr>
          <p:spPr>
            <a:xfrm>
              <a:off x="4799012" y="5181600"/>
              <a:ext cx="609600" cy="6096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80" name="TextBox 79"/>
          <p:cNvSpPr txBox="1"/>
          <p:nvPr/>
        </p:nvSpPr>
        <p:spPr>
          <a:xfrm>
            <a:off x="3250829" y="3200987"/>
            <a:ext cx="615937" cy="489985"/>
          </a:xfrm>
          <a:prstGeom prst="rect">
            <a:avLst/>
          </a:prstGeom>
          <a:noFill/>
        </p:spPr>
        <p:txBody>
          <a:bodyPr wrap="none" lIns="0" tIns="0" rIns="0" bIns="0" rtlCol="0">
            <a:noAutofit/>
          </a:bodyPr>
          <a:lstStyle/>
          <a:p>
            <a:pPr>
              <a:lnSpc>
                <a:spcPct val="90000"/>
              </a:lnSpc>
            </a:pPr>
            <a:r>
              <a:rPr lang="en-US" sz="2101" b="1" dirty="0">
                <a:solidFill>
                  <a:schemeClr val="tx2"/>
                </a:solidFill>
              </a:rPr>
              <a:t>…</a:t>
            </a:r>
          </a:p>
        </p:txBody>
      </p:sp>
      <p:cxnSp>
        <p:nvCxnSpPr>
          <p:cNvPr id="81" name="Straight Arrow Connector 80"/>
          <p:cNvCxnSpPr/>
          <p:nvPr/>
        </p:nvCxnSpPr>
        <p:spPr>
          <a:xfrm flipV="1">
            <a:off x="2211214" y="2805567"/>
            <a:ext cx="228660" cy="342989"/>
          </a:xfrm>
          <a:prstGeom prst="straightConnector1">
            <a:avLst/>
          </a:prstGeom>
          <a:ln w="28575" cmpd="sng">
            <a:solidFill>
              <a:srgbClr val="FF0000"/>
            </a:solidFill>
            <a:miter lim="8000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1353741" y="2634071"/>
            <a:ext cx="1028968" cy="514484"/>
          </a:xfrm>
          <a:prstGeom prst="straightConnector1">
            <a:avLst/>
          </a:prstGeom>
          <a:ln w="28575" cmpd="sng">
            <a:solidFill>
              <a:srgbClr val="FF0000"/>
            </a:solidFill>
            <a:miter lim="8000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2840028" y="2805567"/>
            <a:ext cx="228660" cy="342989"/>
          </a:xfrm>
          <a:prstGeom prst="straightConnector1">
            <a:avLst/>
          </a:prstGeom>
          <a:ln w="28575" cmpd="sng">
            <a:solidFill>
              <a:srgbClr val="FF0000"/>
            </a:solidFill>
            <a:miter lim="800000"/>
            <a:headEnd type="arrow"/>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2954358" y="2634071"/>
            <a:ext cx="1028968" cy="514484"/>
          </a:xfrm>
          <a:prstGeom prst="straightConnector1">
            <a:avLst/>
          </a:prstGeom>
          <a:ln w="28575" cmpd="sng">
            <a:solidFill>
              <a:srgbClr val="FF0000"/>
            </a:solidFill>
            <a:miter lim="800000"/>
            <a:headEnd type="arrow"/>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31659" y="1637090"/>
            <a:ext cx="5874365" cy="369332"/>
          </a:xfrm>
          <a:prstGeom prst="rect">
            <a:avLst/>
          </a:prstGeom>
        </p:spPr>
        <p:txBody>
          <a:bodyPr wrap="none">
            <a:spAutoFit/>
          </a:bodyPr>
          <a:lstStyle/>
          <a:p>
            <a:r>
              <a:rPr lang="en-US" dirty="0"/>
              <a:t>Option 2 – Route using an Edge device in ECMP mode:</a:t>
            </a:r>
          </a:p>
        </p:txBody>
      </p:sp>
      <p:sp>
        <p:nvSpPr>
          <p:cNvPr id="85" name="TextBox 84"/>
          <p:cNvSpPr txBox="1"/>
          <p:nvPr/>
        </p:nvSpPr>
        <p:spPr>
          <a:xfrm>
            <a:off x="7648232" y="1752600"/>
            <a:ext cx="3780179" cy="4114800"/>
          </a:xfrm>
          <a:prstGeom prst="rect">
            <a:avLst/>
          </a:prstGeom>
          <a:noFill/>
        </p:spPr>
        <p:txBody>
          <a:bodyPr wrap="square" lIns="0" tIns="0" rIns="0" bIns="0" rtlCol="0">
            <a:noAutofit/>
          </a:bodyPr>
          <a:lstStyle/>
          <a:p>
            <a:pPr>
              <a:lnSpc>
                <a:spcPct val="90000"/>
              </a:lnSpc>
            </a:pPr>
            <a:endParaRPr lang="en-US" dirty="0"/>
          </a:p>
          <a:p>
            <a:pPr>
              <a:lnSpc>
                <a:spcPct val="90000"/>
              </a:lnSpc>
            </a:pPr>
            <a:endParaRPr lang="en-US" dirty="0"/>
          </a:p>
          <a:p>
            <a:pPr>
              <a:lnSpc>
                <a:spcPct val="90000"/>
              </a:lnSpc>
            </a:pPr>
            <a:r>
              <a:rPr lang="en-US" dirty="0"/>
              <a:t>Does NOT Allow for </a:t>
            </a:r>
            <a:r>
              <a:rPr lang="en-US" dirty="0" err="1"/>
              <a:t>stateful</a:t>
            </a:r>
            <a:r>
              <a:rPr lang="en-US" dirty="0"/>
              <a:t> services at the edge such as NAT, LB, VPN.</a:t>
            </a:r>
          </a:p>
          <a:p>
            <a:pPr>
              <a:lnSpc>
                <a:spcPct val="90000"/>
              </a:lnSpc>
            </a:pPr>
            <a:endParaRPr lang="en-US" dirty="0"/>
          </a:p>
          <a:p>
            <a:pPr lvl="1">
              <a:lnSpc>
                <a:spcPct val="90000"/>
              </a:lnSpc>
            </a:pPr>
            <a:r>
              <a:rPr lang="en-US" dirty="0"/>
              <a:t>LB can still be provided in one arm mode </a:t>
            </a:r>
          </a:p>
          <a:p>
            <a:pPr lvl="1">
              <a:lnSpc>
                <a:spcPct val="90000"/>
              </a:lnSpc>
            </a:pPr>
            <a:r>
              <a:rPr lang="en-US" dirty="0"/>
              <a:t>Firewall can be service by the DFW</a:t>
            </a:r>
          </a:p>
          <a:p>
            <a:pPr lvl="1">
              <a:lnSpc>
                <a:spcPct val="90000"/>
              </a:lnSpc>
            </a:pPr>
            <a:endParaRPr lang="en-US" dirty="0"/>
          </a:p>
          <a:p>
            <a:pPr lvl="1">
              <a:lnSpc>
                <a:spcPct val="90000"/>
              </a:lnSpc>
            </a:pPr>
            <a:r>
              <a:rPr lang="en-US" dirty="0"/>
              <a:t>High throughput of </a:t>
            </a:r>
            <a:r>
              <a:rPr lang="en-US" dirty="0" err="1"/>
              <a:t>upto</a:t>
            </a:r>
            <a:r>
              <a:rPr lang="en-US" dirty="0"/>
              <a:t> 80Gbit</a:t>
            </a:r>
          </a:p>
          <a:p>
            <a:pPr>
              <a:lnSpc>
                <a:spcPct val="90000"/>
              </a:lnSpc>
            </a:pPr>
            <a:endParaRPr lang="en-US" dirty="0"/>
          </a:p>
          <a:p>
            <a:pPr>
              <a:lnSpc>
                <a:spcPct val="90000"/>
              </a:lnSpc>
            </a:pPr>
            <a:r>
              <a:rPr lang="en-US" dirty="0"/>
              <a:t>Provides highest redundancy with multipath </a:t>
            </a:r>
          </a:p>
          <a:p>
            <a:pPr>
              <a:lnSpc>
                <a:spcPct val="90000"/>
              </a:lnSpc>
            </a:pPr>
            <a:endParaRPr lang="en-US" dirty="0"/>
          </a:p>
        </p:txBody>
      </p:sp>
    </p:spTree>
    <p:extLst>
      <p:ext uri="{BB962C8B-B14F-4D97-AF65-F5344CB8AC3E}">
        <p14:creationId xmlns:p14="http://schemas.microsoft.com/office/powerpoint/2010/main" val="221768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500" fill="hold"/>
                                        <p:tgtEl>
                                          <p:spTgt spid="42"/>
                                        </p:tgtEl>
                                        <p:attrNameLst>
                                          <p:attrName>ppt_x</p:attrName>
                                        </p:attrNameLst>
                                      </p:cBhvr>
                                      <p:tavLst>
                                        <p:tav tm="0">
                                          <p:val>
                                            <p:strVal val="#ppt_x"/>
                                          </p:val>
                                        </p:tav>
                                        <p:tav tm="100000">
                                          <p:val>
                                            <p:strVal val="#ppt_x"/>
                                          </p:val>
                                        </p:tav>
                                      </p:tavLst>
                                    </p:anim>
                                    <p:anim calcmode="lin" valueType="num">
                                      <p:cBhvr additive="base">
                                        <p:cTn id="12" dur="5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additive="base">
                                        <p:cTn id="47" dur="500" fill="hold"/>
                                        <p:tgtEl>
                                          <p:spTgt spid="53"/>
                                        </p:tgtEl>
                                        <p:attrNameLst>
                                          <p:attrName>ppt_x</p:attrName>
                                        </p:attrNameLst>
                                      </p:cBhvr>
                                      <p:tavLst>
                                        <p:tav tm="0">
                                          <p:val>
                                            <p:strVal val="#ppt_x"/>
                                          </p:val>
                                        </p:tav>
                                        <p:tav tm="100000">
                                          <p:val>
                                            <p:strVal val="#ppt_x"/>
                                          </p:val>
                                        </p:tav>
                                      </p:tavLst>
                                    </p:anim>
                                    <p:anim calcmode="lin" valueType="num">
                                      <p:cBhvr additive="base">
                                        <p:cTn id="48" dur="500" fill="hold"/>
                                        <p:tgtEl>
                                          <p:spTgt spid="5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ppt_x"/>
                                          </p:val>
                                        </p:tav>
                                        <p:tav tm="100000">
                                          <p:val>
                                            <p:strVal val="#ppt_x"/>
                                          </p:val>
                                        </p:tav>
                                      </p:tavLst>
                                    </p:anim>
                                    <p:anim calcmode="lin" valueType="num">
                                      <p:cBhvr additive="base">
                                        <p:cTn id="52" dur="500" fill="hold"/>
                                        <p:tgtEl>
                                          <p:spTgt spid="5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additive="base">
                                        <p:cTn id="55" dur="500" fill="hold"/>
                                        <p:tgtEl>
                                          <p:spTgt spid="57"/>
                                        </p:tgtEl>
                                        <p:attrNameLst>
                                          <p:attrName>ppt_x</p:attrName>
                                        </p:attrNameLst>
                                      </p:cBhvr>
                                      <p:tavLst>
                                        <p:tav tm="0">
                                          <p:val>
                                            <p:strVal val="#ppt_x"/>
                                          </p:val>
                                        </p:tav>
                                        <p:tav tm="100000">
                                          <p:val>
                                            <p:strVal val="#ppt_x"/>
                                          </p:val>
                                        </p:tav>
                                      </p:tavLst>
                                    </p:anim>
                                    <p:anim calcmode="lin" valueType="num">
                                      <p:cBhvr additive="base">
                                        <p:cTn id="56" dur="500" fill="hold"/>
                                        <p:tgtEl>
                                          <p:spTgt spid="5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ppt_x"/>
                                          </p:val>
                                        </p:tav>
                                        <p:tav tm="100000">
                                          <p:val>
                                            <p:strVal val="#ppt_x"/>
                                          </p:val>
                                        </p:tav>
                                      </p:tavLst>
                                    </p:anim>
                                    <p:anim calcmode="lin" valueType="num">
                                      <p:cBhvr additive="base">
                                        <p:cTn id="60" dur="500" fill="hold"/>
                                        <p:tgtEl>
                                          <p:spTgt spid="5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2">
                                            <p:txEl>
                                              <p:pRg st="2" end="2"/>
                                            </p:txEl>
                                          </p:spTgt>
                                        </p:tgtEl>
                                        <p:attrNameLst>
                                          <p:attrName>style.visibility</p:attrName>
                                        </p:attrNameLst>
                                      </p:cBhvr>
                                      <p:to>
                                        <p:strVal val="visible"/>
                                      </p:to>
                                    </p:set>
                                    <p:anim calcmode="lin" valueType="num">
                                      <p:cBhvr additive="base">
                                        <p:cTn id="71"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2">
                                            <p:txEl>
                                              <p:pRg st="2" end="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42">
                                            <p:txEl>
                                              <p:pRg st="4" end="4"/>
                                            </p:txEl>
                                          </p:spTgt>
                                        </p:tgtEl>
                                        <p:attrNameLst>
                                          <p:attrName>style.visibility</p:attrName>
                                        </p:attrNameLst>
                                      </p:cBhvr>
                                      <p:to>
                                        <p:strVal val="visible"/>
                                      </p:to>
                                    </p:set>
                                    <p:anim calcmode="lin" valueType="num">
                                      <p:cBhvr additive="base">
                                        <p:cTn id="75" dur="500" fill="hold"/>
                                        <p:tgtEl>
                                          <p:spTgt spid="42">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42">
                                            <p:txEl>
                                              <p:pRg st="4" end="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2">
                                            <p:txEl>
                                              <p:pRg st="6" end="6"/>
                                            </p:txEl>
                                          </p:spTgt>
                                        </p:tgtEl>
                                        <p:attrNameLst>
                                          <p:attrName>style.visibility</p:attrName>
                                        </p:attrNameLst>
                                      </p:cBhvr>
                                      <p:to>
                                        <p:strVal val="visible"/>
                                      </p:to>
                                    </p:set>
                                    <p:anim calcmode="lin" valueType="num">
                                      <p:cBhvr additive="base">
                                        <p:cTn id="79" dur="500" fill="hold"/>
                                        <p:tgtEl>
                                          <p:spTgt spid="42">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5" dur="500"/>
                                        <p:tgtEl>
                                          <p:spTgt spid="7">
                                            <p:txEl>
                                              <p:pRg st="1" end="1"/>
                                            </p:txEl>
                                          </p:spTgt>
                                        </p:tgtEl>
                                        <p:attrNameLst>
                                          <p:attrName>ppt_y</p:attrName>
                                        </p:attrNameLst>
                                      </p:cBhvr>
                                      <p:tavLst>
                                        <p:tav tm="0">
                                          <p:val>
                                            <p:strVal val="ppt_y"/>
                                          </p:val>
                                        </p:tav>
                                        <p:tav tm="100000">
                                          <p:val>
                                            <p:strVal val="1+ppt_h/2"/>
                                          </p:val>
                                        </p:tav>
                                      </p:tavLst>
                                    </p:anim>
                                    <p:set>
                                      <p:cBhvr>
                                        <p:cTn id="86" dur="1" fill="hold">
                                          <p:stCondLst>
                                            <p:cond delay="499"/>
                                          </p:stCondLst>
                                        </p:cTn>
                                        <p:tgtEl>
                                          <p:spTgt spid="7">
                                            <p:txEl>
                                              <p:pRg st="1" end="1"/>
                                            </p:txEl>
                                          </p:spTgt>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42">
                                            <p:txEl>
                                              <p:pRg st="2" end="2"/>
                                            </p:txEl>
                                          </p:spTgt>
                                        </p:tgtEl>
                                        <p:attrNameLst>
                                          <p:attrName>ppt_x</p:attrName>
                                        </p:attrNameLst>
                                      </p:cBhvr>
                                      <p:tavLst>
                                        <p:tav tm="0">
                                          <p:val>
                                            <p:strVal val="ppt_x"/>
                                          </p:val>
                                        </p:tav>
                                        <p:tav tm="100000">
                                          <p:val>
                                            <p:strVal val="ppt_x"/>
                                          </p:val>
                                        </p:tav>
                                      </p:tavLst>
                                    </p:anim>
                                    <p:anim calcmode="lin" valueType="num">
                                      <p:cBhvr additive="base">
                                        <p:cTn id="89" dur="500"/>
                                        <p:tgtEl>
                                          <p:spTgt spid="42">
                                            <p:txEl>
                                              <p:pRg st="2" end="2"/>
                                            </p:txEl>
                                          </p:spTgt>
                                        </p:tgtEl>
                                        <p:attrNameLst>
                                          <p:attrName>ppt_y</p:attrName>
                                        </p:attrNameLst>
                                      </p:cBhvr>
                                      <p:tavLst>
                                        <p:tav tm="0">
                                          <p:val>
                                            <p:strVal val="ppt_y"/>
                                          </p:val>
                                        </p:tav>
                                        <p:tav tm="100000">
                                          <p:val>
                                            <p:strVal val="1+ppt_h/2"/>
                                          </p:val>
                                        </p:tav>
                                      </p:tavLst>
                                    </p:anim>
                                    <p:set>
                                      <p:cBhvr>
                                        <p:cTn id="90" dur="1" fill="hold">
                                          <p:stCondLst>
                                            <p:cond delay="499"/>
                                          </p:stCondLst>
                                        </p:cTn>
                                        <p:tgtEl>
                                          <p:spTgt spid="42">
                                            <p:txEl>
                                              <p:pRg st="2" end="2"/>
                                            </p:txEl>
                                          </p:spTgt>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42">
                                            <p:txEl>
                                              <p:pRg st="4" end="4"/>
                                            </p:txEl>
                                          </p:spTgt>
                                        </p:tgtEl>
                                        <p:attrNameLst>
                                          <p:attrName>ppt_x</p:attrName>
                                        </p:attrNameLst>
                                      </p:cBhvr>
                                      <p:tavLst>
                                        <p:tav tm="0">
                                          <p:val>
                                            <p:strVal val="ppt_x"/>
                                          </p:val>
                                        </p:tav>
                                        <p:tav tm="100000">
                                          <p:val>
                                            <p:strVal val="ppt_x"/>
                                          </p:val>
                                        </p:tav>
                                      </p:tavLst>
                                    </p:anim>
                                    <p:anim calcmode="lin" valueType="num">
                                      <p:cBhvr additive="base">
                                        <p:cTn id="93" dur="500"/>
                                        <p:tgtEl>
                                          <p:spTgt spid="42">
                                            <p:txEl>
                                              <p:pRg st="4" end="4"/>
                                            </p:txEl>
                                          </p:spTgt>
                                        </p:tgtEl>
                                        <p:attrNameLst>
                                          <p:attrName>ppt_y</p:attrName>
                                        </p:attrNameLst>
                                      </p:cBhvr>
                                      <p:tavLst>
                                        <p:tav tm="0">
                                          <p:val>
                                            <p:strVal val="ppt_y"/>
                                          </p:val>
                                        </p:tav>
                                        <p:tav tm="100000">
                                          <p:val>
                                            <p:strVal val="1+ppt_h/2"/>
                                          </p:val>
                                        </p:tav>
                                      </p:tavLst>
                                    </p:anim>
                                    <p:set>
                                      <p:cBhvr>
                                        <p:cTn id="94" dur="1" fill="hold">
                                          <p:stCondLst>
                                            <p:cond delay="499"/>
                                          </p:stCondLst>
                                        </p:cTn>
                                        <p:tgtEl>
                                          <p:spTgt spid="42">
                                            <p:txEl>
                                              <p:pRg st="4" end="4"/>
                                            </p:txEl>
                                          </p:spTgt>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42">
                                            <p:txEl>
                                              <p:pRg st="6" end="6"/>
                                            </p:txEl>
                                          </p:spTgt>
                                        </p:tgtEl>
                                        <p:attrNameLst>
                                          <p:attrName>ppt_x</p:attrName>
                                        </p:attrNameLst>
                                      </p:cBhvr>
                                      <p:tavLst>
                                        <p:tav tm="0">
                                          <p:val>
                                            <p:strVal val="ppt_x"/>
                                          </p:val>
                                        </p:tav>
                                        <p:tav tm="100000">
                                          <p:val>
                                            <p:strVal val="ppt_x"/>
                                          </p:val>
                                        </p:tav>
                                      </p:tavLst>
                                    </p:anim>
                                    <p:anim calcmode="lin" valueType="num">
                                      <p:cBhvr additive="base">
                                        <p:cTn id="97" dur="500"/>
                                        <p:tgtEl>
                                          <p:spTgt spid="42">
                                            <p:txEl>
                                              <p:pRg st="6" end="6"/>
                                            </p:txEl>
                                          </p:spTgt>
                                        </p:tgtEl>
                                        <p:attrNameLst>
                                          <p:attrName>ppt_y</p:attrName>
                                        </p:attrNameLst>
                                      </p:cBhvr>
                                      <p:tavLst>
                                        <p:tav tm="0">
                                          <p:val>
                                            <p:strVal val="ppt_y"/>
                                          </p:val>
                                        </p:tav>
                                        <p:tav tm="100000">
                                          <p:val>
                                            <p:strVal val="1+ppt_h/2"/>
                                          </p:val>
                                        </p:tav>
                                      </p:tavLst>
                                    </p:anim>
                                    <p:set>
                                      <p:cBhvr>
                                        <p:cTn id="98" dur="1" fill="hold">
                                          <p:stCondLst>
                                            <p:cond delay="499"/>
                                          </p:stCondLst>
                                        </p:cTn>
                                        <p:tgtEl>
                                          <p:spTgt spid="42">
                                            <p:txEl>
                                              <p:pRg st="6" end="6"/>
                                            </p:txEl>
                                          </p:spTgt>
                                        </p:tgtEl>
                                        <p:attrNameLst>
                                          <p:attrName>style.visibility</p:attrName>
                                        </p:attrNameLst>
                                      </p:cBhvr>
                                      <p:to>
                                        <p:strVal val="hidden"/>
                                      </p:to>
                                    </p:set>
                                  </p:childTnLst>
                                </p:cTn>
                              </p:par>
                              <p:par>
                                <p:cTn id="99" presetID="2" presetClass="exit" presetSubtype="4" fill="hold" nodeType="withEffect">
                                  <p:stCondLst>
                                    <p:cond delay="0"/>
                                  </p:stCondLst>
                                  <p:childTnLst>
                                    <p:anim calcmode="lin" valueType="num">
                                      <p:cBhvr additive="base">
                                        <p:cTn id="100" dur="500"/>
                                        <p:tgtEl>
                                          <p:spTgt spid="43"/>
                                        </p:tgtEl>
                                        <p:attrNameLst>
                                          <p:attrName>ppt_x</p:attrName>
                                        </p:attrNameLst>
                                      </p:cBhvr>
                                      <p:tavLst>
                                        <p:tav tm="0">
                                          <p:val>
                                            <p:strVal val="ppt_x"/>
                                          </p:val>
                                        </p:tav>
                                        <p:tav tm="100000">
                                          <p:val>
                                            <p:strVal val="ppt_x"/>
                                          </p:val>
                                        </p:tav>
                                      </p:tavLst>
                                    </p:anim>
                                    <p:anim calcmode="lin" valueType="num">
                                      <p:cBhvr additive="base">
                                        <p:cTn id="101" dur="500"/>
                                        <p:tgtEl>
                                          <p:spTgt spid="43"/>
                                        </p:tgtEl>
                                        <p:attrNameLst>
                                          <p:attrName>ppt_y</p:attrName>
                                        </p:attrNameLst>
                                      </p:cBhvr>
                                      <p:tavLst>
                                        <p:tav tm="0">
                                          <p:val>
                                            <p:strVal val="ppt_y"/>
                                          </p:val>
                                        </p:tav>
                                        <p:tav tm="100000">
                                          <p:val>
                                            <p:strVal val="1+ppt_h/2"/>
                                          </p:val>
                                        </p:tav>
                                      </p:tavLst>
                                    </p:anim>
                                    <p:set>
                                      <p:cBhvr>
                                        <p:cTn id="102" dur="1" fill="hold">
                                          <p:stCondLst>
                                            <p:cond delay="499"/>
                                          </p:stCondLst>
                                        </p:cTn>
                                        <p:tgtEl>
                                          <p:spTgt spid="43"/>
                                        </p:tgtEl>
                                        <p:attrNameLst>
                                          <p:attrName>style.visibility</p:attrName>
                                        </p:attrNameLst>
                                      </p:cBhvr>
                                      <p:to>
                                        <p:strVal val="hidden"/>
                                      </p:to>
                                    </p:set>
                                  </p:childTnLst>
                                </p:cTn>
                              </p:par>
                              <p:par>
                                <p:cTn id="103" presetID="2" presetClass="exit" presetSubtype="4" fill="hold" nodeType="withEffect">
                                  <p:stCondLst>
                                    <p:cond delay="0"/>
                                  </p:stCondLst>
                                  <p:childTnLst>
                                    <p:anim calcmode="lin" valueType="num">
                                      <p:cBhvr additive="base">
                                        <p:cTn id="104" dur="500"/>
                                        <p:tgtEl>
                                          <p:spTgt spid="44"/>
                                        </p:tgtEl>
                                        <p:attrNameLst>
                                          <p:attrName>ppt_x</p:attrName>
                                        </p:attrNameLst>
                                      </p:cBhvr>
                                      <p:tavLst>
                                        <p:tav tm="0">
                                          <p:val>
                                            <p:strVal val="ppt_x"/>
                                          </p:val>
                                        </p:tav>
                                        <p:tav tm="100000">
                                          <p:val>
                                            <p:strVal val="ppt_x"/>
                                          </p:val>
                                        </p:tav>
                                      </p:tavLst>
                                    </p:anim>
                                    <p:anim calcmode="lin" valueType="num">
                                      <p:cBhvr additive="base">
                                        <p:cTn id="105" dur="500"/>
                                        <p:tgtEl>
                                          <p:spTgt spid="44"/>
                                        </p:tgtEl>
                                        <p:attrNameLst>
                                          <p:attrName>ppt_y</p:attrName>
                                        </p:attrNameLst>
                                      </p:cBhvr>
                                      <p:tavLst>
                                        <p:tav tm="0">
                                          <p:val>
                                            <p:strVal val="ppt_y"/>
                                          </p:val>
                                        </p:tav>
                                        <p:tav tm="100000">
                                          <p:val>
                                            <p:strVal val="1+ppt_h/2"/>
                                          </p:val>
                                        </p:tav>
                                      </p:tavLst>
                                    </p:anim>
                                    <p:set>
                                      <p:cBhvr>
                                        <p:cTn id="106" dur="1" fill="hold">
                                          <p:stCondLst>
                                            <p:cond delay="499"/>
                                          </p:stCondLst>
                                        </p:cTn>
                                        <p:tgtEl>
                                          <p:spTgt spid="44"/>
                                        </p:tgtEl>
                                        <p:attrNameLst>
                                          <p:attrName>style.visibility</p:attrName>
                                        </p:attrNameLst>
                                      </p:cBhvr>
                                      <p:to>
                                        <p:strVal val="hidden"/>
                                      </p:to>
                                    </p:set>
                                  </p:childTnLst>
                                </p:cTn>
                              </p:par>
                              <p:par>
                                <p:cTn id="107" presetID="2" presetClass="exit" presetSubtype="4" fill="hold" nodeType="withEffect">
                                  <p:stCondLst>
                                    <p:cond delay="0"/>
                                  </p:stCondLst>
                                  <p:childTnLst>
                                    <p:anim calcmode="lin" valueType="num">
                                      <p:cBhvr additive="base">
                                        <p:cTn id="108" dur="500"/>
                                        <p:tgtEl>
                                          <p:spTgt spid="45"/>
                                        </p:tgtEl>
                                        <p:attrNameLst>
                                          <p:attrName>ppt_x</p:attrName>
                                        </p:attrNameLst>
                                      </p:cBhvr>
                                      <p:tavLst>
                                        <p:tav tm="0">
                                          <p:val>
                                            <p:strVal val="ppt_x"/>
                                          </p:val>
                                        </p:tav>
                                        <p:tav tm="100000">
                                          <p:val>
                                            <p:strVal val="ppt_x"/>
                                          </p:val>
                                        </p:tav>
                                      </p:tavLst>
                                    </p:anim>
                                    <p:anim calcmode="lin" valueType="num">
                                      <p:cBhvr additive="base">
                                        <p:cTn id="109" dur="500"/>
                                        <p:tgtEl>
                                          <p:spTgt spid="45"/>
                                        </p:tgtEl>
                                        <p:attrNameLst>
                                          <p:attrName>ppt_y</p:attrName>
                                        </p:attrNameLst>
                                      </p:cBhvr>
                                      <p:tavLst>
                                        <p:tav tm="0">
                                          <p:val>
                                            <p:strVal val="ppt_y"/>
                                          </p:val>
                                        </p:tav>
                                        <p:tav tm="100000">
                                          <p:val>
                                            <p:strVal val="1+ppt_h/2"/>
                                          </p:val>
                                        </p:tav>
                                      </p:tavLst>
                                    </p:anim>
                                    <p:set>
                                      <p:cBhvr>
                                        <p:cTn id="110" dur="1" fill="hold">
                                          <p:stCondLst>
                                            <p:cond delay="499"/>
                                          </p:stCondLst>
                                        </p:cTn>
                                        <p:tgtEl>
                                          <p:spTgt spid="45"/>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46"/>
                                        </p:tgtEl>
                                        <p:attrNameLst>
                                          <p:attrName>ppt_x</p:attrName>
                                        </p:attrNameLst>
                                      </p:cBhvr>
                                      <p:tavLst>
                                        <p:tav tm="0">
                                          <p:val>
                                            <p:strVal val="ppt_x"/>
                                          </p:val>
                                        </p:tav>
                                        <p:tav tm="100000">
                                          <p:val>
                                            <p:strVal val="ppt_x"/>
                                          </p:val>
                                        </p:tav>
                                      </p:tavLst>
                                    </p:anim>
                                    <p:anim calcmode="lin" valueType="num">
                                      <p:cBhvr additive="base">
                                        <p:cTn id="113" dur="500"/>
                                        <p:tgtEl>
                                          <p:spTgt spid="46"/>
                                        </p:tgtEl>
                                        <p:attrNameLst>
                                          <p:attrName>ppt_y</p:attrName>
                                        </p:attrNameLst>
                                      </p:cBhvr>
                                      <p:tavLst>
                                        <p:tav tm="0">
                                          <p:val>
                                            <p:strVal val="ppt_y"/>
                                          </p:val>
                                        </p:tav>
                                        <p:tav tm="100000">
                                          <p:val>
                                            <p:strVal val="1+ppt_h/2"/>
                                          </p:val>
                                        </p:tav>
                                      </p:tavLst>
                                    </p:anim>
                                    <p:set>
                                      <p:cBhvr>
                                        <p:cTn id="114" dur="1" fill="hold">
                                          <p:stCondLst>
                                            <p:cond delay="499"/>
                                          </p:stCondLst>
                                        </p:cTn>
                                        <p:tgtEl>
                                          <p:spTgt spid="46"/>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47"/>
                                        </p:tgtEl>
                                        <p:attrNameLst>
                                          <p:attrName>ppt_x</p:attrName>
                                        </p:attrNameLst>
                                      </p:cBhvr>
                                      <p:tavLst>
                                        <p:tav tm="0">
                                          <p:val>
                                            <p:strVal val="ppt_x"/>
                                          </p:val>
                                        </p:tav>
                                        <p:tav tm="100000">
                                          <p:val>
                                            <p:strVal val="ppt_x"/>
                                          </p:val>
                                        </p:tav>
                                      </p:tavLst>
                                    </p:anim>
                                    <p:anim calcmode="lin" valueType="num">
                                      <p:cBhvr additive="base">
                                        <p:cTn id="117" dur="500"/>
                                        <p:tgtEl>
                                          <p:spTgt spid="47"/>
                                        </p:tgtEl>
                                        <p:attrNameLst>
                                          <p:attrName>ppt_y</p:attrName>
                                        </p:attrNameLst>
                                      </p:cBhvr>
                                      <p:tavLst>
                                        <p:tav tm="0">
                                          <p:val>
                                            <p:strVal val="ppt_y"/>
                                          </p:val>
                                        </p:tav>
                                        <p:tav tm="100000">
                                          <p:val>
                                            <p:strVal val="1+ppt_h/2"/>
                                          </p:val>
                                        </p:tav>
                                      </p:tavLst>
                                    </p:anim>
                                    <p:set>
                                      <p:cBhvr>
                                        <p:cTn id="118" dur="1" fill="hold">
                                          <p:stCondLst>
                                            <p:cond delay="499"/>
                                          </p:stCondLst>
                                        </p:cTn>
                                        <p:tgtEl>
                                          <p:spTgt spid="47"/>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48"/>
                                        </p:tgtEl>
                                        <p:attrNameLst>
                                          <p:attrName>ppt_x</p:attrName>
                                        </p:attrNameLst>
                                      </p:cBhvr>
                                      <p:tavLst>
                                        <p:tav tm="0">
                                          <p:val>
                                            <p:strVal val="ppt_x"/>
                                          </p:val>
                                        </p:tav>
                                        <p:tav tm="100000">
                                          <p:val>
                                            <p:strVal val="ppt_x"/>
                                          </p:val>
                                        </p:tav>
                                      </p:tavLst>
                                    </p:anim>
                                    <p:anim calcmode="lin" valueType="num">
                                      <p:cBhvr additive="base">
                                        <p:cTn id="121" dur="500"/>
                                        <p:tgtEl>
                                          <p:spTgt spid="48"/>
                                        </p:tgtEl>
                                        <p:attrNameLst>
                                          <p:attrName>ppt_y</p:attrName>
                                        </p:attrNameLst>
                                      </p:cBhvr>
                                      <p:tavLst>
                                        <p:tav tm="0">
                                          <p:val>
                                            <p:strVal val="ppt_y"/>
                                          </p:val>
                                        </p:tav>
                                        <p:tav tm="100000">
                                          <p:val>
                                            <p:strVal val="1+ppt_h/2"/>
                                          </p:val>
                                        </p:tav>
                                      </p:tavLst>
                                    </p:anim>
                                    <p:set>
                                      <p:cBhvr>
                                        <p:cTn id="122" dur="1" fill="hold">
                                          <p:stCondLst>
                                            <p:cond delay="499"/>
                                          </p:stCondLst>
                                        </p:cTn>
                                        <p:tgtEl>
                                          <p:spTgt spid="48"/>
                                        </p:tgtEl>
                                        <p:attrNameLst>
                                          <p:attrName>style.visibility</p:attrName>
                                        </p:attrNameLst>
                                      </p:cBhvr>
                                      <p:to>
                                        <p:strVal val="hidden"/>
                                      </p:to>
                                    </p:set>
                                  </p:childTnLst>
                                </p:cTn>
                              </p:par>
                              <p:par>
                                <p:cTn id="123" presetID="2" presetClass="exit" presetSubtype="4" fill="hold" grpId="1" nodeType="withEffect">
                                  <p:stCondLst>
                                    <p:cond delay="0"/>
                                  </p:stCondLst>
                                  <p:childTnLst>
                                    <p:anim calcmode="lin" valueType="num">
                                      <p:cBhvr additive="base">
                                        <p:cTn id="124" dur="500"/>
                                        <p:tgtEl>
                                          <p:spTgt spid="49"/>
                                        </p:tgtEl>
                                        <p:attrNameLst>
                                          <p:attrName>ppt_x</p:attrName>
                                        </p:attrNameLst>
                                      </p:cBhvr>
                                      <p:tavLst>
                                        <p:tav tm="0">
                                          <p:val>
                                            <p:strVal val="ppt_x"/>
                                          </p:val>
                                        </p:tav>
                                        <p:tav tm="100000">
                                          <p:val>
                                            <p:strVal val="ppt_x"/>
                                          </p:val>
                                        </p:tav>
                                      </p:tavLst>
                                    </p:anim>
                                    <p:anim calcmode="lin" valueType="num">
                                      <p:cBhvr additive="base">
                                        <p:cTn id="125" dur="500"/>
                                        <p:tgtEl>
                                          <p:spTgt spid="49"/>
                                        </p:tgtEl>
                                        <p:attrNameLst>
                                          <p:attrName>ppt_y</p:attrName>
                                        </p:attrNameLst>
                                      </p:cBhvr>
                                      <p:tavLst>
                                        <p:tav tm="0">
                                          <p:val>
                                            <p:strVal val="ppt_y"/>
                                          </p:val>
                                        </p:tav>
                                        <p:tav tm="100000">
                                          <p:val>
                                            <p:strVal val="1+ppt_h/2"/>
                                          </p:val>
                                        </p:tav>
                                      </p:tavLst>
                                    </p:anim>
                                    <p:set>
                                      <p:cBhvr>
                                        <p:cTn id="126" dur="1" fill="hold">
                                          <p:stCondLst>
                                            <p:cond delay="499"/>
                                          </p:stCondLst>
                                        </p:cTn>
                                        <p:tgtEl>
                                          <p:spTgt spid="49"/>
                                        </p:tgtEl>
                                        <p:attrNameLst>
                                          <p:attrName>style.visibility</p:attrName>
                                        </p:attrNameLst>
                                      </p:cBhvr>
                                      <p:to>
                                        <p:strVal val="hidden"/>
                                      </p:to>
                                    </p:set>
                                  </p:childTnLst>
                                </p:cTn>
                              </p:par>
                              <p:par>
                                <p:cTn id="127" presetID="2" presetClass="exit" presetSubtype="4" fill="hold" grpId="1" nodeType="withEffect">
                                  <p:stCondLst>
                                    <p:cond delay="0"/>
                                  </p:stCondLst>
                                  <p:childTnLst>
                                    <p:anim calcmode="lin" valueType="num">
                                      <p:cBhvr additive="base">
                                        <p:cTn id="128" dur="500"/>
                                        <p:tgtEl>
                                          <p:spTgt spid="52"/>
                                        </p:tgtEl>
                                        <p:attrNameLst>
                                          <p:attrName>ppt_x</p:attrName>
                                        </p:attrNameLst>
                                      </p:cBhvr>
                                      <p:tavLst>
                                        <p:tav tm="0">
                                          <p:val>
                                            <p:strVal val="ppt_x"/>
                                          </p:val>
                                        </p:tav>
                                        <p:tav tm="100000">
                                          <p:val>
                                            <p:strVal val="ppt_x"/>
                                          </p:val>
                                        </p:tav>
                                      </p:tavLst>
                                    </p:anim>
                                    <p:anim calcmode="lin" valueType="num">
                                      <p:cBhvr additive="base">
                                        <p:cTn id="129" dur="500"/>
                                        <p:tgtEl>
                                          <p:spTgt spid="52"/>
                                        </p:tgtEl>
                                        <p:attrNameLst>
                                          <p:attrName>ppt_y</p:attrName>
                                        </p:attrNameLst>
                                      </p:cBhvr>
                                      <p:tavLst>
                                        <p:tav tm="0">
                                          <p:val>
                                            <p:strVal val="ppt_y"/>
                                          </p:val>
                                        </p:tav>
                                        <p:tav tm="100000">
                                          <p:val>
                                            <p:strVal val="1+ppt_h/2"/>
                                          </p:val>
                                        </p:tav>
                                      </p:tavLst>
                                    </p:anim>
                                    <p:set>
                                      <p:cBhvr>
                                        <p:cTn id="130" dur="1" fill="hold">
                                          <p:stCondLst>
                                            <p:cond delay="499"/>
                                          </p:stCondLst>
                                        </p:cTn>
                                        <p:tgtEl>
                                          <p:spTgt spid="52"/>
                                        </p:tgtEl>
                                        <p:attrNameLst>
                                          <p:attrName>style.visibility</p:attrName>
                                        </p:attrNameLst>
                                      </p:cBhvr>
                                      <p:to>
                                        <p:strVal val="hidden"/>
                                      </p:to>
                                    </p:set>
                                  </p:childTnLst>
                                </p:cTn>
                              </p:par>
                              <p:par>
                                <p:cTn id="131" presetID="2" presetClass="exit" presetSubtype="4" fill="hold" grpId="1" nodeType="withEffect">
                                  <p:stCondLst>
                                    <p:cond delay="0"/>
                                  </p:stCondLst>
                                  <p:childTnLst>
                                    <p:anim calcmode="lin" valueType="num">
                                      <p:cBhvr additive="base">
                                        <p:cTn id="132" dur="500"/>
                                        <p:tgtEl>
                                          <p:spTgt spid="53"/>
                                        </p:tgtEl>
                                        <p:attrNameLst>
                                          <p:attrName>ppt_x</p:attrName>
                                        </p:attrNameLst>
                                      </p:cBhvr>
                                      <p:tavLst>
                                        <p:tav tm="0">
                                          <p:val>
                                            <p:strVal val="ppt_x"/>
                                          </p:val>
                                        </p:tav>
                                        <p:tav tm="100000">
                                          <p:val>
                                            <p:strVal val="ppt_x"/>
                                          </p:val>
                                        </p:tav>
                                      </p:tavLst>
                                    </p:anim>
                                    <p:anim calcmode="lin" valueType="num">
                                      <p:cBhvr additive="base">
                                        <p:cTn id="133" dur="500"/>
                                        <p:tgtEl>
                                          <p:spTgt spid="53"/>
                                        </p:tgtEl>
                                        <p:attrNameLst>
                                          <p:attrName>ppt_y</p:attrName>
                                        </p:attrNameLst>
                                      </p:cBhvr>
                                      <p:tavLst>
                                        <p:tav tm="0">
                                          <p:val>
                                            <p:strVal val="ppt_y"/>
                                          </p:val>
                                        </p:tav>
                                        <p:tav tm="100000">
                                          <p:val>
                                            <p:strVal val="1+ppt_h/2"/>
                                          </p:val>
                                        </p:tav>
                                      </p:tavLst>
                                    </p:anim>
                                    <p:set>
                                      <p:cBhvr>
                                        <p:cTn id="134" dur="1" fill="hold">
                                          <p:stCondLst>
                                            <p:cond delay="499"/>
                                          </p:stCondLst>
                                        </p:cTn>
                                        <p:tgtEl>
                                          <p:spTgt spid="53"/>
                                        </p:tgtEl>
                                        <p:attrNameLst>
                                          <p:attrName>style.visibility</p:attrName>
                                        </p:attrNameLst>
                                      </p:cBhvr>
                                      <p:to>
                                        <p:strVal val="hidden"/>
                                      </p:to>
                                    </p:set>
                                  </p:childTnLst>
                                </p:cTn>
                              </p:par>
                              <p:par>
                                <p:cTn id="135" presetID="2" presetClass="exit" presetSubtype="4" fill="hold" grpId="1" nodeType="withEffect">
                                  <p:stCondLst>
                                    <p:cond delay="0"/>
                                  </p:stCondLst>
                                  <p:childTnLst>
                                    <p:anim calcmode="lin" valueType="num">
                                      <p:cBhvr additive="base">
                                        <p:cTn id="136" dur="500"/>
                                        <p:tgtEl>
                                          <p:spTgt spid="56"/>
                                        </p:tgtEl>
                                        <p:attrNameLst>
                                          <p:attrName>ppt_x</p:attrName>
                                        </p:attrNameLst>
                                      </p:cBhvr>
                                      <p:tavLst>
                                        <p:tav tm="0">
                                          <p:val>
                                            <p:strVal val="ppt_x"/>
                                          </p:val>
                                        </p:tav>
                                        <p:tav tm="100000">
                                          <p:val>
                                            <p:strVal val="ppt_x"/>
                                          </p:val>
                                        </p:tav>
                                      </p:tavLst>
                                    </p:anim>
                                    <p:anim calcmode="lin" valueType="num">
                                      <p:cBhvr additive="base">
                                        <p:cTn id="137" dur="500"/>
                                        <p:tgtEl>
                                          <p:spTgt spid="56"/>
                                        </p:tgtEl>
                                        <p:attrNameLst>
                                          <p:attrName>ppt_y</p:attrName>
                                        </p:attrNameLst>
                                      </p:cBhvr>
                                      <p:tavLst>
                                        <p:tav tm="0">
                                          <p:val>
                                            <p:strVal val="ppt_y"/>
                                          </p:val>
                                        </p:tav>
                                        <p:tav tm="100000">
                                          <p:val>
                                            <p:strVal val="1+ppt_h/2"/>
                                          </p:val>
                                        </p:tav>
                                      </p:tavLst>
                                    </p:anim>
                                    <p:set>
                                      <p:cBhvr>
                                        <p:cTn id="138" dur="1" fill="hold">
                                          <p:stCondLst>
                                            <p:cond delay="499"/>
                                          </p:stCondLst>
                                        </p:cTn>
                                        <p:tgtEl>
                                          <p:spTgt spid="56"/>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57"/>
                                        </p:tgtEl>
                                        <p:attrNameLst>
                                          <p:attrName>ppt_x</p:attrName>
                                        </p:attrNameLst>
                                      </p:cBhvr>
                                      <p:tavLst>
                                        <p:tav tm="0">
                                          <p:val>
                                            <p:strVal val="ppt_x"/>
                                          </p:val>
                                        </p:tav>
                                        <p:tav tm="100000">
                                          <p:val>
                                            <p:strVal val="ppt_x"/>
                                          </p:val>
                                        </p:tav>
                                      </p:tavLst>
                                    </p:anim>
                                    <p:anim calcmode="lin" valueType="num">
                                      <p:cBhvr additive="base">
                                        <p:cTn id="141" dur="500"/>
                                        <p:tgtEl>
                                          <p:spTgt spid="57"/>
                                        </p:tgtEl>
                                        <p:attrNameLst>
                                          <p:attrName>ppt_y</p:attrName>
                                        </p:attrNameLst>
                                      </p:cBhvr>
                                      <p:tavLst>
                                        <p:tav tm="0">
                                          <p:val>
                                            <p:strVal val="ppt_y"/>
                                          </p:val>
                                        </p:tav>
                                        <p:tav tm="100000">
                                          <p:val>
                                            <p:strVal val="1+ppt_h/2"/>
                                          </p:val>
                                        </p:tav>
                                      </p:tavLst>
                                    </p:anim>
                                    <p:set>
                                      <p:cBhvr>
                                        <p:cTn id="142" dur="1" fill="hold">
                                          <p:stCondLst>
                                            <p:cond delay="499"/>
                                          </p:stCondLst>
                                        </p:cTn>
                                        <p:tgtEl>
                                          <p:spTgt spid="5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6"/>
                                        </p:tgtEl>
                                        <p:attrNameLst>
                                          <p:attrName>ppt_x</p:attrName>
                                        </p:attrNameLst>
                                      </p:cBhvr>
                                      <p:tavLst>
                                        <p:tav tm="0">
                                          <p:val>
                                            <p:strVal val="ppt_x"/>
                                          </p:val>
                                        </p:tav>
                                        <p:tav tm="100000">
                                          <p:val>
                                            <p:strVal val="ppt_x"/>
                                          </p:val>
                                        </p:tav>
                                      </p:tavLst>
                                    </p:anim>
                                    <p:anim calcmode="lin" valueType="num">
                                      <p:cBhvr additive="base">
                                        <p:cTn id="145" dur="500"/>
                                        <p:tgtEl>
                                          <p:spTgt spid="6"/>
                                        </p:tgtEl>
                                        <p:attrNameLst>
                                          <p:attrName>ppt_y</p:attrName>
                                        </p:attrNameLst>
                                      </p:cBhvr>
                                      <p:tavLst>
                                        <p:tav tm="0">
                                          <p:val>
                                            <p:strVal val="ppt_y"/>
                                          </p:val>
                                        </p:tav>
                                        <p:tav tm="100000">
                                          <p:val>
                                            <p:strVal val="1+ppt_h/2"/>
                                          </p:val>
                                        </p:tav>
                                      </p:tavLst>
                                    </p:anim>
                                    <p:set>
                                      <p:cBhvr>
                                        <p:cTn id="146" dur="1" fill="hold">
                                          <p:stCondLst>
                                            <p:cond delay="499"/>
                                          </p:stCondLst>
                                        </p:cTn>
                                        <p:tgtEl>
                                          <p:spTgt spid="6"/>
                                        </p:tgtEl>
                                        <p:attrNameLst>
                                          <p:attrName>style.visibility</p:attrName>
                                        </p:attrNameLst>
                                      </p:cBhvr>
                                      <p:to>
                                        <p:strVal val="hidden"/>
                                      </p:to>
                                    </p:set>
                                  </p:childTnLst>
                                </p:cTn>
                              </p:par>
                            </p:childTnLst>
                          </p:cTn>
                        </p:par>
                        <p:par>
                          <p:cTn id="147" fill="hold">
                            <p:stCondLst>
                              <p:cond delay="500"/>
                            </p:stCondLst>
                            <p:childTnLst>
                              <p:par>
                                <p:cTn id="148" presetID="2" presetClass="entr" presetSubtype="4" fill="hold" grpId="0" nodeType="after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additive="base">
                                        <p:cTn id="150" dur="500" fill="hold"/>
                                        <p:tgtEl>
                                          <p:spTgt spid="58"/>
                                        </p:tgtEl>
                                        <p:attrNameLst>
                                          <p:attrName>ppt_x</p:attrName>
                                        </p:attrNameLst>
                                      </p:cBhvr>
                                      <p:tavLst>
                                        <p:tav tm="0">
                                          <p:val>
                                            <p:strVal val="#ppt_x"/>
                                          </p:val>
                                        </p:tav>
                                        <p:tav tm="100000">
                                          <p:val>
                                            <p:strVal val="#ppt_x"/>
                                          </p:val>
                                        </p:tav>
                                      </p:tavLst>
                                    </p:anim>
                                    <p:anim calcmode="lin" valueType="num">
                                      <p:cBhvr additive="base">
                                        <p:cTn id="151" dur="500" fill="hold"/>
                                        <p:tgtEl>
                                          <p:spTgt spid="58"/>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59"/>
                                        </p:tgtEl>
                                        <p:attrNameLst>
                                          <p:attrName>style.visibility</p:attrName>
                                        </p:attrNameLst>
                                      </p:cBhvr>
                                      <p:to>
                                        <p:strVal val="visible"/>
                                      </p:to>
                                    </p:set>
                                    <p:anim calcmode="lin" valueType="num">
                                      <p:cBhvr additive="base">
                                        <p:cTn id="154" dur="500" fill="hold"/>
                                        <p:tgtEl>
                                          <p:spTgt spid="59"/>
                                        </p:tgtEl>
                                        <p:attrNameLst>
                                          <p:attrName>ppt_x</p:attrName>
                                        </p:attrNameLst>
                                      </p:cBhvr>
                                      <p:tavLst>
                                        <p:tav tm="0">
                                          <p:val>
                                            <p:strVal val="#ppt_x"/>
                                          </p:val>
                                        </p:tav>
                                        <p:tav tm="100000">
                                          <p:val>
                                            <p:strVal val="#ppt_x"/>
                                          </p:val>
                                        </p:tav>
                                      </p:tavLst>
                                    </p:anim>
                                    <p:anim calcmode="lin" valueType="num">
                                      <p:cBhvr additive="base">
                                        <p:cTn id="155" dur="500" fill="hold"/>
                                        <p:tgtEl>
                                          <p:spTgt spid="59"/>
                                        </p:tgtEl>
                                        <p:attrNameLst>
                                          <p:attrName>ppt_y</p:attrName>
                                        </p:attrNameLst>
                                      </p:cBhvr>
                                      <p:tavLst>
                                        <p:tav tm="0">
                                          <p:val>
                                            <p:strVal val="1+#ppt_h/2"/>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61"/>
                                        </p:tgtEl>
                                        <p:attrNameLst>
                                          <p:attrName>style.visibility</p:attrName>
                                        </p:attrNameLst>
                                      </p:cBhvr>
                                      <p:to>
                                        <p:strVal val="visible"/>
                                      </p:to>
                                    </p:set>
                                    <p:anim calcmode="lin" valueType="num">
                                      <p:cBhvr additive="base">
                                        <p:cTn id="158" dur="500" fill="hold"/>
                                        <p:tgtEl>
                                          <p:spTgt spid="61"/>
                                        </p:tgtEl>
                                        <p:attrNameLst>
                                          <p:attrName>ppt_x</p:attrName>
                                        </p:attrNameLst>
                                      </p:cBhvr>
                                      <p:tavLst>
                                        <p:tav tm="0">
                                          <p:val>
                                            <p:strVal val="#ppt_x"/>
                                          </p:val>
                                        </p:tav>
                                        <p:tav tm="100000">
                                          <p:val>
                                            <p:strVal val="#ppt_x"/>
                                          </p:val>
                                        </p:tav>
                                      </p:tavLst>
                                    </p:anim>
                                    <p:anim calcmode="lin" valueType="num">
                                      <p:cBhvr additive="base">
                                        <p:cTn id="159" dur="500" fill="hold"/>
                                        <p:tgtEl>
                                          <p:spTgt spid="61"/>
                                        </p:tgtEl>
                                        <p:attrNameLst>
                                          <p:attrName>ppt_y</p:attrName>
                                        </p:attrNameLst>
                                      </p:cBhvr>
                                      <p:tavLst>
                                        <p:tav tm="0">
                                          <p:val>
                                            <p:strVal val="1+#ppt_h/2"/>
                                          </p:val>
                                        </p:tav>
                                        <p:tav tm="100000">
                                          <p:val>
                                            <p:strVal val="#ppt_y"/>
                                          </p:val>
                                        </p:tav>
                                      </p:tavLst>
                                    </p:anim>
                                  </p:childTnLst>
                                </p:cTn>
                              </p:par>
                              <p:par>
                                <p:cTn id="160" presetID="2" presetClass="entr" presetSubtype="4" fill="hold" nodeType="withEffect">
                                  <p:stCondLst>
                                    <p:cond delay="0"/>
                                  </p:stCondLst>
                                  <p:childTnLst>
                                    <p:set>
                                      <p:cBhvr>
                                        <p:cTn id="161" dur="1" fill="hold">
                                          <p:stCondLst>
                                            <p:cond delay="0"/>
                                          </p:stCondLst>
                                        </p:cTn>
                                        <p:tgtEl>
                                          <p:spTgt spid="62"/>
                                        </p:tgtEl>
                                        <p:attrNameLst>
                                          <p:attrName>style.visibility</p:attrName>
                                        </p:attrNameLst>
                                      </p:cBhvr>
                                      <p:to>
                                        <p:strVal val="visible"/>
                                      </p:to>
                                    </p:set>
                                    <p:anim calcmode="lin" valueType="num">
                                      <p:cBhvr additive="base">
                                        <p:cTn id="162" dur="500" fill="hold"/>
                                        <p:tgtEl>
                                          <p:spTgt spid="62"/>
                                        </p:tgtEl>
                                        <p:attrNameLst>
                                          <p:attrName>ppt_x</p:attrName>
                                        </p:attrNameLst>
                                      </p:cBhvr>
                                      <p:tavLst>
                                        <p:tav tm="0">
                                          <p:val>
                                            <p:strVal val="#ppt_x"/>
                                          </p:val>
                                        </p:tav>
                                        <p:tav tm="100000">
                                          <p:val>
                                            <p:strVal val="#ppt_x"/>
                                          </p:val>
                                        </p:tav>
                                      </p:tavLst>
                                    </p:anim>
                                    <p:anim calcmode="lin" valueType="num">
                                      <p:cBhvr additive="base">
                                        <p:cTn id="163" dur="500" fill="hold"/>
                                        <p:tgtEl>
                                          <p:spTgt spid="62"/>
                                        </p:tgtEl>
                                        <p:attrNameLst>
                                          <p:attrName>ppt_y</p:attrName>
                                        </p:attrNameLst>
                                      </p:cBhvr>
                                      <p:tavLst>
                                        <p:tav tm="0">
                                          <p:val>
                                            <p:strVal val="1+#ppt_h/2"/>
                                          </p:val>
                                        </p:tav>
                                        <p:tav tm="100000">
                                          <p:val>
                                            <p:strVal val="#ppt_y"/>
                                          </p:val>
                                        </p:tav>
                                      </p:tavLst>
                                    </p:anim>
                                  </p:childTnLst>
                                </p:cTn>
                              </p:par>
                              <p:par>
                                <p:cTn id="164" presetID="2" presetClass="entr" presetSubtype="4" fill="hold" nodeType="withEffect">
                                  <p:stCondLst>
                                    <p:cond delay="0"/>
                                  </p:stCondLst>
                                  <p:childTnLst>
                                    <p:set>
                                      <p:cBhvr>
                                        <p:cTn id="165" dur="1" fill="hold">
                                          <p:stCondLst>
                                            <p:cond delay="0"/>
                                          </p:stCondLst>
                                        </p:cTn>
                                        <p:tgtEl>
                                          <p:spTgt spid="63"/>
                                        </p:tgtEl>
                                        <p:attrNameLst>
                                          <p:attrName>style.visibility</p:attrName>
                                        </p:attrNameLst>
                                      </p:cBhvr>
                                      <p:to>
                                        <p:strVal val="visible"/>
                                      </p:to>
                                    </p:set>
                                    <p:anim calcmode="lin" valueType="num">
                                      <p:cBhvr additive="base">
                                        <p:cTn id="166" dur="500" fill="hold"/>
                                        <p:tgtEl>
                                          <p:spTgt spid="63"/>
                                        </p:tgtEl>
                                        <p:attrNameLst>
                                          <p:attrName>ppt_x</p:attrName>
                                        </p:attrNameLst>
                                      </p:cBhvr>
                                      <p:tavLst>
                                        <p:tav tm="0">
                                          <p:val>
                                            <p:strVal val="#ppt_x"/>
                                          </p:val>
                                        </p:tav>
                                        <p:tav tm="100000">
                                          <p:val>
                                            <p:strVal val="#ppt_x"/>
                                          </p:val>
                                        </p:tav>
                                      </p:tavLst>
                                    </p:anim>
                                    <p:anim calcmode="lin" valueType="num">
                                      <p:cBhvr additive="base">
                                        <p:cTn id="167" dur="500" fill="hold"/>
                                        <p:tgtEl>
                                          <p:spTgt spid="63"/>
                                        </p:tgtEl>
                                        <p:attrNameLst>
                                          <p:attrName>ppt_y</p:attrName>
                                        </p:attrNameLst>
                                      </p:cBhvr>
                                      <p:tavLst>
                                        <p:tav tm="0">
                                          <p:val>
                                            <p:strVal val="1+#ppt_h/2"/>
                                          </p:val>
                                        </p:tav>
                                        <p:tav tm="100000">
                                          <p:val>
                                            <p:strVal val="#ppt_y"/>
                                          </p:val>
                                        </p:tav>
                                      </p:tavLst>
                                    </p:anim>
                                  </p:childTnLst>
                                </p:cTn>
                              </p:par>
                              <p:par>
                                <p:cTn id="168" presetID="2" presetClass="entr" presetSubtype="4" fill="hold" nodeType="withEffect">
                                  <p:stCondLst>
                                    <p:cond delay="0"/>
                                  </p:stCondLst>
                                  <p:childTnLst>
                                    <p:set>
                                      <p:cBhvr>
                                        <p:cTn id="169" dur="1" fill="hold">
                                          <p:stCondLst>
                                            <p:cond delay="0"/>
                                          </p:stCondLst>
                                        </p:cTn>
                                        <p:tgtEl>
                                          <p:spTgt spid="64"/>
                                        </p:tgtEl>
                                        <p:attrNameLst>
                                          <p:attrName>style.visibility</p:attrName>
                                        </p:attrNameLst>
                                      </p:cBhvr>
                                      <p:to>
                                        <p:strVal val="visible"/>
                                      </p:to>
                                    </p:set>
                                    <p:anim calcmode="lin" valueType="num">
                                      <p:cBhvr additive="base">
                                        <p:cTn id="170" dur="500" fill="hold"/>
                                        <p:tgtEl>
                                          <p:spTgt spid="64"/>
                                        </p:tgtEl>
                                        <p:attrNameLst>
                                          <p:attrName>ppt_x</p:attrName>
                                        </p:attrNameLst>
                                      </p:cBhvr>
                                      <p:tavLst>
                                        <p:tav tm="0">
                                          <p:val>
                                            <p:strVal val="#ppt_x"/>
                                          </p:val>
                                        </p:tav>
                                        <p:tav tm="100000">
                                          <p:val>
                                            <p:strVal val="#ppt_x"/>
                                          </p:val>
                                        </p:tav>
                                      </p:tavLst>
                                    </p:anim>
                                    <p:anim calcmode="lin" valueType="num">
                                      <p:cBhvr additive="base">
                                        <p:cTn id="171" dur="500" fill="hold"/>
                                        <p:tgtEl>
                                          <p:spTgt spid="64"/>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65"/>
                                        </p:tgtEl>
                                        <p:attrNameLst>
                                          <p:attrName>style.visibility</p:attrName>
                                        </p:attrNameLst>
                                      </p:cBhvr>
                                      <p:to>
                                        <p:strVal val="visible"/>
                                      </p:to>
                                    </p:set>
                                    <p:anim calcmode="lin" valueType="num">
                                      <p:cBhvr additive="base">
                                        <p:cTn id="174" dur="500" fill="hold"/>
                                        <p:tgtEl>
                                          <p:spTgt spid="65"/>
                                        </p:tgtEl>
                                        <p:attrNameLst>
                                          <p:attrName>ppt_x</p:attrName>
                                        </p:attrNameLst>
                                      </p:cBhvr>
                                      <p:tavLst>
                                        <p:tav tm="0">
                                          <p:val>
                                            <p:strVal val="#ppt_x"/>
                                          </p:val>
                                        </p:tav>
                                        <p:tav tm="100000">
                                          <p:val>
                                            <p:strVal val="#ppt_x"/>
                                          </p:val>
                                        </p:tav>
                                      </p:tavLst>
                                    </p:anim>
                                    <p:anim calcmode="lin" valueType="num">
                                      <p:cBhvr additive="base">
                                        <p:cTn id="175" dur="500" fill="hold"/>
                                        <p:tgtEl>
                                          <p:spTgt spid="65"/>
                                        </p:tgtEl>
                                        <p:attrNameLst>
                                          <p:attrName>ppt_y</p:attrName>
                                        </p:attrNameLst>
                                      </p:cBhvr>
                                      <p:tavLst>
                                        <p:tav tm="0">
                                          <p:val>
                                            <p:strVal val="1+#ppt_h/2"/>
                                          </p:val>
                                        </p:tav>
                                        <p:tav tm="100000">
                                          <p:val>
                                            <p:strVal val="#ppt_y"/>
                                          </p:val>
                                        </p:tav>
                                      </p:tavLst>
                                    </p:anim>
                                  </p:childTnLst>
                                </p:cTn>
                              </p:par>
                              <p:par>
                                <p:cTn id="176" presetID="2" presetClass="entr" presetSubtype="4" fill="hold" grpId="0" nodeType="withEffect">
                                  <p:stCondLst>
                                    <p:cond delay="0"/>
                                  </p:stCondLst>
                                  <p:childTnLst>
                                    <p:set>
                                      <p:cBhvr>
                                        <p:cTn id="177" dur="1" fill="hold">
                                          <p:stCondLst>
                                            <p:cond delay="0"/>
                                          </p:stCondLst>
                                        </p:cTn>
                                        <p:tgtEl>
                                          <p:spTgt spid="66"/>
                                        </p:tgtEl>
                                        <p:attrNameLst>
                                          <p:attrName>style.visibility</p:attrName>
                                        </p:attrNameLst>
                                      </p:cBhvr>
                                      <p:to>
                                        <p:strVal val="visible"/>
                                      </p:to>
                                    </p:set>
                                    <p:anim calcmode="lin" valueType="num">
                                      <p:cBhvr additive="base">
                                        <p:cTn id="178" dur="500" fill="hold"/>
                                        <p:tgtEl>
                                          <p:spTgt spid="66"/>
                                        </p:tgtEl>
                                        <p:attrNameLst>
                                          <p:attrName>ppt_x</p:attrName>
                                        </p:attrNameLst>
                                      </p:cBhvr>
                                      <p:tavLst>
                                        <p:tav tm="0">
                                          <p:val>
                                            <p:strVal val="#ppt_x"/>
                                          </p:val>
                                        </p:tav>
                                        <p:tav tm="100000">
                                          <p:val>
                                            <p:strVal val="#ppt_x"/>
                                          </p:val>
                                        </p:tav>
                                      </p:tavLst>
                                    </p:anim>
                                    <p:anim calcmode="lin" valueType="num">
                                      <p:cBhvr additive="base">
                                        <p:cTn id="179" dur="500" fill="hold"/>
                                        <p:tgtEl>
                                          <p:spTgt spid="66"/>
                                        </p:tgtEl>
                                        <p:attrNameLst>
                                          <p:attrName>ppt_y</p:attrName>
                                        </p:attrNameLst>
                                      </p:cBhvr>
                                      <p:tavLst>
                                        <p:tav tm="0">
                                          <p:val>
                                            <p:strVal val="1+#ppt_h/2"/>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67"/>
                                        </p:tgtEl>
                                        <p:attrNameLst>
                                          <p:attrName>style.visibility</p:attrName>
                                        </p:attrNameLst>
                                      </p:cBhvr>
                                      <p:to>
                                        <p:strVal val="visible"/>
                                      </p:to>
                                    </p:set>
                                    <p:anim calcmode="lin" valueType="num">
                                      <p:cBhvr additive="base">
                                        <p:cTn id="182" dur="500" fill="hold"/>
                                        <p:tgtEl>
                                          <p:spTgt spid="67"/>
                                        </p:tgtEl>
                                        <p:attrNameLst>
                                          <p:attrName>ppt_x</p:attrName>
                                        </p:attrNameLst>
                                      </p:cBhvr>
                                      <p:tavLst>
                                        <p:tav tm="0">
                                          <p:val>
                                            <p:strVal val="#ppt_x"/>
                                          </p:val>
                                        </p:tav>
                                        <p:tav tm="100000">
                                          <p:val>
                                            <p:strVal val="#ppt_x"/>
                                          </p:val>
                                        </p:tav>
                                      </p:tavLst>
                                    </p:anim>
                                    <p:anim calcmode="lin" valueType="num">
                                      <p:cBhvr additive="base">
                                        <p:cTn id="183" dur="500" fill="hold"/>
                                        <p:tgtEl>
                                          <p:spTgt spid="67"/>
                                        </p:tgtEl>
                                        <p:attrNameLst>
                                          <p:attrName>ppt_y</p:attrName>
                                        </p:attrNameLst>
                                      </p:cBhvr>
                                      <p:tavLst>
                                        <p:tav tm="0">
                                          <p:val>
                                            <p:strVal val="1+#ppt_h/2"/>
                                          </p:val>
                                        </p:tav>
                                        <p:tav tm="100000">
                                          <p:val>
                                            <p:strVal val="#ppt_y"/>
                                          </p:val>
                                        </p:tav>
                                      </p:tavLst>
                                    </p:anim>
                                  </p:childTnLst>
                                </p:cTn>
                              </p:par>
                              <p:par>
                                <p:cTn id="184" presetID="2" presetClass="entr" presetSubtype="4" fill="hold" nodeType="withEffect">
                                  <p:stCondLst>
                                    <p:cond delay="0"/>
                                  </p:stCondLst>
                                  <p:childTnLst>
                                    <p:set>
                                      <p:cBhvr>
                                        <p:cTn id="185" dur="1" fill="hold">
                                          <p:stCondLst>
                                            <p:cond delay="0"/>
                                          </p:stCondLst>
                                        </p:cTn>
                                        <p:tgtEl>
                                          <p:spTgt spid="68"/>
                                        </p:tgtEl>
                                        <p:attrNameLst>
                                          <p:attrName>style.visibility</p:attrName>
                                        </p:attrNameLst>
                                      </p:cBhvr>
                                      <p:to>
                                        <p:strVal val="visible"/>
                                      </p:to>
                                    </p:set>
                                    <p:anim calcmode="lin" valueType="num">
                                      <p:cBhvr additive="base">
                                        <p:cTn id="186" dur="500" fill="hold"/>
                                        <p:tgtEl>
                                          <p:spTgt spid="68"/>
                                        </p:tgtEl>
                                        <p:attrNameLst>
                                          <p:attrName>ppt_x</p:attrName>
                                        </p:attrNameLst>
                                      </p:cBhvr>
                                      <p:tavLst>
                                        <p:tav tm="0">
                                          <p:val>
                                            <p:strVal val="#ppt_x"/>
                                          </p:val>
                                        </p:tav>
                                        <p:tav tm="100000">
                                          <p:val>
                                            <p:strVal val="#ppt_x"/>
                                          </p:val>
                                        </p:tav>
                                      </p:tavLst>
                                    </p:anim>
                                    <p:anim calcmode="lin" valueType="num">
                                      <p:cBhvr additive="base">
                                        <p:cTn id="187" dur="500" fill="hold"/>
                                        <p:tgtEl>
                                          <p:spTgt spid="68"/>
                                        </p:tgtEl>
                                        <p:attrNameLst>
                                          <p:attrName>ppt_y</p:attrName>
                                        </p:attrNameLst>
                                      </p:cBhvr>
                                      <p:tavLst>
                                        <p:tav tm="0">
                                          <p:val>
                                            <p:strVal val="1+#ppt_h/2"/>
                                          </p:val>
                                        </p:tav>
                                        <p:tav tm="100000">
                                          <p:val>
                                            <p:strVal val="#ppt_y"/>
                                          </p:val>
                                        </p:tav>
                                      </p:tavLst>
                                    </p:anim>
                                  </p:childTnLst>
                                </p:cTn>
                              </p:par>
                              <p:par>
                                <p:cTn id="188" presetID="2" presetClass="entr" presetSubtype="4" fill="hold" nodeType="withEffect">
                                  <p:stCondLst>
                                    <p:cond delay="0"/>
                                  </p:stCondLst>
                                  <p:childTnLst>
                                    <p:set>
                                      <p:cBhvr>
                                        <p:cTn id="189" dur="1" fill="hold">
                                          <p:stCondLst>
                                            <p:cond delay="0"/>
                                          </p:stCondLst>
                                        </p:cTn>
                                        <p:tgtEl>
                                          <p:spTgt spid="72"/>
                                        </p:tgtEl>
                                        <p:attrNameLst>
                                          <p:attrName>style.visibility</p:attrName>
                                        </p:attrNameLst>
                                      </p:cBhvr>
                                      <p:to>
                                        <p:strVal val="visible"/>
                                      </p:to>
                                    </p:set>
                                    <p:anim calcmode="lin" valueType="num">
                                      <p:cBhvr additive="base">
                                        <p:cTn id="190" dur="500" fill="hold"/>
                                        <p:tgtEl>
                                          <p:spTgt spid="72"/>
                                        </p:tgtEl>
                                        <p:attrNameLst>
                                          <p:attrName>ppt_x</p:attrName>
                                        </p:attrNameLst>
                                      </p:cBhvr>
                                      <p:tavLst>
                                        <p:tav tm="0">
                                          <p:val>
                                            <p:strVal val="#ppt_x"/>
                                          </p:val>
                                        </p:tav>
                                        <p:tav tm="100000">
                                          <p:val>
                                            <p:strVal val="#ppt_x"/>
                                          </p:val>
                                        </p:tav>
                                      </p:tavLst>
                                    </p:anim>
                                    <p:anim calcmode="lin" valueType="num">
                                      <p:cBhvr additive="base">
                                        <p:cTn id="191" dur="500" fill="hold"/>
                                        <p:tgtEl>
                                          <p:spTgt spid="72"/>
                                        </p:tgtEl>
                                        <p:attrNameLst>
                                          <p:attrName>ppt_y</p:attrName>
                                        </p:attrNameLst>
                                      </p:cBhvr>
                                      <p:tavLst>
                                        <p:tav tm="0">
                                          <p:val>
                                            <p:strVal val="1+#ppt_h/2"/>
                                          </p:val>
                                        </p:tav>
                                        <p:tav tm="100000">
                                          <p:val>
                                            <p:strVal val="#ppt_y"/>
                                          </p:val>
                                        </p:tav>
                                      </p:tavLst>
                                    </p:anim>
                                  </p:childTnLst>
                                </p:cTn>
                              </p:par>
                              <p:par>
                                <p:cTn id="192" presetID="2" presetClass="entr" presetSubtype="4" fill="hold" nodeType="withEffect">
                                  <p:stCondLst>
                                    <p:cond delay="0"/>
                                  </p:stCondLst>
                                  <p:childTnLst>
                                    <p:set>
                                      <p:cBhvr>
                                        <p:cTn id="193" dur="1" fill="hold">
                                          <p:stCondLst>
                                            <p:cond delay="0"/>
                                          </p:stCondLst>
                                        </p:cTn>
                                        <p:tgtEl>
                                          <p:spTgt spid="76"/>
                                        </p:tgtEl>
                                        <p:attrNameLst>
                                          <p:attrName>style.visibility</p:attrName>
                                        </p:attrNameLst>
                                      </p:cBhvr>
                                      <p:to>
                                        <p:strVal val="visible"/>
                                      </p:to>
                                    </p:set>
                                    <p:anim calcmode="lin" valueType="num">
                                      <p:cBhvr additive="base">
                                        <p:cTn id="194" dur="500" fill="hold"/>
                                        <p:tgtEl>
                                          <p:spTgt spid="76"/>
                                        </p:tgtEl>
                                        <p:attrNameLst>
                                          <p:attrName>ppt_x</p:attrName>
                                        </p:attrNameLst>
                                      </p:cBhvr>
                                      <p:tavLst>
                                        <p:tav tm="0">
                                          <p:val>
                                            <p:strVal val="#ppt_x"/>
                                          </p:val>
                                        </p:tav>
                                        <p:tav tm="100000">
                                          <p:val>
                                            <p:strVal val="#ppt_x"/>
                                          </p:val>
                                        </p:tav>
                                      </p:tavLst>
                                    </p:anim>
                                    <p:anim calcmode="lin" valueType="num">
                                      <p:cBhvr additive="base">
                                        <p:cTn id="195" dur="500" fill="hold"/>
                                        <p:tgtEl>
                                          <p:spTgt spid="76"/>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80"/>
                                        </p:tgtEl>
                                        <p:attrNameLst>
                                          <p:attrName>style.visibility</p:attrName>
                                        </p:attrNameLst>
                                      </p:cBhvr>
                                      <p:to>
                                        <p:strVal val="visible"/>
                                      </p:to>
                                    </p:set>
                                    <p:anim calcmode="lin" valueType="num">
                                      <p:cBhvr additive="base">
                                        <p:cTn id="198" dur="500" fill="hold"/>
                                        <p:tgtEl>
                                          <p:spTgt spid="80"/>
                                        </p:tgtEl>
                                        <p:attrNameLst>
                                          <p:attrName>ppt_x</p:attrName>
                                        </p:attrNameLst>
                                      </p:cBhvr>
                                      <p:tavLst>
                                        <p:tav tm="0">
                                          <p:val>
                                            <p:strVal val="#ppt_x"/>
                                          </p:val>
                                        </p:tav>
                                        <p:tav tm="100000">
                                          <p:val>
                                            <p:strVal val="#ppt_x"/>
                                          </p:val>
                                        </p:tav>
                                      </p:tavLst>
                                    </p:anim>
                                    <p:anim calcmode="lin" valueType="num">
                                      <p:cBhvr additive="base">
                                        <p:cTn id="199" dur="500" fill="hold"/>
                                        <p:tgtEl>
                                          <p:spTgt spid="80"/>
                                        </p:tgtEl>
                                        <p:attrNameLst>
                                          <p:attrName>ppt_y</p:attrName>
                                        </p:attrNameLst>
                                      </p:cBhvr>
                                      <p:tavLst>
                                        <p:tav tm="0">
                                          <p:val>
                                            <p:strVal val="1+#ppt_h/2"/>
                                          </p:val>
                                        </p:tav>
                                        <p:tav tm="100000">
                                          <p:val>
                                            <p:strVal val="#ppt_y"/>
                                          </p:val>
                                        </p:tav>
                                      </p:tavLst>
                                    </p:anim>
                                  </p:childTnLst>
                                </p:cTn>
                              </p:par>
                              <p:par>
                                <p:cTn id="200" presetID="2" presetClass="entr" presetSubtype="4" fill="hold" nodeType="withEffect">
                                  <p:stCondLst>
                                    <p:cond delay="0"/>
                                  </p:stCondLst>
                                  <p:childTnLst>
                                    <p:set>
                                      <p:cBhvr>
                                        <p:cTn id="201" dur="1" fill="hold">
                                          <p:stCondLst>
                                            <p:cond delay="0"/>
                                          </p:stCondLst>
                                        </p:cTn>
                                        <p:tgtEl>
                                          <p:spTgt spid="81"/>
                                        </p:tgtEl>
                                        <p:attrNameLst>
                                          <p:attrName>style.visibility</p:attrName>
                                        </p:attrNameLst>
                                      </p:cBhvr>
                                      <p:to>
                                        <p:strVal val="visible"/>
                                      </p:to>
                                    </p:set>
                                    <p:anim calcmode="lin" valueType="num">
                                      <p:cBhvr additive="base">
                                        <p:cTn id="202" dur="500" fill="hold"/>
                                        <p:tgtEl>
                                          <p:spTgt spid="81"/>
                                        </p:tgtEl>
                                        <p:attrNameLst>
                                          <p:attrName>ppt_x</p:attrName>
                                        </p:attrNameLst>
                                      </p:cBhvr>
                                      <p:tavLst>
                                        <p:tav tm="0">
                                          <p:val>
                                            <p:strVal val="#ppt_x"/>
                                          </p:val>
                                        </p:tav>
                                        <p:tav tm="100000">
                                          <p:val>
                                            <p:strVal val="#ppt_x"/>
                                          </p:val>
                                        </p:tav>
                                      </p:tavLst>
                                    </p:anim>
                                    <p:anim calcmode="lin" valueType="num">
                                      <p:cBhvr additive="base">
                                        <p:cTn id="203" dur="500" fill="hold"/>
                                        <p:tgtEl>
                                          <p:spTgt spid="81"/>
                                        </p:tgtEl>
                                        <p:attrNameLst>
                                          <p:attrName>ppt_y</p:attrName>
                                        </p:attrNameLst>
                                      </p:cBhvr>
                                      <p:tavLst>
                                        <p:tav tm="0">
                                          <p:val>
                                            <p:strVal val="1+#ppt_h/2"/>
                                          </p:val>
                                        </p:tav>
                                        <p:tav tm="100000">
                                          <p:val>
                                            <p:strVal val="#ppt_y"/>
                                          </p:val>
                                        </p:tav>
                                      </p:tavLst>
                                    </p:anim>
                                  </p:childTnLst>
                                </p:cTn>
                              </p:par>
                              <p:par>
                                <p:cTn id="204" presetID="2" presetClass="entr" presetSubtype="4" fill="hold" nodeType="withEffect">
                                  <p:stCondLst>
                                    <p:cond delay="0"/>
                                  </p:stCondLst>
                                  <p:childTnLst>
                                    <p:set>
                                      <p:cBhvr>
                                        <p:cTn id="205" dur="1" fill="hold">
                                          <p:stCondLst>
                                            <p:cond delay="0"/>
                                          </p:stCondLst>
                                        </p:cTn>
                                        <p:tgtEl>
                                          <p:spTgt spid="82"/>
                                        </p:tgtEl>
                                        <p:attrNameLst>
                                          <p:attrName>style.visibility</p:attrName>
                                        </p:attrNameLst>
                                      </p:cBhvr>
                                      <p:to>
                                        <p:strVal val="visible"/>
                                      </p:to>
                                    </p:set>
                                    <p:anim calcmode="lin" valueType="num">
                                      <p:cBhvr additive="base">
                                        <p:cTn id="206" dur="500" fill="hold"/>
                                        <p:tgtEl>
                                          <p:spTgt spid="82"/>
                                        </p:tgtEl>
                                        <p:attrNameLst>
                                          <p:attrName>ppt_x</p:attrName>
                                        </p:attrNameLst>
                                      </p:cBhvr>
                                      <p:tavLst>
                                        <p:tav tm="0">
                                          <p:val>
                                            <p:strVal val="#ppt_x"/>
                                          </p:val>
                                        </p:tav>
                                        <p:tav tm="100000">
                                          <p:val>
                                            <p:strVal val="#ppt_x"/>
                                          </p:val>
                                        </p:tav>
                                      </p:tavLst>
                                    </p:anim>
                                    <p:anim calcmode="lin" valueType="num">
                                      <p:cBhvr additive="base">
                                        <p:cTn id="207" dur="500" fill="hold"/>
                                        <p:tgtEl>
                                          <p:spTgt spid="82"/>
                                        </p:tgtEl>
                                        <p:attrNameLst>
                                          <p:attrName>ppt_y</p:attrName>
                                        </p:attrNameLst>
                                      </p:cBhvr>
                                      <p:tavLst>
                                        <p:tav tm="0">
                                          <p:val>
                                            <p:strVal val="1+#ppt_h/2"/>
                                          </p:val>
                                        </p:tav>
                                        <p:tav tm="100000">
                                          <p:val>
                                            <p:strVal val="#ppt_y"/>
                                          </p:val>
                                        </p:tav>
                                      </p:tavLst>
                                    </p:anim>
                                  </p:childTnLst>
                                </p:cTn>
                              </p:par>
                              <p:par>
                                <p:cTn id="208" presetID="2" presetClass="entr" presetSubtype="4" fill="hold" nodeType="withEffect">
                                  <p:stCondLst>
                                    <p:cond delay="0"/>
                                  </p:stCondLst>
                                  <p:childTnLst>
                                    <p:set>
                                      <p:cBhvr>
                                        <p:cTn id="209" dur="1" fill="hold">
                                          <p:stCondLst>
                                            <p:cond delay="0"/>
                                          </p:stCondLst>
                                        </p:cTn>
                                        <p:tgtEl>
                                          <p:spTgt spid="83"/>
                                        </p:tgtEl>
                                        <p:attrNameLst>
                                          <p:attrName>style.visibility</p:attrName>
                                        </p:attrNameLst>
                                      </p:cBhvr>
                                      <p:to>
                                        <p:strVal val="visible"/>
                                      </p:to>
                                    </p:set>
                                    <p:anim calcmode="lin" valueType="num">
                                      <p:cBhvr additive="base">
                                        <p:cTn id="210" dur="500" fill="hold"/>
                                        <p:tgtEl>
                                          <p:spTgt spid="83"/>
                                        </p:tgtEl>
                                        <p:attrNameLst>
                                          <p:attrName>ppt_x</p:attrName>
                                        </p:attrNameLst>
                                      </p:cBhvr>
                                      <p:tavLst>
                                        <p:tav tm="0">
                                          <p:val>
                                            <p:strVal val="#ppt_x"/>
                                          </p:val>
                                        </p:tav>
                                        <p:tav tm="100000">
                                          <p:val>
                                            <p:strVal val="#ppt_x"/>
                                          </p:val>
                                        </p:tav>
                                      </p:tavLst>
                                    </p:anim>
                                    <p:anim calcmode="lin" valueType="num">
                                      <p:cBhvr additive="base">
                                        <p:cTn id="211" dur="500" fill="hold"/>
                                        <p:tgtEl>
                                          <p:spTgt spid="83"/>
                                        </p:tgtEl>
                                        <p:attrNameLst>
                                          <p:attrName>ppt_y</p:attrName>
                                        </p:attrNameLst>
                                      </p:cBhvr>
                                      <p:tavLst>
                                        <p:tav tm="0">
                                          <p:val>
                                            <p:strVal val="1+#ppt_h/2"/>
                                          </p:val>
                                        </p:tav>
                                        <p:tav tm="100000">
                                          <p:val>
                                            <p:strVal val="#ppt_y"/>
                                          </p:val>
                                        </p:tav>
                                      </p:tavLst>
                                    </p:anim>
                                  </p:childTnLst>
                                </p:cTn>
                              </p:par>
                              <p:par>
                                <p:cTn id="212" presetID="2" presetClass="entr" presetSubtype="4" fill="hold" nodeType="withEffect">
                                  <p:stCondLst>
                                    <p:cond delay="0"/>
                                  </p:stCondLst>
                                  <p:childTnLst>
                                    <p:set>
                                      <p:cBhvr>
                                        <p:cTn id="213" dur="1" fill="hold">
                                          <p:stCondLst>
                                            <p:cond delay="0"/>
                                          </p:stCondLst>
                                        </p:cTn>
                                        <p:tgtEl>
                                          <p:spTgt spid="84"/>
                                        </p:tgtEl>
                                        <p:attrNameLst>
                                          <p:attrName>style.visibility</p:attrName>
                                        </p:attrNameLst>
                                      </p:cBhvr>
                                      <p:to>
                                        <p:strVal val="visible"/>
                                      </p:to>
                                    </p:set>
                                    <p:anim calcmode="lin" valueType="num">
                                      <p:cBhvr additive="base">
                                        <p:cTn id="214" dur="500" fill="hold"/>
                                        <p:tgtEl>
                                          <p:spTgt spid="84"/>
                                        </p:tgtEl>
                                        <p:attrNameLst>
                                          <p:attrName>ppt_x</p:attrName>
                                        </p:attrNameLst>
                                      </p:cBhvr>
                                      <p:tavLst>
                                        <p:tav tm="0">
                                          <p:val>
                                            <p:strVal val="#ppt_x"/>
                                          </p:val>
                                        </p:tav>
                                        <p:tav tm="100000">
                                          <p:val>
                                            <p:strVal val="#ppt_x"/>
                                          </p:val>
                                        </p:tav>
                                      </p:tavLst>
                                    </p:anim>
                                    <p:anim calcmode="lin" valueType="num">
                                      <p:cBhvr additive="base">
                                        <p:cTn id="215" dur="500" fill="hold"/>
                                        <p:tgtEl>
                                          <p:spTgt spid="84"/>
                                        </p:tgtEl>
                                        <p:attrNameLst>
                                          <p:attrName>ppt_y</p:attrName>
                                        </p:attrNameLst>
                                      </p:cBhvr>
                                      <p:tavLst>
                                        <p:tav tm="0">
                                          <p:val>
                                            <p:strVal val="1+#ppt_h/2"/>
                                          </p:val>
                                        </p:tav>
                                        <p:tav tm="100000">
                                          <p:val>
                                            <p:strVal val="#ppt_y"/>
                                          </p:val>
                                        </p:tav>
                                      </p:tavLst>
                                    </p:anim>
                                  </p:childTnLst>
                                </p:cTn>
                              </p:par>
                              <p:par>
                                <p:cTn id="216" presetID="2" presetClass="entr" presetSubtype="4" fill="hold" nodeType="withEffect">
                                  <p:stCondLst>
                                    <p:cond delay="0"/>
                                  </p:stCondLst>
                                  <p:childTnLst>
                                    <p:set>
                                      <p:cBhvr>
                                        <p:cTn id="217" dur="1" fill="hold">
                                          <p:stCondLst>
                                            <p:cond delay="0"/>
                                          </p:stCondLst>
                                        </p:cTn>
                                        <p:tgtEl>
                                          <p:spTgt spid="43"/>
                                        </p:tgtEl>
                                        <p:attrNameLst>
                                          <p:attrName>style.visibility</p:attrName>
                                        </p:attrNameLst>
                                      </p:cBhvr>
                                      <p:to>
                                        <p:strVal val="visible"/>
                                      </p:to>
                                    </p:set>
                                    <p:anim calcmode="lin" valueType="num">
                                      <p:cBhvr additive="base">
                                        <p:cTn id="218" dur="500" fill="hold"/>
                                        <p:tgtEl>
                                          <p:spTgt spid="43"/>
                                        </p:tgtEl>
                                        <p:attrNameLst>
                                          <p:attrName>ppt_x</p:attrName>
                                        </p:attrNameLst>
                                      </p:cBhvr>
                                      <p:tavLst>
                                        <p:tav tm="0">
                                          <p:val>
                                            <p:strVal val="#ppt_x"/>
                                          </p:val>
                                        </p:tav>
                                        <p:tav tm="100000">
                                          <p:val>
                                            <p:strVal val="#ppt_x"/>
                                          </p:val>
                                        </p:tav>
                                      </p:tavLst>
                                    </p:anim>
                                    <p:anim calcmode="lin" valueType="num">
                                      <p:cBhvr additive="base">
                                        <p:cTn id="219" dur="500" fill="hold"/>
                                        <p:tgtEl>
                                          <p:spTgt spid="43"/>
                                        </p:tgtEl>
                                        <p:attrNameLst>
                                          <p:attrName>ppt_y</p:attrName>
                                        </p:attrNameLst>
                                      </p:cBhvr>
                                      <p:tavLst>
                                        <p:tav tm="0">
                                          <p:val>
                                            <p:strVal val="1+#ppt_h/2"/>
                                          </p:val>
                                        </p:tav>
                                        <p:tav tm="100000">
                                          <p:val>
                                            <p:strVal val="#ppt_y"/>
                                          </p:val>
                                        </p:tav>
                                      </p:tavLst>
                                    </p:anim>
                                  </p:childTnLst>
                                </p:cTn>
                              </p:par>
                              <p:par>
                                <p:cTn id="220" presetID="2" presetClass="entr" presetSubtype="4" fill="hold" nodeType="withEffect">
                                  <p:stCondLst>
                                    <p:cond delay="0"/>
                                  </p:stCondLst>
                                  <p:childTnLst>
                                    <p:set>
                                      <p:cBhvr>
                                        <p:cTn id="221" dur="1" fill="hold">
                                          <p:stCondLst>
                                            <p:cond delay="0"/>
                                          </p:stCondLst>
                                        </p:cTn>
                                        <p:tgtEl>
                                          <p:spTgt spid="44"/>
                                        </p:tgtEl>
                                        <p:attrNameLst>
                                          <p:attrName>style.visibility</p:attrName>
                                        </p:attrNameLst>
                                      </p:cBhvr>
                                      <p:to>
                                        <p:strVal val="visible"/>
                                      </p:to>
                                    </p:set>
                                    <p:anim calcmode="lin" valueType="num">
                                      <p:cBhvr additive="base">
                                        <p:cTn id="222" dur="500" fill="hold"/>
                                        <p:tgtEl>
                                          <p:spTgt spid="44"/>
                                        </p:tgtEl>
                                        <p:attrNameLst>
                                          <p:attrName>ppt_x</p:attrName>
                                        </p:attrNameLst>
                                      </p:cBhvr>
                                      <p:tavLst>
                                        <p:tav tm="0">
                                          <p:val>
                                            <p:strVal val="#ppt_x"/>
                                          </p:val>
                                        </p:tav>
                                        <p:tav tm="100000">
                                          <p:val>
                                            <p:strVal val="#ppt_x"/>
                                          </p:val>
                                        </p:tav>
                                      </p:tavLst>
                                    </p:anim>
                                    <p:anim calcmode="lin" valueType="num">
                                      <p:cBhvr additive="base">
                                        <p:cTn id="223" dur="500" fill="hold"/>
                                        <p:tgtEl>
                                          <p:spTgt spid="44"/>
                                        </p:tgtEl>
                                        <p:attrNameLst>
                                          <p:attrName>ppt_y</p:attrName>
                                        </p:attrNameLst>
                                      </p:cBhvr>
                                      <p:tavLst>
                                        <p:tav tm="0">
                                          <p:val>
                                            <p:strVal val="1+#ppt_h/2"/>
                                          </p:val>
                                        </p:tav>
                                        <p:tav tm="100000">
                                          <p:val>
                                            <p:strVal val="#ppt_y"/>
                                          </p:val>
                                        </p:tav>
                                      </p:tavLst>
                                    </p:anim>
                                  </p:childTnLst>
                                </p:cTn>
                              </p:par>
                              <p:par>
                                <p:cTn id="224" presetID="2" presetClass="entr" presetSubtype="4" fill="hold" nodeType="withEffect">
                                  <p:stCondLst>
                                    <p:cond delay="0"/>
                                  </p:stCondLst>
                                  <p:childTnLst>
                                    <p:set>
                                      <p:cBhvr>
                                        <p:cTn id="225" dur="1" fill="hold">
                                          <p:stCondLst>
                                            <p:cond delay="0"/>
                                          </p:stCondLst>
                                        </p:cTn>
                                        <p:tgtEl>
                                          <p:spTgt spid="45"/>
                                        </p:tgtEl>
                                        <p:attrNameLst>
                                          <p:attrName>style.visibility</p:attrName>
                                        </p:attrNameLst>
                                      </p:cBhvr>
                                      <p:to>
                                        <p:strVal val="visible"/>
                                      </p:to>
                                    </p:set>
                                    <p:anim calcmode="lin" valueType="num">
                                      <p:cBhvr additive="base">
                                        <p:cTn id="226" dur="500" fill="hold"/>
                                        <p:tgtEl>
                                          <p:spTgt spid="45"/>
                                        </p:tgtEl>
                                        <p:attrNameLst>
                                          <p:attrName>ppt_x</p:attrName>
                                        </p:attrNameLst>
                                      </p:cBhvr>
                                      <p:tavLst>
                                        <p:tav tm="0">
                                          <p:val>
                                            <p:strVal val="#ppt_x"/>
                                          </p:val>
                                        </p:tav>
                                        <p:tav tm="100000">
                                          <p:val>
                                            <p:strVal val="#ppt_x"/>
                                          </p:val>
                                        </p:tav>
                                      </p:tavLst>
                                    </p:anim>
                                    <p:anim calcmode="lin" valueType="num">
                                      <p:cBhvr additive="base">
                                        <p:cTn id="227" dur="500" fill="hold"/>
                                        <p:tgtEl>
                                          <p:spTgt spid="45"/>
                                        </p:tgtEl>
                                        <p:attrNameLst>
                                          <p:attrName>ppt_y</p:attrName>
                                        </p:attrNameLst>
                                      </p:cBhvr>
                                      <p:tavLst>
                                        <p:tav tm="0">
                                          <p:val>
                                            <p:strVal val="1+#ppt_h/2"/>
                                          </p:val>
                                        </p:tav>
                                        <p:tav tm="100000">
                                          <p:val>
                                            <p:strVal val="#ppt_y"/>
                                          </p:val>
                                        </p:tav>
                                      </p:tavLst>
                                    </p:anim>
                                  </p:childTnLst>
                                </p:cTn>
                              </p:par>
                              <p:par>
                                <p:cTn id="228" presetID="2" presetClass="entr" presetSubtype="4" fill="hold" nodeType="withEffect">
                                  <p:stCondLst>
                                    <p:cond delay="0"/>
                                  </p:stCondLst>
                                  <p:childTnLst>
                                    <p:set>
                                      <p:cBhvr>
                                        <p:cTn id="229" dur="1" fill="hold">
                                          <p:stCondLst>
                                            <p:cond delay="0"/>
                                          </p:stCondLst>
                                        </p:cTn>
                                        <p:tgtEl>
                                          <p:spTgt spid="46"/>
                                        </p:tgtEl>
                                        <p:attrNameLst>
                                          <p:attrName>style.visibility</p:attrName>
                                        </p:attrNameLst>
                                      </p:cBhvr>
                                      <p:to>
                                        <p:strVal val="visible"/>
                                      </p:to>
                                    </p:set>
                                    <p:anim calcmode="lin" valueType="num">
                                      <p:cBhvr additive="base">
                                        <p:cTn id="230" dur="500" fill="hold"/>
                                        <p:tgtEl>
                                          <p:spTgt spid="46"/>
                                        </p:tgtEl>
                                        <p:attrNameLst>
                                          <p:attrName>ppt_x</p:attrName>
                                        </p:attrNameLst>
                                      </p:cBhvr>
                                      <p:tavLst>
                                        <p:tav tm="0">
                                          <p:val>
                                            <p:strVal val="#ppt_x"/>
                                          </p:val>
                                        </p:tav>
                                        <p:tav tm="100000">
                                          <p:val>
                                            <p:strVal val="#ppt_x"/>
                                          </p:val>
                                        </p:tav>
                                      </p:tavLst>
                                    </p:anim>
                                    <p:anim calcmode="lin" valueType="num">
                                      <p:cBhvr additive="base">
                                        <p:cTn id="231" dur="500" fill="hold"/>
                                        <p:tgtEl>
                                          <p:spTgt spid="46"/>
                                        </p:tgtEl>
                                        <p:attrNameLst>
                                          <p:attrName>ppt_y</p:attrName>
                                        </p:attrNameLst>
                                      </p:cBhvr>
                                      <p:tavLst>
                                        <p:tav tm="0">
                                          <p:val>
                                            <p:strVal val="1+#ppt_h/2"/>
                                          </p:val>
                                        </p:tav>
                                        <p:tav tm="100000">
                                          <p:val>
                                            <p:strVal val="#ppt_y"/>
                                          </p:val>
                                        </p:tav>
                                      </p:tavLst>
                                    </p:anim>
                                  </p:childTnLst>
                                </p:cTn>
                              </p:par>
                              <p:par>
                                <p:cTn id="232" presetID="2" presetClass="entr" presetSubtype="4" fill="hold" nodeType="withEffect">
                                  <p:stCondLst>
                                    <p:cond delay="0"/>
                                  </p:stCondLst>
                                  <p:childTnLst>
                                    <p:set>
                                      <p:cBhvr>
                                        <p:cTn id="233" dur="1" fill="hold">
                                          <p:stCondLst>
                                            <p:cond delay="0"/>
                                          </p:stCondLst>
                                        </p:cTn>
                                        <p:tgtEl>
                                          <p:spTgt spid="47"/>
                                        </p:tgtEl>
                                        <p:attrNameLst>
                                          <p:attrName>style.visibility</p:attrName>
                                        </p:attrNameLst>
                                      </p:cBhvr>
                                      <p:to>
                                        <p:strVal val="visible"/>
                                      </p:to>
                                    </p:set>
                                    <p:anim calcmode="lin" valueType="num">
                                      <p:cBhvr additive="base">
                                        <p:cTn id="234" dur="500" fill="hold"/>
                                        <p:tgtEl>
                                          <p:spTgt spid="47"/>
                                        </p:tgtEl>
                                        <p:attrNameLst>
                                          <p:attrName>ppt_x</p:attrName>
                                        </p:attrNameLst>
                                      </p:cBhvr>
                                      <p:tavLst>
                                        <p:tav tm="0">
                                          <p:val>
                                            <p:strVal val="#ppt_x"/>
                                          </p:val>
                                        </p:tav>
                                        <p:tav tm="100000">
                                          <p:val>
                                            <p:strVal val="#ppt_x"/>
                                          </p:val>
                                        </p:tav>
                                      </p:tavLst>
                                    </p:anim>
                                    <p:anim calcmode="lin" valueType="num">
                                      <p:cBhvr additive="base">
                                        <p:cTn id="235" dur="500" fill="hold"/>
                                        <p:tgtEl>
                                          <p:spTgt spid="47"/>
                                        </p:tgtEl>
                                        <p:attrNameLst>
                                          <p:attrName>ppt_y</p:attrName>
                                        </p:attrNameLst>
                                      </p:cBhvr>
                                      <p:tavLst>
                                        <p:tav tm="0">
                                          <p:val>
                                            <p:strVal val="1+#ppt_h/2"/>
                                          </p:val>
                                        </p:tav>
                                        <p:tav tm="100000">
                                          <p:val>
                                            <p:strVal val="#ppt_y"/>
                                          </p:val>
                                        </p:tav>
                                      </p:tavLst>
                                    </p:anim>
                                  </p:childTnLst>
                                </p:cTn>
                              </p:par>
                              <p:par>
                                <p:cTn id="236" presetID="2" presetClass="entr" presetSubtype="4" fill="hold" nodeType="withEffect">
                                  <p:stCondLst>
                                    <p:cond delay="0"/>
                                  </p:stCondLst>
                                  <p:childTnLst>
                                    <p:set>
                                      <p:cBhvr>
                                        <p:cTn id="237" dur="1" fill="hold">
                                          <p:stCondLst>
                                            <p:cond delay="0"/>
                                          </p:stCondLst>
                                        </p:cTn>
                                        <p:tgtEl>
                                          <p:spTgt spid="48"/>
                                        </p:tgtEl>
                                        <p:attrNameLst>
                                          <p:attrName>style.visibility</p:attrName>
                                        </p:attrNameLst>
                                      </p:cBhvr>
                                      <p:to>
                                        <p:strVal val="visible"/>
                                      </p:to>
                                    </p:set>
                                    <p:anim calcmode="lin" valueType="num">
                                      <p:cBhvr additive="base">
                                        <p:cTn id="238" dur="500" fill="hold"/>
                                        <p:tgtEl>
                                          <p:spTgt spid="48"/>
                                        </p:tgtEl>
                                        <p:attrNameLst>
                                          <p:attrName>ppt_x</p:attrName>
                                        </p:attrNameLst>
                                      </p:cBhvr>
                                      <p:tavLst>
                                        <p:tav tm="0">
                                          <p:val>
                                            <p:strVal val="#ppt_x"/>
                                          </p:val>
                                        </p:tav>
                                        <p:tav tm="100000">
                                          <p:val>
                                            <p:strVal val="#ppt_x"/>
                                          </p:val>
                                        </p:tav>
                                      </p:tavLst>
                                    </p:anim>
                                    <p:anim calcmode="lin" valueType="num">
                                      <p:cBhvr additive="base">
                                        <p:cTn id="239" dur="500" fill="hold"/>
                                        <p:tgtEl>
                                          <p:spTgt spid="48"/>
                                        </p:tgtEl>
                                        <p:attrNameLst>
                                          <p:attrName>ppt_y</p:attrName>
                                        </p:attrNameLst>
                                      </p:cBhvr>
                                      <p:tavLst>
                                        <p:tav tm="0">
                                          <p:val>
                                            <p:strVal val="1+#ppt_h/2"/>
                                          </p:val>
                                        </p:tav>
                                        <p:tav tm="100000">
                                          <p:val>
                                            <p:strVal val="#ppt_y"/>
                                          </p:val>
                                        </p:tav>
                                      </p:tavLst>
                                    </p:anim>
                                  </p:childTnLst>
                                </p:cTn>
                              </p:par>
                              <p:par>
                                <p:cTn id="240" presetID="2" presetClass="entr" presetSubtype="4" fill="hold" grpId="2" nodeType="withEffect">
                                  <p:stCondLst>
                                    <p:cond delay="0"/>
                                  </p:stCondLst>
                                  <p:childTnLst>
                                    <p:set>
                                      <p:cBhvr>
                                        <p:cTn id="241" dur="1" fill="hold">
                                          <p:stCondLst>
                                            <p:cond delay="0"/>
                                          </p:stCondLst>
                                        </p:cTn>
                                        <p:tgtEl>
                                          <p:spTgt spid="49"/>
                                        </p:tgtEl>
                                        <p:attrNameLst>
                                          <p:attrName>style.visibility</p:attrName>
                                        </p:attrNameLst>
                                      </p:cBhvr>
                                      <p:to>
                                        <p:strVal val="visible"/>
                                      </p:to>
                                    </p:set>
                                    <p:anim calcmode="lin" valueType="num">
                                      <p:cBhvr additive="base">
                                        <p:cTn id="242" dur="500" fill="hold"/>
                                        <p:tgtEl>
                                          <p:spTgt spid="49"/>
                                        </p:tgtEl>
                                        <p:attrNameLst>
                                          <p:attrName>ppt_x</p:attrName>
                                        </p:attrNameLst>
                                      </p:cBhvr>
                                      <p:tavLst>
                                        <p:tav tm="0">
                                          <p:val>
                                            <p:strVal val="#ppt_x"/>
                                          </p:val>
                                        </p:tav>
                                        <p:tav tm="100000">
                                          <p:val>
                                            <p:strVal val="#ppt_x"/>
                                          </p:val>
                                        </p:tav>
                                      </p:tavLst>
                                    </p:anim>
                                    <p:anim calcmode="lin" valueType="num">
                                      <p:cBhvr additive="base">
                                        <p:cTn id="243" dur="500" fill="hold"/>
                                        <p:tgtEl>
                                          <p:spTgt spid="49"/>
                                        </p:tgtEl>
                                        <p:attrNameLst>
                                          <p:attrName>ppt_y</p:attrName>
                                        </p:attrNameLst>
                                      </p:cBhvr>
                                      <p:tavLst>
                                        <p:tav tm="0">
                                          <p:val>
                                            <p:strVal val="1+#ppt_h/2"/>
                                          </p:val>
                                        </p:tav>
                                        <p:tav tm="100000">
                                          <p:val>
                                            <p:strVal val="#ppt_y"/>
                                          </p:val>
                                        </p:tav>
                                      </p:tavLst>
                                    </p:anim>
                                  </p:childTnLst>
                                </p:cTn>
                              </p:par>
                              <p:par>
                                <p:cTn id="244" presetID="2" presetClass="entr" presetSubtype="4" fill="hold" grpId="2" nodeType="withEffect">
                                  <p:stCondLst>
                                    <p:cond delay="0"/>
                                  </p:stCondLst>
                                  <p:childTnLst>
                                    <p:set>
                                      <p:cBhvr>
                                        <p:cTn id="245" dur="1" fill="hold">
                                          <p:stCondLst>
                                            <p:cond delay="0"/>
                                          </p:stCondLst>
                                        </p:cTn>
                                        <p:tgtEl>
                                          <p:spTgt spid="52"/>
                                        </p:tgtEl>
                                        <p:attrNameLst>
                                          <p:attrName>style.visibility</p:attrName>
                                        </p:attrNameLst>
                                      </p:cBhvr>
                                      <p:to>
                                        <p:strVal val="visible"/>
                                      </p:to>
                                    </p:set>
                                    <p:anim calcmode="lin" valueType="num">
                                      <p:cBhvr additive="base">
                                        <p:cTn id="246" dur="500" fill="hold"/>
                                        <p:tgtEl>
                                          <p:spTgt spid="52"/>
                                        </p:tgtEl>
                                        <p:attrNameLst>
                                          <p:attrName>ppt_x</p:attrName>
                                        </p:attrNameLst>
                                      </p:cBhvr>
                                      <p:tavLst>
                                        <p:tav tm="0">
                                          <p:val>
                                            <p:strVal val="#ppt_x"/>
                                          </p:val>
                                        </p:tav>
                                        <p:tav tm="100000">
                                          <p:val>
                                            <p:strVal val="#ppt_x"/>
                                          </p:val>
                                        </p:tav>
                                      </p:tavLst>
                                    </p:anim>
                                    <p:anim calcmode="lin" valueType="num">
                                      <p:cBhvr additive="base">
                                        <p:cTn id="247" dur="500" fill="hold"/>
                                        <p:tgtEl>
                                          <p:spTgt spid="52"/>
                                        </p:tgtEl>
                                        <p:attrNameLst>
                                          <p:attrName>ppt_y</p:attrName>
                                        </p:attrNameLst>
                                      </p:cBhvr>
                                      <p:tavLst>
                                        <p:tav tm="0">
                                          <p:val>
                                            <p:strVal val="1+#ppt_h/2"/>
                                          </p:val>
                                        </p:tav>
                                        <p:tav tm="100000">
                                          <p:val>
                                            <p:strVal val="#ppt_y"/>
                                          </p:val>
                                        </p:tav>
                                      </p:tavLst>
                                    </p:anim>
                                  </p:childTnLst>
                                </p:cTn>
                              </p:par>
                              <p:par>
                                <p:cTn id="248" presetID="2" presetClass="entr" presetSubtype="4" fill="hold" grpId="2" nodeType="withEffect">
                                  <p:stCondLst>
                                    <p:cond delay="0"/>
                                  </p:stCondLst>
                                  <p:childTnLst>
                                    <p:set>
                                      <p:cBhvr>
                                        <p:cTn id="249" dur="1" fill="hold">
                                          <p:stCondLst>
                                            <p:cond delay="0"/>
                                          </p:stCondLst>
                                        </p:cTn>
                                        <p:tgtEl>
                                          <p:spTgt spid="53"/>
                                        </p:tgtEl>
                                        <p:attrNameLst>
                                          <p:attrName>style.visibility</p:attrName>
                                        </p:attrNameLst>
                                      </p:cBhvr>
                                      <p:to>
                                        <p:strVal val="visible"/>
                                      </p:to>
                                    </p:set>
                                    <p:anim calcmode="lin" valueType="num">
                                      <p:cBhvr additive="base">
                                        <p:cTn id="250" dur="500" fill="hold"/>
                                        <p:tgtEl>
                                          <p:spTgt spid="53"/>
                                        </p:tgtEl>
                                        <p:attrNameLst>
                                          <p:attrName>ppt_x</p:attrName>
                                        </p:attrNameLst>
                                      </p:cBhvr>
                                      <p:tavLst>
                                        <p:tav tm="0">
                                          <p:val>
                                            <p:strVal val="#ppt_x"/>
                                          </p:val>
                                        </p:tav>
                                        <p:tav tm="100000">
                                          <p:val>
                                            <p:strVal val="#ppt_x"/>
                                          </p:val>
                                        </p:tav>
                                      </p:tavLst>
                                    </p:anim>
                                    <p:anim calcmode="lin" valueType="num">
                                      <p:cBhvr additive="base">
                                        <p:cTn id="251" dur="500" fill="hold"/>
                                        <p:tgtEl>
                                          <p:spTgt spid="53"/>
                                        </p:tgtEl>
                                        <p:attrNameLst>
                                          <p:attrName>ppt_y</p:attrName>
                                        </p:attrNameLst>
                                      </p:cBhvr>
                                      <p:tavLst>
                                        <p:tav tm="0">
                                          <p:val>
                                            <p:strVal val="1+#ppt_h/2"/>
                                          </p:val>
                                        </p:tav>
                                        <p:tav tm="100000">
                                          <p:val>
                                            <p:strVal val="#ppt_y"/>
                                          </p:val>
                                        </p:tav>
                                      </p:tavLst>
                                    </p:anim>
                                  </p:childTnLst>
                                </p:cTn>
                              </p:par>
                              <p:par>
                                <p:cTn id="252" presetID="2" presetClass="entr" presetSubtype="4" fill="hold" grpId="2" nodeType="withEffect">
                                  <p:stCondLst>
                                    <p:cond delay="0"/>
                                  </p:stCondLst>
                                  <p:childTnLst>
                                    <p:set>
                                      <p:cBhvr>
                                        <p:cTn id="253" dur="1" fill="hold">
                                          <p:stCondLst>
                                            <p:cond delay="0"/>
                                          </p:stCondLst>
                                        </p:cTn>
                                        <p:tgtEl>
                                          <p:spTgt spid="56"/>
                                        </p:tgtEl>
                                        <p:attrNameLst>
                                          <p:attrName>style.visibility</p:attrName>
                                        </p:attrNameLst>
                                      </p:cBhvr>
                                      <p:to>
                                        <p:strVal val="visible"/>
                                      </p:to>
                                    </p:set>
                                    <p:anim calcmode="lin" valueType="num">
                                      <p:cBhvr additive="base">
                                        <p:cTn id="254" dur="500" fill="hold"/>
                                        <p:tgtEl>
                                          <p:spTgt spid="56"/>
                                        </p:tgtEl>
                                        <p:attrNameLst>
                                          <p:attrName>ppt_x</p:attrName>
                                        </p:attrNameLst>
                                      </p:cBhvr>
                                      <p:tavLst>
                                        <p:tav tm="0">
                                          <p:val>
                                            <p:strVal val="#ppt_x"/>
                                          </p:val>
                                        </p:tav>
                                        <p:tav tm="100000">
                                          <p:val>
                                            <p:strVal val="#ppt_x"/>
                                          </p:val>
                                        </p:tav>
                                      </p:tavLst>
                                    </p:anim>
                                    <p:anim calcmode="lin" valueType="num">
                                      <p:cBhvr additive="base">
                                        <p:cTn id="255" dur="500" fill="hold"/>
                                        <p:tgtEl>
                                          <p:spTgt spid="56"/>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57"/>
                                        </p:tgtEl>
                                        <p:attrNameLst>
                                          <p:attrName>style.visibility</p:attrName>
                                        </p:attrNameLst>
                                      </p:cBhvr>
                                      <p:to>
                                        <p:strVal val="visible"/>
                                      </p:to>
                                    </p:set>
                                    <p:anim calcmode="lin" valueType="num">
                                      <p:cBhvr additive="base">
                                        <p:cTn id="258" dur="500" fill="hold"/>
                                        <p:tgtEl>
                                          <p:spTgt spid="57"/>
                                        </p:tgtEl>
                                        <p:attrNameLst>
                                          <p:attrName>ppt_x</p:attrName>
                                        </p:attrNameLst>
                                      </p:cBhvr>
                                      <p:tavLst>
                                        <p:tav tm="0">
                                          <p:val>
                                            <p:strVal val="#ppt_x"/>
                                          </p:val>
                                        </p:tav>
                                        <p:tav tm="100000">
                                          <p:val>
                                            <p:strVal val="#ppt_x"/>
                                          </p:val>
                                        </p:tav>
                                      </p:tavLst>
                                    </p:anim>
                                    <p:anim calcmode="lin" valueType="num">
                                      <p:cBhvr additive="base">
                                        <p:cTn id="259" dur="500" fill="hold"/>
                                        <p:tgtEl>
                                          <p:spTgt spid="57"/>
                                        </p:tgtEl>
                                        <p:attrNameLst>
                                          <p:attrName>ppt_y</p:attrName>
                                        </p:attrNameLst>
                                      </p:cBhvr>
                                      <p:tavLst>
                                        <p:tav tm="0">
                                          <p:val>
                                            <p:strVal val="1+#ppt_h/2"/>
                                          </p:val>
                                        </p:tav>
                                        <p:tav tm="100000">
                                          <p:val>
                                            <p:strVal val="#ppt_y"/>
                                          </p:val>
                                        </p:tav>
                                      </p:tavLst>
                                    </p:anim>
                                  </p:childTnLst>
                                </p:cTn>
                              </p:par>
                              <p:par>
                                <p:cTn id="260" presetID="2" presetClass="entr" presetSubtype="4" fill="hold" grpId="1" nodeType="withEffect">
                                  <p:stCondLst>
                                    <p:cond delay="0"/>
                                  </p:stCondLst>
                                  <p:childTnLst>
                                    <p:set>
                                      <p:cBhvr>
                                        <p:cTn id="261" dur="1" fill="hold">
                                          <p:stCondLst>
                                            <p:cond delay="0"/>
                                          </p:stCondLst>
                                        </p:cTn>
                                        <p:tgtEl>
                                          <p:spTgt spid="54"/>
                                        </p:tgtEl>
                                        <p:attrNameLst>
                                          <p:attrName>style.visibility</p:attrName>
                                        </p:attrNameLst>
                                      </p:cBhvr>
                                      <p:to>
                                        <p:strVal val="visible"/>
                                      </p:to>
                                    </p:set>
                                    <p:anim calcmode="lin" valueType="num">
                                      <p:cBhvr additive="base">
                                        <p:cTn id="262" dur="500" fill="hold"/>
                                        <p:tgtEl>
                                          <p:spTgt spid="54"/>
                                        </p:tgtEl>
                                        <p:attrNameLst>
                                          <p:attrName>ppt_x</p:attrName>
                                        </p:attrNameLst>
                                      </p:cBhvr>
                                      <p:tavLst>
                                        <p:tav tm="0">
                                          <p:val>
                                            <p:strVal val="#ppt_x"/>
                                          </p:val>
                                        </p:tav>
                                        <p:tav tm="100000">
                                          <p:val>
                                            <p:strVal val="#ppt_x"/>
                                          </p:val>
                                        </p:tav>
                                      </p:tavLst>
                                    </p:anim>
                                    <p:anim calcmode="lin" valueType="num">
                                      <p:cBhvr additive="base">
                                        <p:cTn id="263" dur="500" fill="hold"/>
                                        <p:tgtEl>
                                          <p:spTgt spid="54"/>
                                        </p:tgtEl>
                                        <p:attrNameLst>
                                          <p:attrName>ppt_y</p:attrName>
                                        </p:attrNameLst>
                                      </p:cBhvr>
                                      <p:tavLst>
                                        <p:tav tm="0">
                                          <p:val>
                                            <p:strVal val="1+#ppt_h/2"/>
                                          </p:val>
                                        </p:tav>
                                        <p:tav tm="100000">
                                          <p:val>
                                            <p:strVal val="#ppt_y"/>
                                          </p:val>
                                        </p:tav>
                                      </p:tavLst>
                                    </p:anim>
                                  </p:childTnLst>
                                </p:cTn>
                              </p:par>
                              <p:par>
                                <p:cTn id="264" presetID="2" presetClass="entr" presetSubtype="4" fill="hold" grpId="1" nodeType="withEffect">
                                  <p:stCondLst>
                                    <p:cond delay="0"/>
                                  </p:stCondLst>
                                  <p:childTnLst>
                                    <p:set>
                                      <p:cBhvr>
                                        <p:cTn id="265" dur="1" fill="hold">
                                          <p:stCondLst>
                                            <p:cond delay="0"/>
                                          </p:stCondLst>
                                        </p:cTn>
                                        <p:tgtEl>
                                          <p:spTgt spid="55"/>
                                        </p:tgtEl>
                                        <p:attrNameLst>
                                          <p:attrName>style.visibility</p:attrName>
                                        </p:attrNameLst>
                                      </p:cBhvr>
                                      <p:to>
                                        <p:strVal val="visible"/>
                                      </p:to>
                                    </p:set>
                                    <p:anim calcmode="lin" valueType="num">
                                      <p:cBhvr additive="base">
                                        <p:cTn id="266" dur="500" fill="hold"/>
                                        <p:tgtEl>
                                          <p:spTgt spid="55"/>
                                        </p:tgtEl>
                                        <p:attrNameLst>
                                          <p:attrName>ppt_x</p:attrName>
                                        </p:attrNameLst>
                                      </p:cBhvr>
                                      <p:tavLst>
                                        <p:tav tm="0">
                                          <p:val>
                                            <p:strVal val="#ppt_x"/>
                                          </p:val>
                                        </p:tav>
                                        <p:tav tm="100000">
                                          <p:val>
                                            <p:strVal val="#ppt_x"/>
                                          </p:val>
                                        </p:tav>
                                      </p:tavLst>
                                    </p:anim>
                                    <p:anim calcmode="lin" valueType="num">
                                      <p:cBhvr additive="base">
                                        <p:cTn id="267" dur="500" fill="hold"/>
                                        <p:tgtEl>
                                          <p:spTgt spid="55"/>
                                        </p:tgtEl>
                                        <p:attrNameLst>
                                          <p:attrName>ppt_y</p:attrName>
                                        </p:attrNameLst>
                                      </p:cBhvr>
                                      <p:tavLst>
                                        <p:tav tm="0">
                                          <p:val>
                                            <p:strVal val="1+#ppt_h/2"/>
                                          </p:val>
                                        </p:tav>
                                        <p:tav tm="100000">
                                          <p:val>
                                            <p:strVal val="#ppt_y"/>
                                          </p:val>
                                        </p:tav>
                                      </p:tavLst>
                                    </p:anim>
                                  </p:childTnLst>
                                </p:cTn>
                              </p:par>
                              <p:par>
                                <p:cTn id="268" presetID="2" presetClass="entr" presetSubtype="4" fill="hold" nodeType="withEffect">
                                  <p:stCondLst>
                                    <p:cond delay="0"/>
                                  </p:stCondLst>
                                  <p:childTnLst>
                                    <p:set>
                                      <p:cBhvr>
                                        <p:cTn id="269" dur="1" fill="hold">
                                          <p:stCondLst>
                                            <p:cond delay="0"/>
                                          </p:stCondLst>
                                        </p:cTn>
                                        <p:tgtEl>
                                          <p:spTgt spid="6"/>
                                        </p:tgtEl>
                                        <p:attrNameLst>
                                          <p:attrName>style.visibility</p:attrName>
                                        </p:attrNameLst>
                                      </p:cBhvr>
                                      <p:to>
                                        <p:strVal val="visible"/>
                                      </p:to>
                                    </p:set>
                                    <p:anim calcmode="lin" valueType="num">
                                      <p:cBhvr additive="base">
                                        <p:cTn id="270" dur="500" fill="hold"/>
                                        <p:tgtEl>
                                          <p:spTgt spid="6"/>
                                        </p:tgtEl>
                                        <p:attrNameLst>
                                          <p:attrName>ppt_x</p:attrName>
                                        </p:attrNameLst>
                                      </p:cBhvr>
                                      <p:tavLst>
                                        <p:tav tm="0">
                                          <p:val>
                                            <p:strVal val="#ppt_x"/>
                                          </p:val>
                                        </p:tav>
                                        <p:tav tm="100000">
                                          <p:val>
                                            <p:strVal val="#ppt_x"/>
                                          </p:val>
                                        </p:tav>
                                      </p:tavLst>
                                    </p:anim>
                                    <p:anim calcmode="lin" valueType="num">
                                      <p:cBhvr additive="base">
                                        <p:cTn id="271" dur="500" fill="hold"/>
                                        <p:tgtEl>
                                          <p:spTgt spid="6"/>
                                        </p:tgtEl>
                                        <p:attrNameLst>
                                          <p:attrName>ppt_y</p:attrName>
                                        </p:attrNameLst>
                                      </p:cBhvr>
                                      <p:tavLst>
                                        <p:tav tm="0">
                                          <p:val>
                                            <p:strVal val="1+#ppt_h/2"/>
                                          </p:val>
                                        </p:tav>
                                        <p:tav tm="100000">
                                          <p:val>
                                            <p:strVal val="#ppt_y"/>
                                          </p:val>
                                        </p:tav>
                                      </p:tavLst>
                                    </p:anim>
                                  </p:childTnLst>
                                </p:cTn>
                              </p:par>
                              <p:par>
                                <p:cTn id="272" presetID="2" presetClass="entr" presetSubtype="4" fill="hold" grpId="0" nodeType="withEffect">
                                  <p:stCondLst>
                                    <p:cond delay="0"/>
                                  </p:stCondLst>
                                  <p:childTnLst>
                                    <p:set>
                                      <p:cBhvr>
                                        <p:cTn id="273" dur="1" fill="hold">
                                          <p:stCondLst>
                                            <p:cond delay="0"/>
                                          </p:stCondLst>
                                        </p:cTn>
                                        <p:tgtEl>
                                          <p:spTgt spid="8"/>
                                        </p:tgtEl>
                                        <p:attrNameLst>
                                          <p:attrName>style.visibility</p:attrName>
                                        </p:attrNameLst>
                                      </p:cBhvr>
                                      <p:to>
                                        <p:strVal val="visible"/>
                                      </p:to>
                                    </p:set>
                                    <p:anim calcmode="lin" valueType="num">
                                      <p:cBhvr additive="base">
                                        <p:cTn id="274" dur="500" fill="hold"/>
                                        <p:tgtEl>
                                          <p:spTgt spid="8"/>
                                        </p:tgtEl>
                                        <p:attrNameLst>
                                          <p:attrName>ppt_x</p:attrName>
                                        </p:attrNameLst>
                                      </p:cBhvr>
                                      <p:tavLst>
                                        <p:tav tm="0">
                                          <p:val>
                                            <p:strVal val="#ppt_x"/>
                                          </p:val>
                                        </p:tav>
                                        <p:tav tm="100000">
                                          <p:val>
                                            <p:strVal val="#ppt_x"/>
                                          </p:val>
                                        </p:tav>
                                      </p:tavLst>
                                    </p:anim>
                                    <p:anim calcmode="lin" valueType="num">
                                      <p:cBhvr additive="base">
                                        <p:cTn id="275" dur="500" fill="hold"/>
                                        <p:tgtEl>
                                          <p:spTgt spid="8"/>
                                        </p:tgtEl>
                                        <p:attrNameLst>
                                          <p:attrName>ppt_y</p:attrName>
                                        </p:attrNameLst>
                                      </p:cBhvr>
                                      <p:tavLst>
                                        <p:tav tm="0">
                                          <p:val>
                                            <p:strVal val="1+#ppt_h/2"/>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85"/>
                                        </p:tgtEl>
                                        <p:attrNameLst>
                                          <p:attrName>style.visibility</p:attrName>
                                        </p:attrNameLst>
                                      </p:cBhvr>
                                      <p:to>
                                        <p:strVal val="visible"/>
                                      </p:to>
                                    </p:set>
                                    <p:anim calcmode="lin" valueType="num">
                                      <p:cBhvr additive="base">
                                        <p:cTn id="278" dur="500" fill="hold"/>
                                        <p:tgtEl>
                                          <p:spTgt spid="85"/>
                                        </p:tgtEl>
                                        <p:attrNameLst>
                                          <p:attrName>ppt_x</p:attrName>
                                        </p:attrNameLst>
                                      </p:cBhvr>
                                      <p:tavLst>
                                        <p:tav tm="0">
                                          <p:val>
                                            <p:strVal val="#ppt_x"/>
                                          </p:val>
                                        </p:tav>
                                        <p:tav tm="100000">
                                          <p:val>
                                            <p:strVal val="#ppt_x"/>
                                          </p:val>
                                        </p:tav>
                                      </p:tavLst>
                                    </p:anim>
                                    <p:anim calcmode="lin" valueType="num">
                                      <p:cBhvr additive="base">
                                        <p:cTn id="279"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9" grpId="0"/>
      <p:bldP spid="49" grpId="1"/>
      <p:bldP spid="49" grpId="2"/>
      <p:bldP spid="52" grpId="0" animBg="1"/>
      <p:bldP spid="52" grpId="1" animBg="1"/>
      <p:bldP spid="52" grpId="2" animBg="1"/>
      <p:bldP spid="53" grpId="0"/>
      <p:bldP spid="53" grpId="1"/>
      <p:bldP spid="53" grpId="2"/>
      <p:bldP spid="54" grpId="0"/>
      <p:bldP spid="54" grpId="1"/>
      <p:bldP spid="55" grpId="0"/>
      <p:bldP spid="55" grpId="1"/>
      <p:bldP spid="56" grpId="0"/>
      <p:bldP spid="56" grpId="1"/>
      <p:bldP spid="56" grpId="2"/>
      <p:bldP spid="58" grpId="0"/>
      <p:bldP spid="61" grpId="0"/>
      <p:bldP spid="65" grpId="0"/>
      <p:bldP spid="66" grpId="0"/>
      <p:bldP spid="67" grpId="0"/>
      <p:bldP spid="80" grpId="0"/>
      <p:bldP spid="8" grpId="0"/>
      <p:bldP spid="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rmAutofit/>
          </a:bodyPr>
          <a:lstStyle/>
          <a:p>
            <a:r>
              <a:rPr lang="en-US" dirty="0"/>
              <a:t>Business Critical Applications Characteristics</a:t>
            </a:r>
          </a:p>
        </p:txBody>
      </p:sp>
      <p:sp>
        <p:nvSpPr>
          <p:cNvPr id="23" name="Freeform: Shape 22"/>
          <p:cNvSpPr/>
          <p:nvPr/>
        </p:nvSpPr>
        <p:spPr>
          <a:xfrm>
            <a:off x="5047146" y="773256"/>
            <a:ext cx="6999369" cy="1227611"/>
          </a:xfrm>
          <a:custGeom>
            <a:avLst/>
            <a:gdLst>
              <a:gd name="connsiteX0" fmla="*/ 0 w 6999369"/>
              <a:gd name="connsiteY0" fmla="*/ 153451 h 1227611"/>
              <a:gd name="connsiteX1" fmla="*/ 6385564 w 6999369"/>
              <a:gd name="connsiteY1" fmla="*/ 153451 h 1227611"/>
              <a:gd name="connsiteX2" fmla="*/ 6385564 w 6999369"/>
              <a:gd name="connsiteY2" fmla="*/ 0 h 1227611"/>
              <a:gd name="connsiteX3" fmla="*/ 6999369 w 6999369"/>
              <a:gd name="connsiteY3" fmla="*/ 613806 h 1227611"/>
              <a:gd name="connsiteX4" fmla="*/ 6385564 w 6999369"/>
              <a:gd name="connsiteY4" fmla="*/ 1227611 h 1227611"/>
              <a:gd name="connsiteX5" fmla="*/ 6385564 w 6999369"/>
              <a:gd name="connsiteY5" fmla="*/ 1074160 h 1227611"/>
              <a:gd name="connsiteX6" fmla="*/ 0 w 6999369"/>
              <a:gd name="connsiteY6" fmla="*/ 1074160 h 1227611"/>
              <a:gd name="connsiteX7" fmla="*/ 0 w 6999369"/>
              <a:gd name="connsiteY7" fmla="*/ 153451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9369" h="1227611">
                <a:moveTo>
                  <a:pt x="0" y="153451"/>
                </a:moveTo>
                <a:lnTo>
                  <a:pt x="6385564" y="153451"/>
                </a:lnTo>
                <a:lnTo>
                  <a:pt x="6385564" y="0"/>
                </a:lnTo>
                <a:lnTo>
                  <a:pt x="6999369" y="613806"/>
                </a:lnTo>
                <a:lnTo>
                  <a:pt x="6385564" y="1227611"/>
                </a:lnTo>
                <a:lnTo>
                  <a:pt x="6385564" y="1074160"/>
                </a:lnTo>
                <a:lnTo>
                  <a:pt x="0" y="1074160"/>
                </a:lnTo>
                <a:lnTo>
                  <a:pt x="0" y="153451"/>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160" tIns="163611" rIns="470514" bIns="163611"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Timely process completion is critical</a:t>
            </a:r>
          </a:p>
          <a:p>
            <a:pPr marL="171450" lvl="1" indent="-171450" algn="l" defTabSz="711200" rtl="0">
              <a:lnSpc>
                <a:spcPct val="90000"/>
              </a:lnSpc>
              <a:spcBef>
                <a:spcPct val="0"/>
              </a:spcBef>
              <a:spcAft>
                <a:spcPct val="15000"/>
              </a:spcAft>
              <a:buChar char="•"/>
            </a:pPr>
            <a:r>
              <a:rPr lang="en-US" sz="1600" kern="1200" dirty="0"/>
              <a:t>Must avoid bottleneck</a:t>
            </a:r>
          </a:p>
        </p:txBody>
      </p:sp>
      <p:sp>
        <p:nvSpPr>
          <p:cNvPr id="24" name="Freeform: Shape 23"/>
          <p:cNvSpPr/>
          <p:nvPr/>
        </p:nvSpPr>
        <p:spPr>
          <a:xfrm>
            <a:off x="380900" y="773256"/>
            <a:ext cx="4666246" cy="1227611"/>
          </a:xfrm>
          <a:custGeom>
            <a:avLst/>
            <a:gdLst>
              <a:gd name="connsiteX0" fmla="*/ 0 w 4666246"/>
              <a:gd name="connsiteY0" fmla="*/ 204606 h 1227611"/>
              <a:gd name="connsiteX1" fmla="*/ 204606 w 4666246"/>
              <a:gd name="connsiteY1" fmla="*/ 0 h 1227611"/>
              <a:gd name="connsiteX2" fmla="*/ 4461640 w 4666246"/>
              <a:gd name="connsiteY2" fmla="*/ 0 h 1227611"/>
              <a:gd name="connsiteX3" fmla="*/ 4666246 w 4666246"/>
              <a:gd name="connsiteY3" fmla="*/ 204606 h 1227611"/>
              <a:gd name="connsiteX4" fmla="*/ 4666246 w 4666246"/>
              <a:gd name="connsiteY4" fmla="*/ 1023005 h 1227611"/>
              <a:gd name="connsiteX5" fmla="*/ 4461640 w 4666246"/>
              <a:gd name="connsiteY5" fmla="*/ 1227611 h 1227611"/>
              <a:gd name="connsiteX6" fmla="*/ 204606 w 4666246"/>
              <a:gd name="connsiteY6" fmla="*/ 1227611 h 1227611"/>
              <a:gd name="connsiteX7" fmla="*/ 0 w 4666246"/>
              <a:gd name="connsiteY7" fmla="*/ 1023005 h 1227611"/>
              <a:gd name="connsiteX8" fmla="*/ 0 w 4666246"/>
              <a:gd name="connsiteY8" fmla="*/ 204606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246" h="1227611">
                <a:moveTo>
                  <a:pt x="0" y="204606"/>
                </a:moveTo>
                <a:cubicBezTo>
                  <a:pt x="0" y="91605"/>
                  <a:pt x="91605" y="0"/>
                  <a:pt x="204606" y="0"/>
                </a:cubicBezTo>
                <a:lnTo>
                  <a:pt x="4461640" y="0"/>
                </a:lnTo>
                <a:cubicBezTo>
                  <a:pt x="4574641" y="0"/>
                  <a:pt x="4666246" y="91605"/>
                  <a:pt x="4666246" y="204606"/>
                </a:cubicBezTo>
                <a:lnTo>
                  <a:pt x="4666246" y="1023005"/>
                </a:lnTo>
                <a:cubicBezTo>
                  <a:pt x="4666246" y="1136006"/>
                  <a:pt x="4574641" y="1227611"/>
                  <a:pt x="4461640" y="1227611"/>
                </a:cubicBezTo>
                <a:lnTo>
                  <a:pt x="204606" y="1227611"/>
                </a:lnTo>
                <a:cubicBezTo>
                  <a:pt x="91605" y="1227611"/>
                  <a:pt x="0" y="1136006"/>
                  <a:pt x="0" y="1023005"/>
                </a:cubicBezTo>
                <a:lnTo>
                  <a:pt x="0" y="20460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242807" tIns="151367" rIns="242807" bIns="151367" numCol="1" spcCol="1270" anchor="ctr" anchorCtr="0">
            <a:noAutofit/>
          </a:bodyPr>
          <a:lstStyle/>
          <a:p>
            <a:pPr marL="0" lvl="0" indent="0" algn="ctr" defTabSz="2133600" rtl="0">
              <a:lnSpc>
                <a:spcPct val="90000"/>
              </a:lnSpc>
              <a:spcBef>
                <a:spcPct val="0"/>
              </a:spcBef>
              <a:spcAft>
                <a:spcPct val="35000"/>
              </a:spcAft>
              <a:buNone/>
            </a:pPr>
            <a:r>
              <a:rPr lang="en-US" sz="4800" kern="1200" dirty="0"/>
              <a:t>Performance</a:t>
            </a:r>
          </a:p>
        </p:txBody>
      </p:sp>
      <p:sp>
        <p:nvSpPr>
          <p:cNvPr id="25" name="Freeform: Shape 24"/>
          <p:cNvSpPr/>
          <p:nvPr/>
        </p:nvSpPr>
        <p:spPr>
          <a:xfrm>
            <a:off x="5047146" y="2123628"/>
            <a:ext cx="6999369" cy="1227611"/>
          </a:xfrm>
          <a:custGeom>
            <a:avLst/>
            <a:gdLst>
              <a:gd name="connsiteX0" fmla="*/ 0 w 6999369"/>
              <a:gd name="connsiteY0" fmla="*/ 153451 h 1227611"/>
              <a:gd name="connsiteX1" fmla="*/ 6385564 w 6999369"/>
              <a:gd name="connsiteY1" fmla="*/ 153451 h 1227611"/>
              <a:gd name="connsiteX2" fmla="*/ 6385564 w 6999369"/>
              <a:gd name="connsiteY2" fmla="*/ 0 h 1227611"/>
              <a:gd name="connsiteX3" fmla="*/ 6999369 w 6999369"/>
              <a:gd name="connsiteY3" fmla="*/ 613806 h 1227611"/>
              <a:gd name="connsiteX4" fmla="*/ 6385564 w 6999369"/>
              <a:gd name="connsiteY4" fmla="*/ 1227611 h 1227611"/>
              <a:gd name="connsiteX5" fmla="*/ 6385564 w 6999369"/>
              <a:gd name="connsiteY5" fmla="*/ 1074160 h 1227611"/>
              <a:gd name="connsiteX6" fmla="*/ 0 w 6999369"/>
              <a:gd name="connsiteY6" fmla="*/ 1074160 h 1227611"/>
              <a:gd name="connsiteX7" fmla="*/ 0 w 6999369"/>
              <a:gd name="connsiteY7" fmla="*/ 153451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9369" h="1227611">
                <a:moveTo>
                  <a:pt x="0" y="153451"/>
                </a:moveTo>
                <a:lnTo>
                  <a:pt x="6385564" y="153451"/>
                </a:lnTo>
                <a:lnTo>
                  <a:pt x="6385564" y="0"/>
                </a:lnTo>
                <a:lnTo>
                  <a:pt x="6999369" y="613806"/>
                </a:lnTo>
                <a:lnTo>
                  <a:pt x="6385564" y="1227611"/>
                </a:lnTo>
                <a:lnTo>
                  <a:pt x="6385564" y="1074160"/>
                </a:lnTo>
                <a:lnTo>
                  <a:pt x="0" y="1074160"/>
                </a:lnTo>
                <a:lnTo>
                  <a:pt x="0" y="153451"/>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743168"/>
              <a:satOff val="5738"/>
              <a:lumOff val="400"/>
              <a:alphaOff val="0"/>
            </a:schemeClr>
          </a:lnRef>
          <a:fillRef idx="1">
            <a:schemeClr val="accent4">
              <a:tint val="40000"/>
              <a:alpha val="90000"/>
              <a:hueOff val="-743168"/>
              <a:satOff val="5738"/>
              <a:lumOff val="400"/>
              <a:alphaOff val="0"/>
            </a:schemeClr>
          </a:fillRef>
          <a:effectRef idx="0">
            <a:schemeClr val="accent4">
              <a:tint val="40000"/>
              <a:alpha val="90000"/>
              <a:hueOff val="-743168"/>
              <a:satOff val="5738"/>
              <a:lumOff val="400"/>
              <a:alphaOff val="0"/>
            </a:schemeClr>
          </a:effectRef>
          <a:fontRef idx="minor">
            <a:schemeClr val="dk1">
              <a:hueOff val="0"/>
              <a:satOff val="0"/>
              <a:lumOff val="0"/>
              <a:alphaOff val="0"/>
            </a:schemeClr>
          </a:fontRef>
        </p:style>
        <p:txBody>
          <a:bodyPr spcFirstLastPara="0" vert="horz" wrap="square" lIns="10160" tIns="163611" rIns="470514" bIns="163611"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Must be highly available</a:t>
            </a:r>
          </a:p>
          <a:p>
            <a:pPr marL="171450" lvl="1" indent="-171450" algn="l" defTabSz="711200" rtl="0">
              <a:lnSpc>
                <a:spcPct val="90000"/>
              </a:lnSpc>
              <a:spcBef>
                <a:spcPct val="0"/>
              </a:spcBef>
              <a:spcAft>
                <a:spcPct val="15000"/>
              </a:spcAft>
              <a:buChar char="•"/>
            </a:pPr>
            <a:r>
              <a:rPr lang="en-US" sz="1600" kern="1200" dirty="0"/>
              <a:t>Must be resilient and redundant</a:t>
            </a:r>
          </a:p>
          <a:p>
            <a:pPr marL="171450" lvl="1" indent="-171450" algn="l" defTabSz="711200" rtl="0">
              <a:lnSpc>
                <a:spcPct val="90000"/>
              </a:lnSpc>
              <a:spcBef>
                <a:spcPct val="0"/>
              </a:spcBef>
              <a:spcAft>
                <a:spcPct val="15000"/>
              </a:spcAft>
              <a:buChar char="•"/>
            </a:pPr>
            <a:r>
              <a:rPr lang="en-US" sz="1600" kern="1200" dirty="0"/>
              <a:t>MTBF must be very high</a:t>
            </a:r>
          </a:p>
        </p:txBody>
      </p:sp>
      <p:sp>
        <p:nvSpPr>
          <p:cNvPr id="26" name="Freeform: Shape 25"/>
          <p:cNvSpPr/>
          <p:nvPr/>
        </p:nvSpPr>
        <p:spPr>
          <a:xfrm>
            <a:off x="380900" y="2123628"/>
            <a:ext cx="4666246" cy="1227611"/>
          </a:xfrm>
          <a:custGeom>
            <a:avLst/>
            <a:gdLst>
              <a:gd name="connsiteX0" fmla="*/ 0 w 4666246"/>
              <a:gd name="connsiteY0" fmla="*/ 204606 h 1227611"/>
              <a:gd name="connsiteX1" fmla="*/ 204606 w 4666246"/>
              <a:gd name="connsiteY1" fmla="*/ 0 h 1227611"/>
              <a:gd name="connsiteX2" fmla="*/ 4461640 w 4666246"/>
              <a:gd name="connsiteY2" fmla="*/ 0 h 1227611"/>
              <a:gd name="connsiteX3" fmla="*/ 4666246 w 4666246"/>
              <a:gd name="connsiteY3" fmla="*/ 204606 h 1227611"/>
              <a:gd name="connsiteX4" fmla="*/ 4666246 w 4666246"/>
              <a:gd name="connsiteY4" fmla="*/ 1023005 h 1227611"/>
              <a:gd name="connsiteX5" fmla="*/ 4461640 w 4666246"/>
              <a:gd name="connsiteY5" fmla="*/ 1227611 h 1227611"/>
              <a:gd name="connsiteX6" fmla="*/ 204606 w 4666246"/>
              <a:gd name="connsiteY6" fmla="*/ 1227611 h 1227611"/>
              <a:gd name="connsiteX7" fmla="*/ 0 w 4666246"/>
              <a:gd name="connsiteY7" fmla="*/ 1023005 h 1227611"/>
              <a:gd name="connsiteX8" fmla="*/ 0 w 4666246"/>
              <a:gd name="connsiteY8" fmla="*/ 204606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246" h="1227611">
                <a:moveTo>
                  <a:pt x="0" y="204606"/>
                </a:moveTo>
                <a:cubicBezTo>
                  <a:pt x="0" y="91605"/>
                  <a:pt x="91605" y="0"/>
                  <a:pt x="204606" y="0"/>
                </a:cubicBezTo>
                <a:lnTo>
                  <a:pt x="4461640" y="0"/>
                </a:lnTo>
                <a:cubicBezTo>
                  <a:pt x="4574641" y="0"/>
                  <a:pt x="4666246" y="91605"/>
                  <a:pt x="4666246" y="204606"/>
                </a:cubicBezTo>
                <a:lnTo>
                  <a:pt x="4666246" y="1023005"/>
                </a:lnTo>
                <a:cubicBezTo>
                  <a:pt x="4666246" y="1136006"/>
                  <a:pt x="4574641" y="1227611"/>
                  <a:pt x="4461640" y="1227611"/>
                </a:cubicBezTo>
                <a:lnTo>
                  <a:pt x="204606" y="1227611"/>
                </a:lnTo>
                <a:cubicBezTo>
                  <a:pt x="91605" y="1227611"/>
                  <a:pt x="0" y="1136006"/>
                  <a:pt x="0" y="1023005"/>
                </a:cubicBezTo>
                <a:lnTo>
                  <a:pt x="0" y="20460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646489"/>
              <a:satOff val="7633"/>
              <a:lumOff val="-131"/>
              <a:alphaOff val="0"/>
            </a:schemeClr>
          </a:fillRef>
          <a:effectRef idx="2">
            <a:schemeClr val="accent4">
              <a:hueOff val="-646489"/>
              <a:satOff val="7633"/>
              <a:lumOff val="-131"/>
              <a:alphaOff val="0"/>
            </a:schemeClr>
          </a:effectRef>
          <a:fontRef idx="minor">
            <a:schemeClr val="lt1"/>
          </a:fontRef>
        </p:style>
        <p:txBody>
          <a:bodyPr spcFirstLastPara="0" vert="horz" wrap="square" lIns="242807" tIns="151367" rIns="242807" bIns="151367" numCol="1" spcCol="1270" anchor="ctr" anchorCtr="0">
            <a:noAutofit/>
          </a:bodyPr>
          <a:lstStyle/>
          <a:p>
            <a:pPr marL="0" lvl="0" indent="0" algn="ctr" defTabSz="2133600" rtl="0">
              <a:lnSpc>
                <a:spcPct val="90000"/>
              </a:lnSpc>
              <a:spcBef>
                <a:spcPct val="0"/>
              </a:spcBef>
              <a:spcAft>
                <a:spcPct val="35000"/>
              </a:spcAft>
              <a:buNone/>
            </a:pPr>
            <a:r>
              <a:rPr lang="en-US" sz="4800" kern="1200" dirty="0"/>
              <a:t>Availability</a:t>
            </a:r>
          </a:p>
        </p:txBody>
      </p:sp>
      <p:sp>
        <p:nvSpPr>
          <p:cNvPr id="27" name="Freeform: Shape 26"/>
          <p:cNvSpPr/>
          <p:nvPr/>
        </p:nvSpPr>
        <p:spPr>
          <a:xfrm>
            <a:off x="5047146" y="3474001"/>
            <a:ext cx="6999369" cy="1227611"/>
          </a:xfrm>
          <a:custGeom>
            <a:avLst/>
            <a:gdLst>
              <a:gd name="connsiteX0" fmla="*/ 0 w 6999369"/>
              <a:gd name="connsiteY0" fmla="*/ 153451 h 1227611"/>
              <a:gd name="connsiteX1" fmla="*/ 6385564 w 6999369"/>
              <a:gd name="connsiteY1" fmla="*/ 153451 h 1227611"/>
              <a:gd name="connsiteX2" fmla="*/ 6385564 w 6999369"/>
              <a:gd name="connsiteY2" fmla="*/ 0 h 1227611"/>
              <a:gd name="connsiteX3" fmla="*/ 6999369 w 6999369"/>
              <a:gd name="connsiteY3" fmla="*/ 613806 h 1227611"/>
              <a:gd name="connsiteX4" fmla="*/ 6385564 w 6999369"/>
              <a:gd name="connsiteY4" fmla="*/ 1227611 h 1227611"/>
              <a:gd name="connsiteX5" fmla="*/ 6385564 w 6999369"/>
              <a:gd name="connsiteY5" fmla="*/ 1074160 h 1227611"/>
              <a:gd name="connsiteX6" fmla="*/ 0 w 6999369"/>
              <a:gd name="connsiteY6" fmla="*/ 1074160 h 1227611"/>
              <a:gd name="connsiteX7" fmla="*/ 0 w 6999369"/>
              <a:gd name="connsiteY7" fmla="*/ 153451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9369" h="1227611">
                <a:moveTo>
                  <a:pt x="0" y="153451"/>
                </a:moveTo>
                <a:lnTo>
                  <a:pt x="6385564" y="153451"/>
                </a:lnTo>
                <a:lnTo>
                  <a:pt x="6385564" y="0"/>
                </a:lnTo>
                <a:lnTo>
                  <a:pt x="6999369" y="613806"/>
                </a:lnTo>
                <a:lnTo>
                  <a:pt x="6385564" y="1227611"/>
                </a:lnTo>
                <a:lnTo>
                  <a:pt x="6385564" y="1074160"/>
                </a:lnTo>
                <a:lnTo>
                  <a:pt x="0" y="1074160"/>
                </a:lnTo>
                <a:lnTo>
                  <a:pt x="0" y="153451"/>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1486335"/>
              <a:satOff val="11475"/>
              <a:lumOff val="801"/>
              <a:alphaOff val="0"/>
            </a:schemeClr>
          </a:lnRef>
          <a:fillRef idx="1">
            <a:schemeClr val="accent4">
              <a:tint val="40000"/>
              <a:alpha val="90000"/>
              <a:hueOff val="-1486335"/>
              <a:satOff val="11475"/>
              <a:lumOff val="801"/>
              <a:alphaOff val="0"/>
            </a:schemeClr>
          </a:fillRef>
          <a:effectRef idx="0">
            <a:schemeClr val="accent4">
              <a:tint val="40000"/>
              <a:alpha val="90000"/>
              <a:hueOff val="-1486335"/>
              <a:satOff val="11475"/>
              <a:lumOff val="801"/>
              <a:alphaOff val="0"/>
            </a:schemeClr>
          </a:effectRef>
          <a:fontRef idx="minor">
            <a:schemeClr val="dk1">
              <a:hueOff val="0"/>
              <a:satOff val="0"/>
              <a:lumOff val="0"/>
              <a:alphaOff val="0"/>
            </a:schemeClr>
          </a:fontRef>
        </p:style>
        <p:txBody>
          <a:bodyPr spcFirstLastPara="0" vert="horz" wrap="square" lIns="10160" tIns="163611" rIns="470514" bIns="163611"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RPO, RTO, MTD, WRT must all be very low</a:t>
            </a:r>
          </a:p>
          <a:p>
            <a:pPr marL="171450" lvl="1" indent="-171450" algn="l" defTabSz="711200" rtl="0">
              <a:lnSpc>
                <a:spcPct val="90000"/>
              </a:lnSpc>
              <a:spcBef>
                <a:spcPct val="0"/>
              </a:spcBef>
              <a:spcAft>
                <a:spcPct val="15000"/>
              </a:spcAft>
              <a:buChar char="•"/>
            </a:pPr>
            <a:r>
              <a:rPr lang="en-US" sz="1600" kern="1200" dirty="0"/>
              <a:t>Recovery plans must be verifiable and </a:t>
            </a:r>
            <a:r>
              <a:rPr lang="en-US" sz="1600" b="1" u="sng" kern="1200" dirty="0"/>
              <a:t>repeatable</a:t>
            </a:r>
            <a:endParaRPr lang="en-US" sz="1600" kern="1200" dirty="0"/>
          </a:p>
        </p:txBody>
      </p:sp>
      <p:sp>
        <p:nvSpPr>
          <p:cNvPr id="28" name="Freeform: Shape 27"/>
          <p:cNvSpPr/>
          <p:nvPr/>
        </p:nvSpPr>
        <p:spPr>
          <a:xfrm>
            <a:off x="380900" y="3474001"/>
            <a:ext cx="4666246" cy="1227611"/>
          </a:xfrm>
          <a:custGeom>
            <a:avLst/>
            <a:gdLst>
              <a:gd name="connsiteX0" fmla="*/ 0 w 4666246"/>
              <a:gd name="connsiteY0" fmla="*/ 204606 h 1227611"/>
              <a:gd name="connsiteX1" fmla="*/ 204606 w 4666246"/>
              <a:gd name="connsiteY1" fmla="*/ 0 h 1227611"/>
              <a:gd name="connsiteX2" fmla="*/ 4461640 w 4666246"/>
              <a:gd name="connsiteY2" fmla="*/ 0 h 1227611"/>
              <a:gd name="connsiteX3" fmla="*/ 4666246 w 4666246"/>
              <a:gd name="connsiteY3" fmla="*/ 204606 h 1227611"/>
              <a:gd name="connsiteX4" fmla="*/ 4666246 w 4666246"/>
              <a:gd name="connsiteY4" fmla="*/ 1023005 h 1227611"/>
              <a:gd name="connsiteX5" fmla="*/ 4461640 w 4666246"/>
              <a:gd name="connsiteY5" fmla="*/ 1227611 h 1227611"/>
              <a:gd name="connsiteX6" fmla="*/ 204606 w 4666246"/>
              <a:gd name="connsiteY6" fmla="*/ 1227611 h 1227611"/>
              <a:gd name="connsiteX7" fmla="*/ 0 w 4666246"/>
              <a:gd name="connsiteY7" fmla="*/ 1023005 h 1227611"/>
              <a:gd name="connsiteX8" fmla="*/ 0 w 4666246"/>
              <a:gd name="connsiteY8" fmla="*/ 204606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246" h="1227611">
                <a:moveTo>
                  <a:pt x="0" y="204606"/>
                </a:moveTo>
                <a:cubicBezTo>
                  <a:pt x="0" y="91605"/>
                  <a:pt x="91605" y="0"/>
                  <a:pt x="204606" y="0"/>
                </a:cubicBezTo>
                <a:lnTo>
                  <a:pt x="4461640" y="0"/>
                </a:lnTo>
                <a:cubicBezTo>
                  <a:pt x="4574641" y="0"/>
                  <a:pt x="4666246" y="91605"/>
                  <a:pt x="4666246" y="204606"/>
                </a:cubicBezTo>
                <a:lnTo>
                  <a:pt x="4666246" y="1023005"/>
                </a:lnTo>
                <a:cubicBezTo>
                  <a:pt x="4666246" y="1136006"/>
                  <a:pt x="4574641" y="1227611"/>
                  <a:pt x="4461640" y="1227611"/>
                </a:cubicBezTo>
                <a:lnTo>
                  <a:pt x="204606" y="1227611"/>
                </a:lnTo>
                <a:cubicBezTo>
                  <a:pt x="91605" y="1227611"/>
                  <a:pt x="0" y="1136006"/>
                  <a:pt x="0" y="1023005"/>
                </a:cubicBezTo>
                <a:lnTo>
                  <a:pt x="0" y="20460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1292979"/>
              <a:satOff val="15265"/>
              <a:lumOff val="-261"/>
              <a:alphaOff val="0"/>
            </a:schemeClr>
          </a:fillRef>
          <a:effectRef idx="2">
            <a:schemeClr val="accent4">
              <a:hueOff val="-1292979"/>
              <a:satOff val="15265"/>
              <a:lumOff val="-261"/>
              <a:alphaOff val="0"/>
            </a:schemeClr>
          </a:effectRef>
          <a:fontRef idx="minor">
            <a:schemeClr val="lt1"/>
          </a:fontRef>
        </p:style>
        <p:txBody>
          <a:bodyPr spcFirstLastPara="0" vert="horz" wrap="square" lIns="242807" tIns="151367" rIns="242807" bIns="151367" numCol="1" spcCol="1270" anchor="ctr" anchorCtr="0">
            <a:noAutofit/>
          </a:bodyPr>
          <a:lstStyle/>
          <a:p>
            <a:pPr marL="0" lvl="0" indent="0" algn="ctr" defTabSz="2133600" rtl="0">
              <a:lnSpc>
                <a:spcPct val="90000"/>
              </a:lnSpc>
              <a:spcBef>
                <a:spcPct val="0"/>
              </a:spcBef>
              <a:spcAft>
                <a:spcPct val="35000"/>
              </a:spcAft>
              <a:buNone/>
            </a:pPr>
            <a:r>
              <a:rPr lang="en-US" sz="4800" kern="1200" dirty="0"/>
              <a:t>Recoverability</a:t>
            </a:r>
          </a:p>
        </p:txBody>
      </p:sp>
      <p:sp>
        <p:nvSpPr>
          <p:cNvPr id="29" name="Freeform: Shape 28"/>
          <p:cNvSpPr/>
          <p:nvPr/>
        </p:nvSpPr>
        <p:spPr>
          <a:xfrm>
            <a:off x="5047146" y="4824373"/>
            <a:ext cx="6999369" cy="1227611"/>
          </a:xfrm>
          <a:custGeom>
            <a:avLst/>
            <a:gdLst>
              <a:gd name="connsiteX0" fmla="*/ 0 w 6999369"/>
              <a:gd name="connsiteY0" fmla="*/ 153451 h 1227611"/>
              <a:gd name="connsiteX1" fmla="*/ 6385564 w 6999369"/>
              <a:gd name="connsiteY1" fmla="*/ 153451 h 1227611"/>
              <a:gd name="connsiteX2" fmla="*/ 6385564 w 6999369"/>
              <a:gd name="connsiteY2" fmla="*/ 0 h 1227611"/>
              <a:gd name="connsiteX3" fmla="*/ 6999369 w 6999369"/>
              <a:gd name="connsiteY3" fmla="*/ 613806 h 1227611"/>
              <a:gd name="connsiteX4" fmla="*/ 6385564 w 6999369"/>
              <a:gd name="connsiteY4" fmla="*/ 1227611 h 1227611"/>
              <a:gd name="connsiteX5" fmla="*/ 6385564 w 6999369"/>
              <a:gd name="connsiteY5" fmla="*/ 1074160 h 1227611"/>
              <a:gd name="connsiteX6" fmla="*/ 0 w 6999369"/>
              <a:gd name="connsiteY6" fmla="*/ 1074160 h 1227611"/>
              <a:gd name="connsiteX7" fmla="*/ 0 w 6999369"/>
              <a:gd name="connsiteY7" fmla="*/ 153451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99369" h="1227611">
                <a:moveTo>
                  <a:pt x="0" y="153451"/>
                </a:moveTo>
                <a:lnTo>
                  <a:pt x="6385564" y="153451"/>
                </a:lnTo>
                <a:lnTo>
                  <a:pt x="6385564" y="0"/>
                </a:lnTo>
                <a:lnTo>
                  <a:pt x="6999369" y="613806"/>
                </a:lnTo>
                <a:lnTo>
                  <a:pt x="6385564" y="1227611"/>
                </a:lnTo>
                <a:lnTo>
                  <a:pt x="6385564" y="1074160"/>
                </a:lnTo>
                <a:lnTo>
                  <a:pt x="0" y="1074160"/>
                </a:lnTo>
                <a:lnTo>
                  <a:pt x="0" y="153451"/>
                </a:lnTo>
                <a:close/>
              </a:path>
            </a:pathLst>
          </a:custGeom>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4">
              <a:tint val="40000"/>
              <a:alpha val="90000"/>
              <a:hueOff val="-2229503"/>
              <a:satOff val="17213"/>
              <a:lumOff val="1201"/>
              <a:alphaOff val="0"/>
            </a:schemeClr>
          </a:lnRef>
          <a:fillRef idx="1">
            <a:schemeClr val="accent4">
              <a:tint val="40000"/>
              <a:alpha val="90000"/>
              <a:hueOff val="-2229503"/>
              <a:satOff val="17213"/>
              <a:lumOff val="1201"/>
              <a:alphaOff val="0"/>
            </a:schemeClr>
          </a:fillRef>
          <a:effectRef idx="0">
            <a:schemeClr val="accent4">
              <a:tint val="40000"/>
              <a:alpha val="90000"/>
              <a:hueOff val="-2229503"/>
              <a:satOff val="17213"/>
              <a:lumOff val="1201"/>
              <a:alphaOff val="0"/>
            </a:schemeClr>
          </a:effectRef>
          <a:fontRef idx="minor">
            <a:schemeClr val="dk1">
              <a:hueOff val="0"/>
              <a:satOff val="0"/>
              <a:lumOff val="0"/>
              <a:alphaOff val="0"/>
            </a:schemeClr>
          </a:fontRef>
        </p:style>
        <p:txBody>
          <a:bodyPr spcFirstLastPara="0" vert="horz" wrap="square" lIns="10160" tIns="163611" rIns="470514" bIns="163611" numCol="1" spcCol="1270" anchor="ctr" anchorCtr="0">
            <a:noAutofit/>
          </a:bodyPr>
          <a:lstStyle/>
          <a:p>
            <a:pPr marL="171450" lvl="1" indent="-171450" algn="l" defTabSz="711200" rtl="0">
              <a:lnSpc>
                <a:spcPct val="90000"/>
              </a:lnSpc>
              <a:spcBef>
                <a:spcPct val="0"/>
              </a:spcBef>
              <a:spcAft>
                <a:spcPct val="15000"/>
              </a:spcAft>
              <a:buChar char="•"/>
            </a:pPr>
            <a:r>
              <a:rPr lang="en-US" sz="1600" kern="1200" dirty="0"/>
              <a:t>Should be adaptive and grow with little reconfiguration effort</a:t>
            </a:r>
          </a:p>
        </p:txBody>
      </p:sp>
      <p:sp>
        <p:nvSpPr>
          <p:cNvPr id="30" name="Freeform: Shape 29"/>
          <p:cNvSpPr/>
          <p:nvPr/>
        </p:nvSpPr>
        <p:spPr>
          <a:xfrm>
            <a:off x="380900" y="4824373"/>
            <a:ext cx="4666246" cy="1227611"/>
          </a:xfrm>
          <a:custGeom>
            <a:avLst/>
            <a:gdLst>
              <a:gd name="connsiteX0" fmla="*/ 0 w 4666246"/>
              <a:gd name="connsiteY0" fmla="*/ 204606 h 1227611"/>
              <a:gd name="connsiteX1" fmla="*/ 204606 w 4666246"/>
              <a:gd name="connsiteY1" fmla="*/ 0 h 1227611"/>
              <a:gd name="connsiteX2" fmla="*/ 4461640 w 4666246"/>
              <a:gd name="connsiteY2" fmla="*/ 0 h 1227611"/>
              <a:gd name="connsiteX3" fmla="*/ 4666246 w 4666246"/>
              <a:gd name="connsiteY3" fmla="*/ 204606 h 1227611"/>
              <a:gd name="connsiteX4" fmla="*/ 4666246 w 4666246"/>
              <a:gd name="connsiteY4" fmla="*/ 1023005 h 1227611"/>
              <a:gd name="connsiteX5" fmla="*/ 4461640 w 4666246"/>
              <a:gd name="connsiteY5" fmla="*/ 1227611 h 1227611"/>
              <a:gd name="connsiteX6" fmla="*/ 204606 w 4666246"/>
              <a:gd name="connsiteY6" fmla="*/ 1227611 h 1227611"/>
              <a:gd name="connsiteX7" fmla="*/ 0 w 4666246"/>
              <a:gd name="connsiteY7" fmla="*/ 1023005 h 1227611"/>
              <a:gd name="connsiteX8" fmla="*/ 0 w 4666246"/>
              <a:gd name="connsiteY8" fmla="*/ 204606 h 1227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6246" h="1227611">
                <a:moveTo>
                  <a:pt x="0" y="204606"/>
                </a:moveTo>
                <a:cubicBezTo>
                  <a:pt x="0" y="91605"/>
                  <a:pt x="91605" y="0"/>
                  <a:pt x="204606" y="0"/>
                </a:cubicBezTo>
                <a:lnTo>
                  <a:pt x="4461640" y="0"/>
                </a:lnTo>
                <a:cubicBezTo>
                  <a:pt x="4574641" y="0"/>
                  <a:pt x="4666246" y="91605"/>
                  <a:pt x="4666246" y="204606"/>
                </a:cubicBezTo>
                <a:lnTo>
                  <a:pt x="4666246" y="1023005"/>
                </a:lnTo>
                <a:cubicBezTo>
                  <a:pt x="4666246" y="1136006"/>
                  <a:pt x="4574641" y="1227611"/>
                  <a:pt x="4461640" y="1227611"/>
                </a:cubicBezTo>
                <a:lnTo>
                  <a:pt x="204606" y="1227611"/>
                </a:lnTo>
                <a:cubicBezTo>
                  <a:pt x="91605" y="1227611"/>
                  <a:pt x="0" y="1136006"/>
                  <a:pt x="0" y="1023005"/>
                </a:cubicBezTo>
                <a:lnTo>
                  <a:pt x="0" y="204606"/>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1939468"/>
              <a:satOff val="22898"/>
              <a:lumOff val="-392"/>
              <a:alphaOff val="0"/>
            </a:schemeClr>
          </a:fillRef>
          <a:effectRef idx="2">
            <a:schemeClr val="accent4">
              <a:hueOff val="-1939468"/>
              <a:satOff val="22898"/>
              <a:lumOff val="-392"/>
              <a:alphaOff val="0"/>
            </a:schemeClr>
          </a:effectRef>
          <a:fontRef idx="minor">
            <a:schemeClr val="lt1"/>
          </a:fontRef>
        </p:style>
        <p:txBody>
          <a:bodyPr spcFirstLastPara="0" vert="horz" wrap="square" lIns="242807" tIns="151367" rIns="242807" bIns="151367" numCol="1" spcCol="1270" anchor="ctr" anchorCtr="0">
            <a:noAutofit/>
          </a:bodyPr>
          <a:lstStyle/>
          <a:p>
            <a:pPr marL="0" lvl="0" indent="0" algn="ctr" defTabSz="2133600" rtl="0">
              <a:lnSpc>
                <a:spcPct val="90000"/>
              </a:lnSpc>
              <a:spcBef>
                <a:spcPct val="0"/>
              </a:spcBef>
              <a:spcAft>
                <a:spcPct val="35000"/>
              </a:spcAft>
              <a:buNone/>
            </a:pPr>
            <a:r>
              <a:rPr lang="en-US" sz="4800" kern="1200"/>
              <a:t>Scale</a:t>
            </a:r>
          </a:p>
        </p:txBody>
      </p:sp>
    </p:spTree>
    <p:extLst>
      <p:ext uri="{BB962C8B-B14F-4D97-AF65-F5344CB8AC3E}">
        <p14:creationId xmlns:p14="http://schemas.microsoft.com/office/powerpoint/2010/main" val="299684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Straight Connector 7"/>
          <p:cNvCxnSpPr>
            <a:stCxn id="14" idx="3"/>
          </p:cNvCxnSpPr>
          <p:nvPr/>
        </p:nvCxnSpPr>
        <p:spPr>
          <a:xfrm flipV="1">
            <a:off x="3057744" y="3601603"/>
            <a:ext cx="1789763" cy="30015"/>
          </a:xfrm>
          <a:prstGeom prst="line">
            <a:avLst/>
          </a:prstGeom>
          <a:ln w="19050">
            <a:solidFill>
              <a:schemeClr val="bg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447" y="330200"/>
            <a:ext cx="10969943" cy="596899"/>
          </a:xfrm>
        </p:spPr>
        <p:txBody>
          <a:bodyPr/>
          <a:lstStyle/>
          <a:p>
            <a:r>
              <a:rPr lang="en-US" dirty="0"/>
              <a:t>Connecting to the physical network</a:t>
            </a:r>
          </a:p>
        </p:txBody>
      </p:sp>
      <p:sp>
        <p:nvSpPr>
          <p:cNvPr id="7" name="Content Placeholder 9"/>
          <p:cNvSpPr txBox="1">
            <a:spLocks/>
          </p:cNvSpPr>
          <p:nvPr/>
        </p:nvSpPr>
        <p:spPr>
          <a:xfrm>
            <a:off x="302358" y="927099"/>
            <a:ext cx="8229362" cy="1131459"/>
          </a:xfrm>
          <a:prstGeom prst="rect">
            <a:avLst/>
          </a:prstGeom>
        </p:spPr>
        <p:txBody>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r>
              <a:rPr lang="en-US" dirty="0"/>
              <a:t>Typical use case: 3-tier application, Web/App/DB, with non-virtualized DB tier. </a:t>
            </a:r>
          </a:p>
          <a:p>
            <a:r>
              <a:rPr lang="en-US" dirty="0"/>
              <a:t>Option 3 – Bridging L2 network using software or hardware GW:</a:t>
            </a:r>
          </a:p>
          <a:p>
            <a:pPr marL="0" indent="0">
              <a:buNone/>
            </a:pPr>
            <a:endParaRPr lang="en-US" dirty="0"/>
          </a:p>
        </p:txBody>
      </p:sp>
      <p:cxnSp>
        <p:nvCxnSpPr>
          <p:cNvPr id="9" name="Straight Connector 8"/>
          <p:cNvCxnSpPr/>
          <p:nvPr/>
        </p:nvCxnSpPr>
        <p:spPr>
          <a:xfrm flipV="1">
            <a:off x="1076544" y="3847772"/>
            <a:ext cx="762002" cy="990601"/>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95746" y="3695371"/>
            <a:ext cx="1" cy="129540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829019" y="3530063"/>
            <a:ext cx="18488" cy="1341712"/>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533744" y="3390573"/>
            <a:ext cx="1524000" cy="482089"/>
            <a:chOff x="684213" y="4343400"/>
            <a:chExt cx="1524000" cy="482089"/>
          </a:xfrm>
        </p:grpSpPr>
        <p:sp>
          <p:nvSpPr>
            <p:cNvPr id="14" name="Rounded Rectangle 40"/>
            <p:cNvSpPr/>
            <p:nvPr/>
          </p:nvSpPr>
          <p:spPr>
            <a:xfrm>
              <a:off x="684213" y="4343400"/>
              <a:ext cx="1524000" cy="482089"/>
            </a:xfrm>
            <a:prstGeom prst="roundRect">
              <a:avLst>
                <a:gd name="adj" fmla="val 18341"/>
              </a:avLst>
            </a:prstGeom>
            <a:solidFill>
              <a:schemeClr val="bg1">
                <a:lumMod val="75000"/>
              </a:schemeClr>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nchorCtr="0"/>
            <a:lstStyle/>
            <a:p>
              <a:endParaRPr lang="en-US" sz="1400" dirty="0">
                <a:solidFill>
                  <a:srgbClr val="333333"/>
                </a:solidFill>
                <a:latin typeface="Arial"/>
                <a:ea typeface="ＭＳ Ｐゴシック"/>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0411" y="4379232"/>
              <a:ext cx="361744" cy="376592"/>
            </a:xfrm>
            <a:prstGeom prst="rect">
              <a:avLst/>
            </a:prstGeom>
          </p:spPr>
        </p:pic>
        <p:pic>
          <p:nvPicPr>
            <p:cNvPr id="16" name="Pictur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51012" y="4379232"/>
              <a:ext cx="361744" cy="376592"/>
            </a:xfrm>
            <a:prstGeom prst="rect">
              <a:avLst/>
            </a:prstGeom>
          </p:spPr>
        </p:pic>
        <p:sp>
          <p:nvSpPr>
            <p:cNvPr id="17" name="TextBox 16"/>
            <p:cNvSpPr txBox="1"/>
            <p:nvPr/>
          </p:nvSpPr>
          <p:spPr>
            <a:xfrm>
              <a:off x="989012" y="4419600"/>
              <a:ext cx="914400" cy="317971"/>
            </a:xfrm>
            <a:prstGeom prst="rect">
              <a:avLst/>
            </a:prstGeom>
            <a:noFill/>
          </p:spPr>
          <p:txBody>
            <a:bodyPr wrap="none" lIns="0" tIns="0" rIns="0" bIns="0" rtlCol="0" anchor="ctr">
              <a:noAutofit/>
            </a:bodyPr>
            <a:lstStyle/>
            <a:p>
              <a:pPr algn="ctr">
                <a:lnSpc>
                  <a:spcPct val="90000"/>
                </a:lnSpc>
              </a:pPr>
              <a:r>
                <a:rPr lang="en-US" sz="1200" dirty="0">
                  <a:solidFill>
                    <a:schemeClr val="tx2"/>
                  </a:solidFill>
                </a:rPr>
                <a:t>DLR</a:t>
              </a:r>
            </a:p>
          </p:txBody>
        </p:sp>
      </p:grpSp>
      <p:cxnSp>
        <p:nvCxnSpPr>
          <p:cNvPr id="18" name="Straight Connector 17"/>
          <p:cNvCxnSpPr/>
          <p:nvPr/>
        </p:nvCxnSpPr>
        <p:spPr>
          <a:xfrm flipH="1">
            <a:off x="4429286" y="4838373"/>
            <a:ext cx="685800" cy="0"/>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5057" y="4566647"/>
            <a:ext cx="457200" cy="304801"/>
          </a:xfrm>
          <a:prstGeom prst="rect">
            <a:avLst/>
          </a:prstGeom>
          <a:noFill/>
        </p:spPr>
        <p:txBody>
          <a:bodyPr wrap="none" lIns="0" tIns="0" rIns="0" bIns="0" rtlCol="0">
            <a:noAutofit/>
          </a:bodyPr>
          <a:lstStyle/>
          <a:p>
            <a:pPr>
              <a:lnSpc>
                <a:spcPct val="90000"/>
              </a:lnSpc>
            </a:pPr>
            <a:r>
              <a:rPr lang="en-US" sz="1600" dirty="0">
                <a:solidFill>
                  <a:schemeClr val="tx2"/>
                </a:solidFill>
              </a:rPr>
              <a:t>Web</a:t>
            </a:r>
          </a:p>
        </p:txBody>
      </p:sp>
      <p:cxnSp>
        <p:nvCxnSpPr>
          <p:cNvPr id="20" name="Straight Connector 19"/>
          <p:cNvCxnSpPr/>
          <p:nvPr/>
        </p:nvCxnSpPr>
        <p:spPr>
          <a:xfrm>
            <a:off x="771744" y="4838370"/>
            <a:ext cx="609600"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76644" y="4693201"/>
            <a:ext cx="457200" cy="304801"/>
          </a:xfrm>
          <a:prstGeom prst="rect">
            <a:avLst/>
          </a:prstGeom>
          <a:noFill/>
        </p:spPr>
        <p:txBody>
          <a:bodyPr wrap="none" lIns="0" tIns="0" rIns="0" bIns="0" rtlCol="0">
            <a:noAutofit/>
          </a:bodyPr>
          <a:lstStyle/>
          <a:p>
            <a:pPr>
              <a:lnSpc>
                <a:spcPct val="90000"/>
              </a:lnSpc>
            </a:pPr>
            <a:r>
              <a:rPr lang="en-US" sz="1600" dirty="0">
                <a:solidFill>
                  <a:schemeClr val="tx2"/>
                </a:solidFill>
              </a:rPr>
              <a:t>App</a:t>
            </a:r>
          </a:p>
        </p:txBody>
      </p:sp>
      <p:cxnSp>
        <p:nvCxnSpPr>
          <p:cNvPr id="22" name="Straight Connector 21"/>
          <p:cNvCxnSpPr/>
          <p:nvPr/>
        </p:nvCxnSpPr>
        <p:spPr>
          <a:xfrm>
            <a:off x="1990945" y="4990771"/>
            <a:ext cx="609600"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3769758" y="2530737"/>
            <a:ext cx="2118522" cy="1676401"/>
            <a:chOff x="6343873" y="590252"/>
            <a:chExt cx="1361184" cy="734363"/>
          </a:xfrm>
        </p:grpSpPr>
        <p:pic>
          <p:nvPicPr>
            <p:cNvPr id="25" name="Picture 25"/>
            <p:cNvPicPr>
              <a:picLocks noChangeArrowheads="1"/>
            </p:cNvPicPr>
            <p:nvPr/>
          </p:nvPicPr>
          <p:blipFill>
            <a:blip r:embed="rId4" cstate="print">
              <a:duotone>
                <a:schemeClr val="bg2">
                  <a:shade val="45000"/>
                  <a:satMod val="135000"/>
                </a:schemeClr>
                <a:prstClr val="white"/>
              </a:duotone>
            </a:blip>
            <a:srcRect/>
            <a:stretch>
              <a:fillRect/>
            </a:stretch>
          </p:blipFill>
          <p:spPr bwMode="auto">
            <a:xfrm>
              <a:off x="6343873" y="590252"/>
              <a:ext cx="1361184" cy="734363"/>
            </a:xfrm>
            <a:prstGeom prst="rect">
              <a:avLst/>
            </a:prstGeom>
            <a:noFill/>
            <a:ln w="9525">
              <a:noFill/>
              <a:miter lim="800000"/>
              <a:headEnd/>
              <a:tailEnd/>
            </a:ln>
          </p:spPr>
        </p:pic>
        <p:sp>
          <p:nvSpPr>
            <p:cNvPr id="26" name="TextBox 25"/>
            <p:cNvSpPr txBox="1"/>
            <p:nvPr/>
          </p:nvSpPr>
          <p:spPr>
            <a:xfrm>
              <a:off x="6609558" y="755584"/>
              <a:ext cx="943717" cy="229201"/>
            </a:xfrm>
            <a:prstGeom prst="rect">
              <a:avLst/>
            </a:prstGeom>
            <a:noFill/>
          </p:spPr>
          <p:txBody>
            <a:bodyPr wrap="square" rtlCol="0">
              <a:spAutoFit/>
            </a:bodyPr>
            <a:lstStyle/>
            <a:p>
              <a:pPr algn="ctr"/>
              <a:r>
                <a:rPr lang="en-US" sz="1400" dirty="0"/>
                <a:t>Physical Infrastructure</a:t>
              </a:r>
            </a:p>
          </p:txBody>
        </p:sp>
      </p:grpSp>
      <p:sp>
        <p:nvSpPr>
          <p:cNvPr id="27" name="TextBox 26"/>
          <p:cNvSpPr txBox="1"/>
          <p:nvPr/>
        </p:nvSpPr>
        <p:spPr>
          <a:xfrm>
            <a:off x="4417039" y="4572000"/>
            <a:ext cx="457200" cy="304801"/>
          </a:xfrm>
          <a:prstGeom prst="rect">
            <a:avLst/>
          </a:prstGeom>
          <a:noFill/>
        </p:spPr>
        <p:txBody>
          <a:bodyPr wrap="none" lIns="0" tIns="0" rIns="0" bIns="0" rtlCol="0">
            <a:noAutofit/>
          </a:bodyPr>
          <a:lstStyle/>
          <a:p>
            <a:pPr>
              <a:lnSpc>
                <a:spcPct val="90000"/>
              </a:lnSpc>
            </a:pPr>
            <a:r>
              <a:rPr lang="en-US" sz="1600" dirty="0">
                <a:solidFill>
                  <a:srgbClr val="4F81BD"/>
                </a:solidFill>
              </a:rPr>
              <a:t>DB</a:t>
            </a:r>
          </a:p>
        </p:txBody>
      </p:sp>
      <p:sp>
        <p:nvSpPr>
          <p:cNvPr id="28" name="Rounded Rectangle 6"/>
          <p:cNvSpPr>
            <a:spLocks noChangeAspect="1"/>
          </p:cNvSpPr>
          <p:nvPr/>
        </p:nvSpPr>
        <p:spPr bwMode="auto">
          <a:xfrm>
            <a:off x="2067145" y="5066973"/>
            <a:ext cx="392113" cy="354013"/>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82124" tIns="41061" rIns="82124" bIns="41061" anchor="ctr"/>
          <a:lstStyle/>
          <a:p>
            <a:pPr algn="ctr">
              <a:defRPr/>
            </a:pPr>
            <a:r>
              <a:rPr lang="en-US" sz="1100" dirty="0">
                <a:solidFill>
                  <a:srgbClr val="002060"/>
                </a:solidFill>
                <a:cs typeface="Arial" charset="0"/>
              </a:rPr>
              <a:t>VM</a:t>
            </a:r>
          </a:p>
        </p:txBody>
      </p:sp>
      <p:grpSp>
        <p:nvGrpSpPr>
          <p:cNvPr id="29" name="Group 28"/>
          <p:cNvGrpSpPr>
            <a:grpSpLocks noChangeAspect="1"/>
          </p:cNvGrpSpPr>
          <p:nvPr/>
        </p:nvGrpSpPr>
        <p:grpSpPr>
          <a:xfrm>
            <a:off x="4471535" y="4917209"/>
            <a:ext cx="570319" cy="508184"/>
            <a:chOff x="4787944" y="491415"/>
            <a:chExt cx="2787838" cy="3149313"/>
          </a:xfrm>
        </p:grpSpPr>
        <p:pic>
          <p:nvPicPr>
            <p:cNvPr id="30" name="Picture 7" descr="C:\Users\Abject-3D\Desktop\VMWare Files\FINAL diagrams\Basic Virtualization\3D PNGs\DGRM_Trad_Arch_Q109-01_2.png"/>
            <p:cNvPicPr>
              <a:picLocks noChangeAspect="1" noChangeArrowheads="1"/>
            </p:cNvPicPr>
            <p:nvPr/>
          </p:nvPicPr>
          <p:blipFill>
            <a:blip r:embed="rId5"/>
            <a:srcRect/>
            <a:stretch>
              <a:fillRect/>
            </a:stretch>
          </p:blipFill>
          <p:spPr bwMode="auto">
            <a:xfrm>
              <a:off x="4794768" y="1460265"/>
              <a:ext cx="2781014" cy="2180463"/>
            </a:xfrm>
            <a:prstGeom prst="rect">
              <a:avLst/>
            </a:prstGeom>
            <a:noFill/>
          </p:spPr>
        </p:pic>
        <p:pic>
          <p:nvPicPr>
            <p:cNvPr id="31" name="Picture 9" descr="C:\Users\Abject-3D\Desktop\VMWare Files\FINAL diagrams\Basic Virtualization\3D PNGs\DGRM_Trad_Arch_Q109-01_1.png"/>
            <p:cNvPicPr>
              <a:picLocks noChangeAspect="1" noChangeArrowheads="1"/>
            </p:cNvPicPr>
            <p:nvPr/>
          </p:nvPicPr>
          <p:blipFill>
            <a:blip r:embed="rId6"/>
            <a:srcRect/>
            <a:stretch>
              <a:fillRect/>
            </a:stretch>
          </p:blipFill>
          <p:spPr bwMode="auto">
            <a:xfrm>
              <a:off x="4794768" y="992260"/>
              <a:ext cx="2753297" cy="2014157"/>
            </a:xfrm>
            <a:prstGeom prst="rect">
              <a:avLst/>
            </a:prstGeom>
            <a:noFill/>
          </p:spPr>
        </p:pic>
        <p:pic>
          <p:nvPicPr>
            <p:cNvPr id="32" name="Picture 8" descr="C:\Users\Abject-3D\Desktop\VMWare Files\FINAL diagrams\Basic Virtualization\3D PNGs\DGRM_Trad_Arch_Q109-01_0.png"/>
            <p:cNvPicPr>
              <a:picLocks noChangeAspect="1" noChangeArrowheads="1"/>
            </p:cNvPicPr>
            <p:nvPr/>
          </p:nvPicPr>
          <p:blipFill>
            <a:blip r:embed="rId7"/>
            <a:srcRect/>
            <a:stretch>
              <a:fillRect/>
            </a:stretch>
          </p:blipFill>
          <p:spPr bwMode="auto">
            <a:xfrm>
              <a:off x="4787944" y="491415"/>
              <a:ext cx="2753297" cy="2014157"/>
            </a:xfrm>
            <a:prstGeom prst="rect">
              <a:avLst/>
            </a:prstGeom>
            <a:noFill/>
          </p:spPr>
        </p:pic>
      </p:grpSp>
      <p:grpSp>
        <p:nvGrpSpPr>
          <p:cNvPr id="33" name="Group 32"/>
          <p:cNvGrpSpPr/>
          <p:nvPr/>
        </p:nvGrpSpPr>
        <p:grpSpPr>
          <a:xfrm>
            <a:off x="5484693" y="4747361"/>
            <a:ext cx="1295400" cy="609600"/>
            <a:chOff x="150812" y="1447800"/>
            <a:chExt cx="1295400" cy="609600"/>
          </a:xfrm>
        </p:grpSpPr>
        <p:cxnSp>
          <p:nvCxnSpPr>
            <p:cNvPr id="34" name="Straight Connector 33"/>
            <p:cNvCxnSpPr/>
            <p:nvPr/>
          </p:nvCxnSpPr>
          <p:spPr>
            <a:xfrm flipH="1">
              <a:off x="150812" y="1524000"/>
              <a:ext cx="457199" cy="0"/>
            </a:xfrm>
            <a:prstGeom prst="line">
              <a:avLst/>
            </a:prstGeom>
            <a:ln w="19050">
              <a:solidFill>
                <a:schemeClr val="tx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60412" y="1447800"/>
              <a:ext cx="685800" cy="228600"/>
            </a:xfrm>
            <a:prstGeom prst="rect">
              <a:avLst/>
            </a:prstGeom>
            <a:noFill/>
          </p:spPr>
          <p:txBody>
            <a:bodyPr wrap="none" lIns="0" tIns="0" rIns="0" bIns="0" rtlCol="0">
              <a:noAutofit/>
            </a:bodyPr>
            <a:lstStyle/>
            <a:p>
              <a:pPr>
                <a:lnSpc>
                  <a:spcPct val="90000"/>
                </a:lnSpc>
              </a:pPr>
              <a:r>
                <a:rPr lang="en-US" sz="1400" dirty="0">
                  <a:solidFill>
                    <a:schemeClr val="tx2"/>
                  </a:solidFill>
                </a:rPr>
                <a:t>VXLAN</a:t>
              </a:r>
            </a:p>
          </p:txBody>
        </p:sp>
        <p:cxnSp>
          <p:nvCxnSpPr>
            <p:cNvPr id="36" name="Straight Connector 35"/>
            <p:cNvCxnSpPr/>
            <p:nvPr/>
          </p:nvCxnSpPr>
          <p:spPr>
            <a:xfrm flipH="1">
              <a:off x="150812" y="1905000"/>
              <a:ext cx="457199" cy="0"/>
            </a:xfrm>
            <a:prstGeom prst="line">
              <a:avLst/>
            </a:prstGeom>
            <a:ln w="19050">
              <a:solidFill>
                <a:srgbClr val="4F81BD"/>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60412" y="1828800"/>
              <a:ext cx="685800" cy="228600"/>
            </a:xfrm>
            <a:prstGeom prst="rect">
              <a:avLst/>
            </a:prstGeom>
            <a:noFill/>
          </p:spPr>
          <p:txBody>
            <a:bodyPr wrap="none" lIns="0" tIns="0" rIns="0" bIns="0" rtlCol="0">
              <a:noAutofit/>
            </a:bodyPr>
            <a:lstStyle/>
            <a:p>
              <a:pPr>
                <a:lnSpc>
                  <a:spcPct val="90000"/>
                </a:lnSpc>
              </a:pPr>
              <a:r>
                <a:rPr lang="en-US" sz="1400" dirty="0">
                  <a:solidFill>
                    <a:srgbClr val="4F81BD"/>
                  </a:solidFill>
                </a:rPr>
                <a:t>VLAN</a:t>
              </a:r>
            </a:p>
          </p:txBody>
        </p:sp>
      </p:grpSp>
      <p:sp>
        <p:nvSpPr>
          <p:cNvPr id="39" name="Rounded Rectangle 6"/>
          <p:cNvSpPr>
            <a:spLocks noChangeAspect="1"/>
          </p:cNvSpPr>
          <p:nvPr/>
        </p:nvSpPr>
        <p:spPr bwMode="auto">
          <a:xfrm>
            <a:off x="860971" y="4941560"/>
            <a:ext cx="392113" cy="354013"/>
          </a:xfrm>
          <a:prstGeom prst="roundRect">
            <a:avLst>
              <a:gd name="adj" fmla="val 7841"/>
            </a:avLst>
          </a:prstGeom>
          <a:gradFill flip="none" rotWithShape="1">
            <a:gsLst>
              <a:gs pos="0">
                <a:schemeClr val="bg2">
                  <a:lumMod val="75000"/>
                </a:schemeClr>
              </a:gs>
              <a:gs pos="100000">
                <a:srgbClr val="FFFFFF"/>
              </a:gs>
            </a:gsLst>
            <a:lin ang="16200000" scaled="0"/>
            <a:tileRect/>
          </a:gradFill>
          <a:ln w="9525" cap="flat" cmpd="sng" algn="ctr">
            <a:solidFill>
              <a:schemeClr val="bg1">
                <a:lumMod val="65000"/>
              </a:schemeClr>
            </a:solidFill>
            <a:prstDash val="solid"/>
            <a:round/>
            <a:headEnd type="none" w="med" len="med"/>
            <a:tailEnd type="none" w="med" len="med"/>
          </a:ln>
          <a:effectLst/>
        </p:spPr>
        <p:txBody>
          <a:bodyPr lIns="82124" tIns="41061" rIns="82124" bIns="41061" anchor="ctr"/>
          <a:lstStyle/>
          <a:p>
            <a:pPr algn="ctr">
              <a:defRPr/>
            </a:pPr>
            <a:r>
              <a:rPr lang="en-US" sz="1100" dirty="0">
                <a:solidFill>
                  <a:srgbClr val="002060"/>
                </a:solidFill>
                <a:cs typeface="Arial" charset="0"/>
              </a:rPr>
              <a:t>VM</a:t>
            </a:r>
          </a:p>
        </p:txBody>
      </p:sp>
      <p:sp>
        <p:nvSpPr>
          <p:cNvPr id="42" name="TextBox 41"/>
          <p:cNvSpPr txBox="1"/>
          <p:nvPr/>
        </p:nvSpPr>
        <p:spPr>
          <a:xfrm>
            <a:off x="7632582" y="1752600"/>
            <a:ext cx="3795830" cy="4114800"/>
          </a:xfrm>
          <a:prstGeom prst="rect">
            <a:avLst/>
          </a:prstGeom>
          <a:noFill/>
        </p:spPr>
        <p:txBody>
          <a:bodyPr wrap="square" lIns="0" tIns="0" rIns="0" bIns="0" rtlCol="0">
            <a:noAutofit/>
          </a:bodyPr>
          <a:lstStyle/>
          <a:p>
            <a:pPr>
              <a:lnSpc>
                <a:spcPct val="90000"/>
              </a:lnSpc>
            </a:pPr>
            <a:endParaRPr lang="en-US" dirty="0"/>
          </a:p>
          <a:p>
            <a:pPr>
              <a:lnSpc>
                <a:spcPct val="90000"/>
              </a:lnSpc>
            </a:pPr>
            <a:endParaRPr lang="en-US" dirty="0"/>
          </a:p>
          <a:p>
            <a:pPr>
              <a:lnSpc>
                <a:spcPct val="90000"/>
              </a:lnSpc>
            </a:pPr>
            <a:r>
              <a:rPr lang="en-US" dirty="0"/>
              <a:t>Straight from the ESXi kernel to the VLAN backed network</a:t>
            </a:r>
          </a:p>
          <a:p>
            <a:pPr>
              <a:lnSpc>
                <a:spcPct val="90000"/>
              </a:lnSpc>
            </a:pPr>
            <a:endParaRPr lang="en-US" dirty="0"/>
          </a:p>
          <a:p>
            <a:pPr>
              <a:lnSpc>
                <a:spcPct val="90000"/>
              </a:lnSpc>
            </a:pPr>
            <a:r>
              <a:rPr lang="en-US" dirty="0"/>
              <a:t>Lowest Latency</a:t>
            </a:r>
          </a:p>
          <a:p>
            <a:pPr>
              <a:lnSpc>
                <a:spcPct val="90000"/>
              </a:lnSpc>
            </a:pPr>
            <a:r>
              <a:rPr lang="en-US" dirty="0"/>
              <a:t>L2 adjacency between the tiers</a:t>
            </a:r>
          </a:p>
          <a:p>
            <a:pPr>
              <a:lnSpc>
                <a:spcPct val="90000"/>
              </a:lnSpc>
            </a:pPr>
            <a:r>
              <a:rPr lang="en-US" dirty="0"/>
              <a:t>Design complexity</a:t>
            </a:r>
          </a:p>
          <a:p>
            <a:pPr>
              <a:lnSpc>
                <a:spcPct val="90000"/>
              </a:lnSpc>
            </a:pPr>
            <a:r>
              <a:rPr lang="en-US" dirty="0"/>
              <a:t>Redundancy limitations</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9924273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anim calcmode="lin" valueType="num">
                                      <p:cBhvr additive="base">
                                        <p:cTn id="9" dur="500" fill="hold"/>
                                        <p:tgtEl>
                                          <p:spTgt spid="42"/>
                                        </p:tgtEl>
                                        <p:attrNameLst>
                                          <p:attrName>ppt_x</p:attrName>
                                        </p:attrNameLst>
                                      </p:cBhvr>
                                      <p:tavLst>
                                        <p:tav tm="0">
                                          <p:val>
                                            <p:strVal val="#ppt_x"/>
                                          </p:val>
                                        </p:tav>
                                        <p:tav tm="100000">
                                          <p:val>
                                            <p:strVal val="#ppt_x"/>
                                          </p:val>
                                        </p:tav>
                                      </p:tavLst>
                                    </p:anim>
                                    <p:anim calcmode="lin" valueType="num">
                                      <p:cBhvr additive="base">
                                        <p:cTn id="1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438401"/>
            <a:ext cx="10969943" cy="1295399"/>
          </a:xfrm>
        </p:spPr>
        <p:txBody>
          <a:bodyPr>
            <a:normAutofit/>
          </a:bodyPr>
          <a:lstStyle/>
          <a:p>
            <a:r>
              <a:rPr lang="en-US" dirty="0"/>
              <a:t>Designing for Availability</a:t>
            </a:r>
          </a:p>
        </p:txBody>
      </p:sp>
    </p:spTree>
    <p:extLst>
      <p:ext uri="{BB962C8B-B14F-4D97-AF65-F5344CB8AC3E}">
        <p14:creationId xmlns:p14="http://schemas.microsoft.com/office/powerpoint/2010/main" val="646910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vSphere Native Availability Features</a:t>
            </a:r>
            <a:endParaRPr lang="en-US" dirty="0"/>
          </a:p>
        </p:txBody>
      </p:sp>
      <p:sp>
        <p:nvSpPr>
          <p:cNvPr id="3" name="Text Placeholder 2"/>
          <p:cNvSpPr>
            <a:spLocks noGrp="1"/>
          </p:cNvSpPr>
          <p:nvPr>
            <p:ph idx="1"/>
          </p:nvPr>
        </p:nvSpPr>
        <p:spPr>
          <a:xfrm>
            <a:off x="609447" y="1066800"/>
            <a:ext cx="10969943" cy="4648200"/>
          </a:xfrm>
        </p:spPr>
        <p:txBody>
          <a:bodyPr>
            <a:normAutofit fontScale="70000" lnSpcReduction="20000"/>
          </a:bodyPr>
          <a:lstStyle/>
          <a:p>
            <a:r>
              <a:rPr lang="en-US" b="1" dirty="0"/>
              <a:t>vSphere vMotion</a:t>
            </a:r>
          </a:p>
          <a:p>
            <a:pPr lvl="1"/>
            <a:r>
              <a:rPr lang="en-US" dirty="0"/>
              <a:t>Can reduce virtual machine planned downtime</a:t>
            </a:r>
          </a:p>
          <a:p>
            <a:pPr lvl="1"/>
            <a:r>
              <a:rPr lang="en-US" dirty="0"/>
              <a:t>Relocates VMs without end-user interruption</a:t>
            </a:r>
          </a:p>
          <a:p>
            <a:pPr lvl="2"/>
            <a:r>
              <a:rPr lang="en-US" dirty="0"/>
              <a:t>Behavior COMPLETELY Configurable</a:t>
            </a:r>
          </a:p>
          <a:p>
            <a:pPr lvl="1"/>
            <a:r>
              <a:rPr lang="en-US" dirty="0"/>
              <a:t>Enables Admin to perform on-demand host maintenance without service interruption</a:t>
            </a:r>
          </a:p>
          <a:p>
            <a:pPr lvl="0"/>
            <a:r>
              <a:rPr lang="en-US" b="1" dirty="0"/>
              <a:t>vSphere DRS</a:t>
            </a:r>
          </a:p>
          <a:p>
            <a:pPr lvl="1"/>
            <a:r>
              <a:rPr lang="en-US" dirty="0"/>
              <a:t>Monitors state of virtual machine resource usage</a:t>
            </a:r>
          </a:p>
          <a:p>
            <a:pPr lvl="1"/>
            <a:r>
              <a:rPr lang="en-US" dirty="0"/>
              <a:t>Can automatically and intelligently locate virtual machine </a:t>
            </a:r>
          </a:p>
          <a:p>
            <a:pPr lvl="1"/>
            <a:r>
              <a:rPr lang="en-US" dirty="0"/>
              <a:t>Can create a dynamically balanced Exchange Server deployment</a:t>
            </a:r>
          </a:p>
          <a:p>
            <a:pPr lvl="1"/>
            <a:r>
              <a:rPr lang="en-US" dirty="0"/>
              <a:t>Uses vMotion. Behavior COMPLETELY Configurable</a:t>
            </a:r>
          </a:p>
          <a:p>
            <a:r>
              <a:rPr lang="en-US" b="1" dirty="0"/>
              <a:t>vSphere High Availability (HA)</a:t>
            </a:r>
          </a:p>
          <a:p>
            <a:pPr lvl="1"/>
            <a:r>
              <a:rPr lang="yo-NG" dirty="0"/>
              <a:t>HA Evaluates DRS Rules </a:t>
            </a:r>
            <a:r>
              <a:rPr lang="yo-NG" b="1" u="sng" dirty="0"/>
              <a:t>BEFORE</a:t>
            </a:r>
            <a:r>
              <a:rPr lang="yo-NG" dirty="0"/>
              <a:t> Recovery – Just a checkbox operation</a:t>
            </a:r>
            <a:endParaRPr lang="en-US" dirty="0"/>
          </a:p>
          <a:p>
            <a:pPr lvl="2"/>
            <a:r>
              <a:rPr lang="en-US" b="1" dirty="0">
                <a:solidFill>
                  <a:srgbClr val="FF0000"/>
                </a:solidFill>
              </a:rPr>
              <a:t>* Now DEFAULT BEHAVIOR is vSphere 6.5</a:t>
            </a:r>
          </a:p>
          <a:p>
            <a:pPr lvl="1"/>
            <a:r>
              <a:rPr lang="en-US" dirty="0"/>
              <a:t>Does not require Vendor-specific clustering solutions</a:t>
            </a:r>
          </a:p>
          <a:p>
            <a:pPr lvl="1"/>
            <a:r>
              <a:rPr lang="en-US" b="1" u="sng" dirty="0"/>
              <a:t>NOT</a:t>
            </a:r>
            <a:r>
              <a:rPr lang="en-US" dirty="0"/>
              <a:t> a replacement for </a:t>
            </a:r>
            <a:r>
              <a:rPr lang="yo-NG" dirty="0"/>
              <a:t>app-specific</a:t>
            </a:r>
            <a:r>
              <a:rPr lang="en-US" dirty="0"/>
              <a:t> native HA features</a:t>
            </a:r>
            <a:endParaRPr lang="yo-NG" dirty="0"/>
          </a:p>
          <a:p>
            <a:pPr lvl="1"/>
            <a:r>
              <a:rPr lang="yo-NG" b="1" u="sng" dirty="0"/>
              <a:t>COMPLEMENTS</a:t>
            </a:r>
            <a:r>
              <a:rPr lang="yo-NG" dirty="0"/>
              <a:t> and </a:t>
            </a:r>
            <a:r>
              <a:rPr lang="yo-NG" b="1" u="sng" dirty="0"/>
              <a:t>ENHANCES</a:t>
            </a:r>
            <a:r>
              <a:rPr lang="yo-NG" dirty="0"/>
              <a:t> app-specific HA features</a:t>
            </a:r>
            <a:endParaRPr lang="en-US" dirty="0"/>
          </a:p>
          <a:p>
            <a:pPr lvl="1"/>
            <a:r>
              <a:rPr lang="en-US" dirty="0"/>
              <a:t>Automatically restarts failed virtual machine in minutes</a:t>
            </a:r>
          </a:p>
          <a:p>
            <a:pPr marL="609447" lvl="1" indent="0">
              <a:buNone/>
            </a:pPr>
            <a:endParaRPr lang="en-US" dirty="0"/>
          </a:p>
        </p:txBody>
      </p:sp>
      <p:pic>
        <p:nvPicPr>
          <p:cNvPr id="2" name="Picture 1"/>
          <p:cNvPicPr>
            <a:picLocks noChangeAspect="1"/>
          </p:cNvPicPr>
          <p:nvPr/>
        </p:nvPicPr>
        <p:blipFill>
          <a:blip r:embed="rId3"/>
          <a:stretch>
            <a:fillRect/>
          </a:stretch>
        </p:blipFill>
        <p:spPr>
          <a:xfrm>
            <a:off x="7588825" y="3429000"/>
            <a:ext cx="4600000" cy="1238095"/>
          </a:xfrm>
          <a:prstGeom prst="rect">
            <a:avLst/>
          </a:prstGeom>
        </p:spPr>
      </p:pic>
      <p:pic>
        <p:nvPicPr>
          <p:cNvPr id="4" name="Picture 3"/>
          <p:cNvPicPr>
            <a:picLocks noChangeAspect="1"/>
          </p:cNvPicPr>
          <p:nvPr/>
        </p:nvPicPr>
        <p:blipFill>
          <a:blip r:embed="rId4"/>
          <a:stretch>
            <a:fillRect/>
          </a:stretch>
        </p:blipFill>
        <p:spPr>
          <a:xfrm>
            <a:off x="8228012" y="4654805"/>
            <a:ext cx="3132091" cy="1607959"/>
          </a:xfrm>
          <a:prstGeom prst="rect">
            <a:avLst/>
          </a:prstGeom>
        </p:spPr>
      </p:pic>
    </p:spTree>
    <p:extLst>
      <p:ext uri="{BB962C8B-B14F-4D97-AF65-F5344CB8AC3E}">
        <p14:creationId xmlns:p14="http://schemas.microsoft.com/office/powerpoint/2010/main" val="115012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par>
                          <p:cTn id="33" fill="hold">
                            <p:stCondLst>
                              <p:cond delay="0"/>
                            </p:stCondLst>
                            <p:childTnLst>
                              <p:par>
                                <p:cTn id="34" presetID="2" presetClass="entr" presetSubtype="2"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1+#ppt_w/2"/>
                                          </p:val>
                                        </p:tav>
                                        <p:tav tm="100000">
                                          <p:val>
                                            <p:strVal val="#ppt_x"/>
                                          </p:val>
                                        </p:tav>
                                      </p:tavLst>
                                    </p:anim>
                                    <p:anim calcmode="lin" valueType="num">
                                      <p:cBhvr additive="base">
                                        <p:cTn id="3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par>
                          <p:cTn id="42" fill="hold">
                            <p:stCondLst>
                              <p:cond delay="0"/>
                            </p:stCondLst>
                            <p:childTnLst>
                              <p:par>
                                <p:cTn id="43" presetID="2" presetClass="entr" presetSubtype="2" fill="hold" nodeType="afterEffect">
                                  <p:stCondLst>
                                    <p:cond delay="300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1+#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5" end="1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vSphere Native Availability </a:t>
            </a:r>
            <a:r>
              <a:rPr lang="en-US" dirty="0" err="1"/>
              <a:t>Featur</a:t>
            </a:r>
            <a:r>
              <a:rPr lang="yo-NG" dirty="0"/>
              <a:t>e Enhancements – vSphere 6.5</a:t>
            </a:r>
            <a:endParaRPr lang="en-US" dirty="0"/>
          </a:p>
        </p:txBody>
      </p:sp>
      <p:sp>
        <p:nvSpPr>
          <p:cNvPr id="3" name="Text Placeholder 2"/>
          <p:cNvSpPr>
            <a:spLocks noGrp="1"/>
          </p:cNvSpPr>
          <p:nvPr>
            <p:ph idx="1"/>
          </p:nvPr>
        </p:nvSpPr>
        <p:spPr/>
        <p:txBody>
          <a:bodyPr>
            <a:normAutofit/>
          </a:bodyPr>
          <a:lstStyle/>
          <a:p>
            <a:r>
              <a:rPr lang="yo-NG" b="1" dirty="0"/>
              <a:t>vCenter High Availability</a:t>
            </a:r>
            <a:endParaRPr lang="en-US" b="1" dirty="0"/>
          </a:p>
          <a:p>
            <a:pPr lvl="1">
              <a:buFont typeface="Arial" panose="020B0604020202020204" pitchFamily="34" charset="0"/>
              <a:buChar char="•"/>
            </a:pPr>
            <a:r>
              <a:rPr lang="en-US" dirty="0"/>
              <a:t>vCenter Server Appliance</a:t>
            </a:r>
            <a:r>
              <a:rPr lang="yo-NG" dirty="0"/>
              <a:t> </a:t>
            </a:r>
            <a:r>
              <a:rPr lang="yo-NG" b="1" u="sng" dirty="0"/>
              <a:t>ONLY</a:t>
            </a:r>
            <a:endParaRPr lang="yo-NG" dirty="0"/>
          </a:p>
          <a:p>
            <a:pPr lvl="1">
              <a:buFont typeface="Arial" panose="020B0604020202020204" pitchFamily="34" charset="0"/>
              <a:buChar char="•"/>
            </a:pPr>
            <a:r>
              <a:rPr lang="en-US" dirty="0"/>
              <a:t>Active, Passive, and Witness nodes</a:t>
            </a:r>
            <a:r>
              <a:rPr lang="yo-NG" dirty="0"/>
              <a:t> – Exact Clones of</a:t>
            </a:r>
            <a:r>
              <a:rPr lang="en-US" dirty="0"/>
              <a:t> existing vCenter Server.</a:t>
            </a:r>
            <a:endParaRPr lang="yo-NG" dirty="0"/>
          </a:p>
          <a:p>
            <a:pPr lvl="1">
              <a:buFont typeface="Arial" panose="020B0604020202020204" pitchFamily="34" charset="0"/>
              <a:buChar char="•"/>
            </a:pPr>
            <a:r>
              <a:rPr lang="yo-NG" dirty="0"/>
              <a:t>Protects vCenter against Host, Appliance or Component Failures</a:t>
            </a:r>
          </a:p>
          <a:p>
            <a:pPr lvl="1">
              <a:buFont typeface="Arial" panose="020B0604020202020204" pitchFamily="34" charset="0"/>
              <a:buChar char="•"/>
            </a:pPr>
            <a:r>
              <a:rPr lang="yo-NG" dirty="0"/>
              <a:t>5-minute RTO at release</a:t>
            </a:r>
          </a:p>
          <a:p>
            <a:pPr lvl="1">
              <a:buFont typeface="Arial" panose="020B0604020202020204" pitchFamily="34" charset="0"/>
              <a:buChar char="•"/>
            </a:pPr>
            <a:endParaRPr lang="en-US" dirty="0"/>
          </a:p>
          <a:p>
            <a:pPr lvl="0"/>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212" y="2895600"/>
            <a:ext cx="7535096" cy="3429000"/>
          </a:xfrm>
          <a:prstGeom prst="rect">
            <a:avLst/>
          </a:prstGeom>
        </p:spPr>
      </p:pic>
    </p:spTree>
    <p:extLst>
      <p:ext uri="{BB962C8B-B14F-4D97-AF65-F5344CB8AC3E}">
        <p14:creationId xmlns:p14="http://schemas.microsoft.com/office/powerpoint/2010/main" val="25499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a:blip r:embed="rId3"/>
          <a:stretch>
            <a:fillRect/>
          </a:stretch>
        </p:blipFill>
        <p:spPr>
          <a:xfrm>
            <a:off x="989012" y="1306286"/>
            <a:ext cx="9333333" cy="4428571"/>
          </a:xfrm>
          <a:prstGeom prst="rect">
            <a:avLst/>
          </a:prstGeom>
        </p:spPr>
      </p:pic>
      <p:sp>
        <p:nvSpPr>
          <p:cNvPr id="8" name="Title 5"/>
          <p:cNvSpPr>
            <a:spLocks noGrp="1"/>
          </p:cNvSpPr>
          <p:nvPr>
            <p:ph type="title"/>
          </p:nvPr>
        </p:nvSpPr>
        <p:spPr/>
        <p:txBody>
          <a:bodyPr>
            <a:noAutofit/>
          </a:bodyPr>
          <a:lstStyle/>
          <a:p>
            <a:r>
              <a:rPr lang="en-US" sz="2500" dirty="0"/>
              <a:t>vSphere Native Availability Feature</a:t>
            </a:r>
            <a:r>
              <a:rPr lang="yo-NG" sz="2500" dirty="0"/>
              <a:t> Enhancements – vSphere 6.5</a:t>
            </a:r>
            <a:endParaRPr lang="en-US" sz="2500" dirty="0"/>
          </a:p>
        </p:txBody>
      </p:sp>
      <p:sp>
        <p:nvSpPr>
          <p:cNvPr id="3" name="Text Placeholder 2"/>
          <p:cNvSpPr>
            <a:spLocks noGrp="1"/>
          </p:cNvSpPr>
          <p:nvPr>
            <p:ph idx="1"/>
          </p:nvPr>
        </p:nvSpPr>
        <p:spPr>
          <a:xfrm>
            <a:off x="621257" y="914400"/>
            <a:ext cx="10969943" cy="4648200"/>
          </a:xfrm>
        </p:spPr>
        <p:txBody>
          <a:bodyPr>
            <a:normAutofit/>
          </a:bodyPr>
          <a:lstStyle/>
          <a:p>
            <a:r>
              <a:rPr lang="yo-NG" b="1" dirty="0"/>
              <a:t>Proactive High Availability</a:t>
            </a:r>
            <a:endParaRPr lang="en-US" b="1" dirty="0"/>
          </a:p>
          <a:p>
            <a:pPr lvl="1">
              <a:buFont typeface="Arial" panose="020B0604020202020204" pitchFamily="34" charset="0"/>
              <a:buChar char="•"/>
            </a:pPr>
            <a:r>
              <a:rPr lang="en-US" dirty="0"/>
              <a:t>D</a:t>
            </a:r>
            <a:r>
              <a:rPr lang="yo-NG" dirty="0"/>
              <a:t>etects ESXi Host hardware failure or degradation</a:t>
            </a:r>
          </a:p>
          <a:p>
            <a:pPr lvl="1">
              <a:buFont typeface="Arial" panose="020B0604020202020204" pitchFamily="34" charset="0"/>
              <a:buChar char="•"/>
            </a:pPr>
            <a:r>
              <a:rPr lang="en-US" dirty="0"/>
              <a:t>L</a:t>
            </a:r>
            <a:r>
              <a:rPr lang="yo-NG" dirty="0"/>
              <a:t>everage Hardware Vendor-provided plugin for monitoring Host</a:t>
            </a:r>
          </a:p>
          <a:p>
            <a:pPr lvl="1">
              <a:buFont typeface="Arial" panose="020B0604020202020204" pitchFamily="34" charset="0"/>
              <a:buChar char="•"/>
            </a:pPr>
            <a:r>
              <a:rPr lang="yo-NG" dirty="0"/>
              <a:t>Reports Hardware state to vCenter</a:t>
            </a:r>
          </a:p>
          <a:p>
            <a:pPr lvl="1">
              <a:buFont typeface="Arial" panose="020B0604020202020204" pitchFamily="34" charset="0"/>
              <a:buChar char="•"/>
            </a:pPr>
            <a:r>
              <a:rPr lang="yo-NG" dirty="0"/>
              <a:t>Unhealthy or failed hardware component is categorized based on SEVERITY</a:t>
            </a:r>
          </a:p>
          <a:p>
            <a:pPr lvl="1">
              <a:buFont typeface="Arial" panose="020B0604020202020204" pitchFamily="34" charset="0"/>
              <a:buChar char="•"/>
            </a:pPr>
            <a:r>
              <a:rPr lang="yo-NG" dirty="0"/>
              <a:t>Puts impacted Hosts one of 2 states:</a:t>
            </a:r>
          </a:p>
          <a:p>
            <a:pPr lvl="2"/>
            <a:r>
              <a:rPr lang="yo-NG" dirty="0"/>
              <a:t>Quarantine Mode:</a:t>
            </a:r>
          </a:p>
          <a:p>
            <a:pPr lvl="3">
              <a:buFont typeface="Arial" panose="020B0604020202020204" pitchFamily="34" charset="0"/>
              <a:buChar char="•"/>
            </a:pPr>
            <a:r>
              <a:rPr lang="yo-NG" dirty="0"/>
              <a:t>Existing VMs on Host not </a:t>
            </a:r>
            <a:r>
              <a:rPr lang="yo-NG" b="1" u="sng" dirty="0"/>
              <a:t>IMMEDIATELY</a:t>
            </a:r>
            <a:r>
              <a:rPr lang="yo-NG" dirty="0"/>
              <a:t> evacuated.</a:t>
            </a:r>
          </a:p>
          <a:p>
            <a:pPr lvl="3">
              <a:buFont typeface="Arial" panose="020B0604020202020204" pitchFamily="34" charset="0"/>
              <a:buChar char="•"/>
            </a:pPr>
            <a:r>
              <a:rPr lang="yo-NG" dirty="0"/>
              <a:t>Now new VM placed on Host</a:t>
            </a:r>
          </a:p>
          <a:p>
            <a:pPr lvl="3">
              <a:buFont typeface="Arial" panose="020B0604020202020204" pitchFamily="34" charset="0"/>
              <a:buChar char="•"/>
            </a:pPr>
            <a:r>
              <a:rPr lang="yo-NG" dirty="0"/>
              <a:t>DRS attempts to remove Host if no performance impact to workloads in Cluster</a:t>
            </a:r>
          </a:p>
          <a:p>
            <a:pPr lvl="2"/>
            <a:r>
              <a:rPr lang="yo-NG" dirty="0"/>
              <a:t>Maintenance Mode:</a:t>
            </a:r>
          </a:p>
          <a:p>
            <a:pPr lvl="3">
              <a:buFont typeface="Arial" panose="020B0604020202020204" pitchFamily="34" charset="0"/>
              <a:buChar char="•"/>
            </a:pPr>
            <a:r>
              <a:rPr lang="yo-NG" dirty="0"/>
              <a:t>Existing VMs on Host Evacuated</a:t>
            </a:r>
          </a:p>
          <a:p>
            <a:pPr lvl="3">
              <a:buFont typeface="Arial" panose="020B0604020202020204" pitchFamily="34" charset="0"/>
              <a:buChar char="•"/>
            </a:pPr>
            <a:r>
              <a:rPr lang="yo-NG" dirty="0"/>
              <a:t>Host no longer participates in Cluster</a:t>
            </a:r>
            <a:endParaRPr lang="en-US" dirty="0"/>
          </a:p>
          <a:p>
            <a:pPr lvl="0"/>
            <a:endParaRPr lang="en-US" dirty="0"/>
          </a:p>
        </p:txBody>
      </p:sp>
      <p:pic>
        <p:nvPicPr>
          <p:cNvPr id="11" name="Content Placeholder 3"/>
          <p:cNvPicPr>
            <a:picLocks noChangeAspect="1"/>
          </p:cNvPicPr>
          <p:nvPr/>
        </p:nvPicPr>
        <p:blipFill>
          <a:blip r:embed="rId3"/>
          <a:stretch>
            <a:fillRect/>
          </a:stretch>
        </p:blipFill>
        <p:spPr>
          <a:xfrm>
            <a:off x="7203197" y="1306286"/>
            <a:ext cx="4985628" cy="2338561"/>
          </a:xfrm>
          <a:prstGeom prst="rect">
            <a:avLst/>
          </a:prstGeom>
        </p:spPr>
      </p:pic>
    </p:spTree>
    <p:extLst>
      <p:ext uri="{BB962C8B-B14F-4D97-AF65-F5344CB8AC3E}">
        <p14:creationId xmlns:p14="http://schemas.microsoft.com/office/powerpoint/2010/main" val="22271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0"/>
                                        </p:tgtEl>
                                        <p:attrNameLst>
                                          <p:attrName>ppt_w</p:attrName>
                                        </p:attrNameLst>
                                      </p:cBhvr>
                                      <p:tavLst>
                                        <p:tav tm="0">
                                          <p:val>
                                            <p:strVal val="ppt_w"/>
                                          </p:val>
                                        </p:tav>
                                        <p:tav tm="100000">
                                          <p:val>
                                            <p:fltVal val="0"/>
                                          </p:val>
                                        </p:tav>
                                      </p:tavLst>
                                    </p:anim>
                                    <p:anim calcmode="lin" valueType="num">
                                      <p:cBhvr>
                                        <p:cTn id="15" dur="1000"/>
                                        <p:tgtEl>
                                          <p:spTgt spid="10"/>
                                        </p:tgtEl>
                                        <p:attrNameLst>
                                          <p:attrName>ppt_h</p:attrName>
                                        </p:attrNameLst>
                                      </p:cBhvr>
                                      <p:tavLst>
                                        <p:tav tm="0">
                                          <p:val>
                                            <p:strVal val="ppt_h"/>
                                          </p:val>
                                        </p:tav>
                                        <p:tav tm="100000">
                                          <p:val>
                                            <p:fltVal val="0"/>
                                          </p:val>
                                        </p:tav>
                                      </p:tavLst>
                                    </p:anim>
                                    <p:anim calcmode="lin" valueType="num">
                                      <p:cBhvr>
                                        <p:cTn id="16" dur="1000"/>
                                        <p:tgtEl>
                                          <p:spTgt spid="10"/>
                                        </p:tgtEl>
                                        <p:attrNameLst>
                                          <p:attrName>style.rotation</p:attrName>
                                        </p:attrNameLst>
                                      </p:cBhvr>
                                      <p:tavLst>
                                        <p:tav tm="0">
                                          <p:val>
                                            <p:fltVal val="0"/>
                                          </p:val>
                                        </p:tav>
                                        <p:tav tm="100000">
                                          <p:val>
                                            <p:fltVal val="90"/>
                                          </p:val>
                                        </p:tav>
                                      </p:tavLst>
                                    </p:anim>
                                    <p:animEffect transition="out" filter="fade">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500" dirty="0"/>
              <a:t>vSphere Native Availability </a:t>
            </a:r>
            <a:r>
              <a:rPr lang="en-US" sz="2500" dirty="0" err="1"/>
              <a:t>Featur</a:t>
            </a:r>
            <a:r>
              <a:rPr lang="yo-NG" sz="2500" dirty="0"/>
              <a:t>e Enhancements – vSphere 6.5</a:t>
            </a:r>
            <a:endParaRPr lang="en-US" sz="2500" dirty="0"/>
          </a:p>
        </p:txBody>
      </p:sp>
      <p:sp>
        <p:nvSpPr>
          <p:cNvPr id="3" name="Text Placeholder 2"/>
          <p:cNvSpPr>
            <a:spLocks noGrp="1"/>
          </p:cNvSpPr>
          <p:nvPr>
            <p:ph idx="1"/>
          </p:nvPr>
        </p:nvSpPr>
        <p:spPr/>
        <p:txBody>
          <a:bodyPr>
            <a:normAutofit/>
          </a:bodyPr>
          <a:lstStyle/>
          <a:p>
            <a:pPr lvl="0"/>
            <a:r>
              <a:rPr lang="yo-NG" b="1" dirty="0"/>
              <a:t>Continuous VM Availability</a:t>
            </a:r>
            <a:endParaRPr lang="en-US" b="1" dirty="0"/>
          </a:p>
          <a:p>
            <a:pPr lvl="1">
              <a:buFont typeface="Arial" panose="020B0604020202020204" pitchFamily="34" charset="0"/>
              <a:buChar char="•"/>
            </a:pPr>
            <a:r>
              <a:rPr lang="yo-NG" dirty="0"/>
              <a:t>For when VMs MUST be up, even at the expense of </a:t>
            </a:r>
            <a:r>
              <a:rPr lang="yo-NG" b="1" u="sng" dirty="0"/>
              <a:t>PERFORMANCE</a:t>
            </a:r>
          </a:p>
        </p:txBody>
      </p:sp>
      <p:pic>
        <p:nvPicPr>
          <p:cNvPr id="7" name="Picture 6"/>
          <p:cNvPicPr>
            <a:picLocks noChangeAspect="1"/>
          </p:cNvPicPr>
          <p:nvPr/>
        </p:nvPicPr>
        <p:blipFill>
          <a:blip r:embed="rId3"/>
          <a:stretch>
            <a:fillRect/>
          </a:stretch>
        </p:blipFill>
        <p:spPr>
          <a:xfrm>
            <a:off x="918221" y="2046971"/>
            <a:ext cx="10352381" cy="3657143"/>
          </a:xfrm>
          <a:prstGeom prst="rect">
            <a:avLst/>
          </a:prstGeom>
        </p:spPr>
      </p:pic>
    </p:spTree>
    <p:extLst>
      <p:ext uri="{BB962C8B-B14F-4D97-AF65-F5344CB8AC3E}">
        <p14:creationId xmlns:p14="http://schemas.microsoft.com/office/powerpoint/2010/main" val="24489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500" dirty="0"/>
              <a:t>vSphere Native Availability Feature</a:t>
            </a:r>
            <a:r>
              <a:rPr lang="yo-NG" sz="2500" dirty="0"/>
              <a:t> Enhancements – vSphere 6.5</a:t>
            </a:r>
            <a:endParaRPr lang="en-US" sz="2500" dirty="0"/>
          </a:p>
        </p:txBody>
      </p:sp>
      <p:sp>
        <p:nvSpPr>
          <p:cNvPr id="3" name="Text Placeholder 2"/>
          <p:cNvSpPr>
            <a:spLocks noGrp="1"/>
          </p:cNvSpPr>
          <p:nvPr>
            <p:ph idx="1"/>
          </p:nvPr>
        </p:nvSpPr>
        <p:spPr/>
        <p:txBody>
          <a:bodyPr>
            <a:normAutofit/>
          </a:bodyPr>
          <a:lstStyle/>
          <a:p>
            <a:pPr lvl="0"/>
            <a:r>
              <a:rPr lang="en-US" b="1" dirty="0"/>
              <a:t>vSphere DRS</a:t>
            </a:r>
            <a:r>
              <a:rPr lang="yo-NG" b="1" dirty="0"/>
              <a:t> Rules</a:t>
            </a:r>
            <a:endParaRPr lang="en-US" b="1" dirty="0"/>
          </a:p>
          <a:p>
            <a:pPr lvl="1">
              <a:buFont typeface="Arial" panose="020B0604020202020204" pitchFamily="34" charset="0"/>
              <a:buChar char="•"/>
            </a:pPr>
            <a:r>
              <a:rPr lang="yo-NG" dirty="0"/>
              <a:t>Rules now includes “VM Dependencies”</a:t>
            </a:r>
          </a:p>
          <a:p>
            <a:pPr lvl="1">
              <a:buFont typeface="Arial" panose="020B0604020202020204" pitchFamily="34" charset="0"/>
              <a:buChar char="•"/>
            </a:pPr>
            <a:r>
              <a:rPr lang="yo-NG" dirty="0"/>
              <a:t>Allows VMs to be recovered in order of PRIORITIES</a:t>
            </a:r>
            <a:endParaRPr lang="en-US" dirty="0"/>
          </a:p>
        </p:txBody>
      </p:sp>
      <p:pic>
        <p:nvPicPr>
          <p:cNvPr id="4" name="Picture 3"/>
          <p:cNvPicPr>
            <a:picLocks noChangeAspect="1"/>
          </p:cNvPicPr>
          <p:nvPr/>
        </p:nvPicPr>
        <p:blipFill>
          <a:blip r:embed="rId3"/>
          <a:stretch>
            <a:fillRect/>
          </a:stretch>
        </p:blipFill>
        <p:spPr>
          <a:xfrm>
            <a:off x="3046412" y="2514600"/>
            <a:ext cx="7638095" cy="3833543"/>
          </a:xfrm>
          <a:prstGeom prst="rect">
            <a:avLst/>
          </a:prstGeom>
        </p:spPr>
      </p:pic>
    </p:spTree>
    <p:extLst>
      <p:ext uri="{BB962C8B-B14F-4D97-AF65-F5344CB8AC3E}">
        <p14:creationId xmlns:p14="http://schemas.microsoft.com/office/powerpoint/2010/main" val="205649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500" dirty="0"/>
              <a:t>vSphere Native Availability Feature</a:t>
            </a:r>
            <a:r>
              <a:rPr lang="yo-NG" sz="2500" dirty="0"/>
              <a:t> Enhancements – vSphere 6.5</a:t>
            </a:r>
            <a:endParaRPr lang="en-US" sz="2500" dirty="0"/>
          </a:p>
        </p:txBody>
      </p:sp>
      <p:sp>
        <p:nvSpPr>
          <p:cNvPr id="3" name="Text Placeholder 2"/>
          <p:cNvSpPr>
            <a:spLocks noGrp="1"/>
          </p:cNvSpPr>
          <p:nvPr>
            <p:ph idx="1"/>
          </p:nvPr>
        </p:nvSpPr>
        <p:spPr>
          <a:xfrm>
            <a:off x="609447" y="990600"/>
            <a:ext cx="10969943" cy="5029200"/>
          </a:xfrm>
        </p:spPr>
        <p:txBody>
          <a:bodyPr>
            <a:normAutofit/>
          </a:bodyPr>
          <a:lstStyle/>
          <a:p>
            <a:pPr lvl="0"/>
            <a:r>
              <a:rPr lang="yo-NG" sz="2400" b="1" dirty="0"/>
              <a:t>Predictive </a:t>
            </a:r>
            <a:r>
              <a:rPr lang="en-US" sz="2400" b="1" dirty="0"/>
              <a:t>DRS</a:t>
            </a:r>
          </a:p>
          <a:p>
            <a:pPr lvl="2"/>
            <a:r>
              <a:rPr lang="yo-NG" sz="1900" dirty="0"/>
              <a:t>Integrated with VMware’s vRealize Operations Monitoring Capabilities </a:t>
            </a:r>
            <a:endParaRPr lang="en-US" sz="1900" dirty="0"/>
          </a:p>
        </p:txBody>
      </p:sp>
      <p:pic>
        <p:nvPicPr>
          <p:cNvPr id="5" name="Picture 4"/>
          <p:cNvPicPr>
            <a:picLocks noChangeAspect="1"/>
          </p:cNvPicPr>
          <p:nvPr/>
        </p:nvPicPr>
        <p:blipFill>
          <a:blip r:embed="rId3"/>
          <a:stretch>
            <a:fillRect/>
          </a:stretch>
        </p:blipFill>
        <p:spPr>
          <a:xfrm>
            <a:off x="1161595" y="4648201"/>
            <a:ext cx="9352381" cy="1676400"/>
          </a:xfrm>
          <a:prstGeom prst="rect">
            <a:avLst/>
          </a:prstGeom>
        </p:spPr>
      </p:pic>
      <p:pic>
        <p:nvPicPr>
          <p:cNvPr id="7" name="Picture 6"/>
          <p:cNvPicPr>
            <a:picLocks noChangeAspect="1"/>
          </p:cNvPicPr>
          <p:nvPr/>
        </p:nvPicPr>
        <p:blipFill>
          <a:blip r:embed="rId4"/>
          <a:stretch>
            <a:fillRect/>
          </a:stretch>
        </p:blipFill>
        <p:spPr>
          <a:xfrm>
            <a:off x="1161595" y="1706050"/>
            <a:ext cx="8842827" cy="1075250"/>
          </a:xfrm>
          <a:prstGeom prst="rect">
            <a:avLst/>
          </a:prstGeom>
        </p:spPr>
      </p:pic>
      <p:sp>
        <p:nvSpPr>
          <p:cNvPr id="8" name="Text Placeholder 2"/>
          <p:cNvSpPr txBox="1">
            <a:spLocks/>
          </p:cNvSpPr>
          <p:nvPr/>
        </p:nvSpPr>
        <p:spPr>
          <a:xfrm>
            <a:off x="609440" y="2781300"/>
            <a:ext cx="9952155" cy="1028700"/>
          </a:xfrm>
          <a:prstGeom prst="rect">
            <a:avLst/>
          </a:prstGeom>
        </p:spPr>
        <p:txBody>
          <a:bodyPr vert="horz" lIns="91440" tIns="45720" rIns="91440" bIns="45720" rtlCol="0">
            <a:normAutofit fontScale="92500" lnSpcReduction="20000"/>
          </a:bodyPr>
          <a:lstStyle>
            <a:lvl1pPr marL="457086" indent="-457086" algn="l" defTabSz="1218895" rtl="0" eaLnBrk="1" latinLnBrk="0" hangingPunct="1">
              <a:spcBef>
                <a:spcPct val="20000"/>
              </a:spcBef>
              <a:buFont typeface="Arial" pitchFamily="34" charset="0"/>
              <a:buChar char="•"/>
              <a:defRPr sz="3199" kern="1200">
                <a:solidFill>
                  <a:schemeClr val="bg1"/>
                </a:solidFill>
                <a:latin typeface="+mn-lt"/>
                <a:ea typeface="+mn-ea"/>
                <a:cs typeface="+mn-cs"/>
              </a:defRPr>
            </a:lvl1pPr>
            <a:lvl2pPr marL="990352" indent="-380905" algn="l" defTabSz="1218895" rtl="0" eaLnBrk="1" latinLnBrk="0" hangingPunct="1">
              <a:spcBef>
                <a:spcPct val="20000"/>
              </a:spcBef>
              <a:buFont typeface="Arial"/>
              <a:buChar char="•"/>
              <a:defRPr sz="2399" kern="1200">
                <a:solidFill>
                  <a:schemeClr val="bg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1866" kern="1200">
                <a:solidFill>
                  <a:schemeClr val="bg1"/>
                </a:solidFill>
                <a:latin typeface="+mn-lt"/>
                <a:ea typeface="+mn-ea"/>
                <a:cs typeface="+mn-cs"/>
              </a:defRPr>
            </a:lvl3pPr>
            <a:lvl4pPr marL="2209248" indent="-380905" algn="l" defTabSz="1218895" rtl="0" eaLnBrk="1" latinLnBrk="0" hangingPunct="1">
              <a:spcBef>
                <a:spcPct val="20000"/>
              </a:spcBef>
              <a:buFont typeface="Arial"/>
              <a:buChar char="•"/>
              <a:defRPr sz="1866" kern="1200">
                <a:solidFill>
                  <a:schemeClr val="bg1"/>
                </a:solidFill>
                <a:latin typeface="+mn-lt"/>
                <a:ea typeface="+mn-ea"/>
                <a:cs typeface="+mn-cs"/>
              </a:defRPr>
            </a:lvl4pPr>
            <a:lvl5pPr marL="2818695" indent="-380905" algn="l" defTabSz="1218895" rtl="0" eaLnBrk="1" latinLnBrk="0" hangingPunct="1">
              <a:spcBef>
                <a:spcPct val="20000"/>
              </a:spcBef>
              <a:buFont typeface="Arial"/>
              <a:buChar char="•"/>
              <a:defRPr sz="1866" kern="1200">
                <a:solidFill>
                  <a:schemeClr val="bg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yo-NG" sz="2600" b="1" dirty="0">
                <a:solidFill>
                  <a:srgbClr val="717074"/>
                </a:solidFill>
              </a:rPr>
              <a:t>Network-Aware </a:t>
            </a:r>
            <a:r>
              <a:rPr lang="en-US" sz="2600" b="1" dirty="0">
                <a:solidFill>
                  <a:srgbClr val="717074"/>
                </a:solidFill>
              </a:rPr>
              <a:t>DR</a:t>
            </a:r>
            <a:r>
              <a:rPr lang="yo-NG" sz="2600" b="1" dirty="0">
                <a:solidFill>
                  <a:srgbClr val="717074"/>
                </a:solidFill>
              </a:rPr>
              <a:t>S</a:t>
            </a:r>
            <a:endParaRPr lang="en-US" sz="2600" b="1" dirty="0">
              <a:solidFill>
                <a:srgbClr val="717074"/>
              </a:solidFill>
            </a:endParaRPr>
          </a:p>
          <a:p>
            <a:pPr lvl="1"/>
            <a:r>
              <a:rPr lang="yo-NG" sz="2100" dirty="0">
                <a:solidFill>
                  <a:srgbClr val="717074"/>
                </a:solidFill>
              </a:rPr>
              <a:t>Considers Host’s Network Bandwith Utilization for VM Placement</a:t>
            </a:r>
          </a:p>
          <a:p>
            <a:pPr lvl="1"/>
            <a:r>
              <a:rPr lang="yo-NG" sz="2100" dirty="0">
                <a:solidFill>
                  <a:srgbClr val="717074"/>
                </a:solidFill>
              </a:rPr>
              <a:t>Does NOT Evacuate VMs Based on Utilization</a:t>
            </a:r>
            <a:endParaRPr lang="en-US" sz="2100" dirty="0">
              <a:solidFill>
                <a:srgbClr val="717074"/>
              </a:solidFill>
            </a:endParaRPr>
          </a:p>
        </p:txBody>
      </p:sp>
      <p:sp>
        <p:nvSpPr>
          <p:cNvPr id="9" name="Text Placeholder 2"/>
          <p:cNvSpPr txBox="1">
            <a:spLocks/>
          </p:cNvSpPr>
          <p:nvPr/>
        </p:nvSpPr>
        <p:spPr>
          <a:xfrm>
            <a:off x="608012" y="3962400"/>
            <a:ext cx="9953583" cy="685800"/>
          </a:xfrm>
          <a:prstGeom prst="rect">
            <a:avLst/>
          </a:prstGeom>
        </p:spPr>
        <p:txBody>
          <a:bodyPr vert="horz" lIns="91440" tIns="45720" rIns="91440" bIns="45720" rtlCol="0">
            <a:normAutofit fontScale="77500" lnSpcReduction="20000"/>
          </a:bodyPr>
          <a:lstStyle>
            <a:lvl1pPr marL="457086" indent="-457086" algn="l" defTabSz="1218895" rtl="0" eaLnBrk="1" latinLnBrk="0" hangingPunct="1">
              <a:spcBef>
                <a:spcPct val="20000"/>
              </a:spcBef>
              <a:buFont typeface="Arial" pitchFamily="34" charset="0"/>
              <a:buChar char="•"/>
              <a:defRPr sz="3199" kern="1200">
                <a:solidFill>
                  <a:schemeClr val="bg1"/>
                </a:solidFill>
                <a:latin typeface="+mn-lt"/>
                <a:ea typeface="+mn-ea"/>
                <a:cs typeface="+mn-cs"/>
              </a:defRPr>
            </a:lvl1pPr>
            <a:lvl2pPr marL="990352" indent="-380905" algn="l" defTabSz="1218895" rtl="0" eaLnBrk="1" latinLnBrk="0" hangingPunct="1">
              <a:spcBef>
                <a:spcPct val="20000"/>
              </a:spcBef>
              <a:buFont typeface="Arial"/>
              <a:buChar char="•"/>
              <a:defRPr sz="2399" kern="1200">
                <a:solidFill>
                  <a:schemeClr val="bg1"/>
                </a:solidFill>
                <a:latin typeface="+mn-lt"/>
                <a:ea typeface="+mn-ea"/>
                <a:cs typeface="+mn-cs"/>
              </a:defRPr>
            </a:lvl2pPr>
            <a:lvl3pPr marL="1523619" indent="-304724" algn="l" defTabSz="1218895" rtl="0" eaLnBrk="1" latinLnBrk="0" hangingPunct="1">
              <a:spcBef>
                <a:spcPct val="20000"/>
              </a:spcBef>
              <a:buFont typeface="Arial" pitchFamily="34" charset="0"/>
              <a:buChar char="•"/>
              <a:defRPr sz="1866" kern="1200">
                <a:solidFill>
                  <a:schemeClr val="bg1"/>
                </a:solidFill>
                <a:latin typeface="+mn-lt"/>
                <a:ea typeface="+mn-ea"/>
                <a:cs typeface="+mn-cs"/>
              </a:defRPr>
            </a:lvl3pPr>
            <a:lvl4pPr marL="2209248" indent="-380905" algn="l" defTabSz="1218895" rtl="0" eaLnBrk="1" latinLnBrk="0" hangingPunct="1">
              <a:spcBef>
                <a:spcPct val="20000"/>
              </a:spcBef>
              <a:buFont typeface="Arial"/>
              <a:buChar char="•"/>
              <a:defRPr sz="1866" kern="1200">
                <a:solidFill>
                  <a:schemeClr val="bg1"/>
                </a:solidFill>
                <a:latin typeface="+mn-lt"/>
                <a:ea typeface="+mn-ea"/>
                <a:cs typeface="+mn-cs"/>
              </a:defRPr>
            </a:lvl4pPr>
            <a:lvl5pPr marL="2818695" indent="-380905" algn="l" defTabSz="1218895" rtl="0" eaLnBrk="1" latinLnBrk="0" hangingPunct="1">
              <a:spcBef>
                <a:spcPct val="20000"/>
              </a:spcBef>
              <a:buFont typeface="Arial"/>
              <a:buChar char="•"/>
              <a:defRPr sz="1866" kern="1200">
                <a:solidFill>
                  <a:schemeClr val="bg1"/>
                </a:solidFill>
                <a:latin typeface="+mn-lt"/>
                <a:ea typeface="+mn-ea"/>
                <a:cs typeface="+mn-cs"/>
              </a:defRPr>
            </a:lvl5pPr>
            <a:lvl6pPr marL="3351962"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itchFamily="34" charset="0"/>
              <a:buChar char="•"/>
              <a:defRPr sz="2666" kern="1200">
                <a:solidFill>
                  <a:schemeClr val="tx1"/>
                </a:solidFill>
                <a:latin typeface="+mn-lt"/>
                <a:ea typeface="+mn-ea"/>
                <a:cs typeface="+mn-cs"/>
              </a:defRPr>
            </a:lvl9pPr>
          </a:lstStyle>
          <a:p>
            <a:r>
              <a:rPr lang="yo-NG" b="1" dirty="0">
                <a:solidFill>
                  <a:srgbClr val="717074"/>
                </a:solidFill>
              </a:rPr>
              <a:t>Simplified Advanced </a:t>
            </a:r>
            <a:r>
              <a:rPr lang="en-US" b="1" dirty="0">
                <a:solidFill>
                  <a:srgbClr val="717074"/>
                </a:solidFill>
              </a:rPr>
              <a:t>DRS</a:t>
            </a:r>
            <a:r>
              <a:rPr lang="yo-NG" b="1" dirty="0">
                <a:solidFill>
                  <a:srgbClr val="717074"/>
                </a:solidFill>
              </a:rPr>
              <a:t> Configuration Tasks</a:t>
            </a:r>
            <a:endParaRPr lang="en-US" b="1" dirty="0">
              <a:solidFill>
                <a:srgbClr val="717074"/>
              </a:solidFill>
            </a:endParaRPr>
          </a:p>
          <a:p>
            <a:pPr lvl="1"/>
            <a:r>
              <a:rPr lang="yo-NG" dirty="0">
                <a:solidFill>
                  <a:srgbClr val="717074"/>
                </a:solidFill>
              </a:rPr>
              <a:t>Now just </a:t>
            </a:r>
            <a:r>
              <a:rPr lang="yo-NG" u="sng" dirty="0">
                <a:solidFill>
                  <a:srgbClr val="717074"/>
                </a:solidFill>
              </a:rPr>
              <a:t>Checkbox</a:t>
            </a:r>
            <a:r>
              <a:rPr lang="yo-NG" dirty="0">
                <a:solidFill>
                  <a:srgbClr val="717074"/>
                </a:solidFill>
              </a:rPr>
              <a:t> options</a:t>
            </a:r>
            <a:endParaRPr lang="en-US" dirty="0">
              <a:solidFill>
                <a:srgbClr val="717074"/>
              </a:solidFill>
            </a:endParaRPr>
          </a:p>
        </p:txBody>
      </p:sp>
    </p:spTree>
    <p:extLst>
      <p:ext uri="{BB962C8B-B14F-4D97-AF65-F5344CB8AC3E}">
        <p14:creationId xmlns:p14="http://schemas.microsoft.com/office/powerpoint/2010/main" val="425587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0"/>
                            </p:stCondLst>
                            <p:childTnLst>
                              <p:par>
                                <p:cTn id="26" presetID="42" presetClass="entr" presetSubtype="0" fill="hold" nodeType="afterEffect">
                                  <p:stCondLst>
                                    <p:cond delay="25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allAtOnce"/>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1828800"/>
            <a:ext cx="10969943" cy="2133600"/>
          </a:xfrm>
        </p:spPr>
        <p:txBody>
          <a:bodyPr>
            <a:noAutofit/>
          </a:bodyPr>
          <a:lstStyle/>
          <a:p>
            <a:r>
              <a:rPr lang="yo-NG" sz="4800" dirty="0"/>
              <a:t>Combining </a:t>
            </a:r>
            <a:r>
              <a:rPr lang="en-US" sz="4800" dirty="0"/>
              <a:t>Windows Applications </a:t>
            </a:r>
            <a:r>
              <a:rPr lang="yo-NG" sz="4800" dirty="0"/>
              <a:t>HA</a:t>
            </a:r>
            <a:br>
              <a:rPr lang="yo-NG" sz="4800" dirty="0"/>
            </a:br>
            <a:r>
              <a:rPr lang="yo-NG" sz="4800" dirty="0"/>
              <a:t>with</a:t>
            </a:r>
            <a:r>
              <a:rPr lang="en-US" sz="4800" dirty="0"/>
              <a:t> vSphere</a:t>
            </a:r>
            <a:r>
              <a:rPr lang="yo-NG" sz="4800" dirty="0"/>
              <a:t> HA Features</a:t>
            </a:r>
            <a:r>
              <a:rPr lang="en-US" sz="4800" dirty="0"/>
              <a:t/>
            </a:r>
            <a:br>
              <a:rPr lang="en-US" sz="4800" dirty="0"/>
            </a:br>
            <a:r>
              <a:rPr lang="en-US" sz="4800" dirty="0"/>
              <a:t>– The Caveats</a:t>
            </a:r>
          </a:p>
        </p:txBody>
      </p:sp>
    </p:spTree>
    <p:extLst>
      <p:ext uri="{BB962C8B-B14F-4D97-AF65-F5344CB8AC3E}">
        <p14:creationId xmlns:p14="http://schemas.microsoft.com/office/powerpoint/2010/main" val="26493607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8012" y="914400"/>
            <a:ext cx="10831708" cy="5715000"/>
          </a:xfrm>
        </p:spPr>
        <p:txBody>
          <a:bodyPr/>
          <a:lstStyle/>
          <a:p>
            <a:pPr>
              <a:buFont typeface="Arial" panose="020B0604020202020204" pitchFamily="34" charset="0"/>
              <a:buChar char="•"/>
            </a:pPr>
            <a:r>
              <a:rPr lang="en-US" b="1" dirty="0"/>
              <a:t> Do you </a:t>
            </a:r>
            <a:r>
              <a:rPr lang="en-US" b="1" u="sng" dirty="0"/>
              <a:t>NEED</a:t>
            </a:r>
            <a:r>
              <a:rPr lang="en-US" b="1" dirty="0"/>
              <a:t> </a:t>
            </a:r>
            <a:r>
              <a:rPr lang="yo-NG" b="1" dirty="0"/>
              <a:t>App-level</a:t>
            </a:r>
            <a:r>
              <a:rPr lang="en-US" b="1" dirty="0"/>
              <a:t> Clustering?</a:t>
            </a:r>
          </a:p>
          <a:p>
            <a:pPr lvl="1"/>
            <a:r>
              <a:rPr lang="en-US" b="1" dirty="0"/>
              <a:t>Purely business and administrative decision</a:t>
            </a:r>
          </a:p>
          <a:p>
            <a:pPr lvl="1"/>
            <a:r>
              <a:rPr lang="en-US" b="1" dirty="0"/>
              <a:t>Virtualization does not preclude you from doing so</a:t>
            </a:r>
          </a:p>
          <a:p>
            <a:pPr>
              <a:buFont typeface="Arial" panose="020B0604020202020204" pitchFamily="34" charset="0"/>
              <a:buChar char="•"/>
            </a:pPr>
            <a:r>
              <a:rPr lang="yo-NG" b="1" dirty="0"/>
              <a:t>Share-nothing Application Clustering?</a:t>
            </a:r>
            <a:endParaRPr lang="en-US" b="1" dirty="0"/>
          </a:p>
          <a:p>
            <a:pPr lvl="1">
              <a:buClr>
                <a:srgbClr val="820024"/>
              </a:buClr>
            </a:pPr>
            <a:r>
              <a:rPr lang="en-US" dirty="0"/>
              <a:t>No “Special” requirements on vSphere</a:t>
            </a:r>
          </a:p>
          <a:p>
            <a:pPr marL="347663" indent="-342900">
              <a:buClr>
                <a:srgbClr val="820024"/>
              </a:buClr>
              <a:buFont typeface="Arial" panose="020B0604020202020204" pitchFamily="34" charset="0"/>
              <a:buChar char="•"/>
            </a:pPr>
            <a:r>
              <a:rPr lang="yo-NG" b="1" dirty="0"/>
              <a:t>Shared-Disk Application Clustering (e.g. </a:t>
            </a:r>
            <a:r>
              <a:rPr lang="en-US" b="1" dirty="0"/>
              <a:t>FCI</a:t>
            </a:r>
            <a:r>
              <a:rPr lang="yo-NG" b="1" dirty="0"/>
              <a:t> / </a:t>
            </a:r>
            <a:r>
              <a:rPr lang="en-US" b="1" dirty="0"/>
              <a:t>MSCS</a:t>
            </a:r>
            <a:r>
              <a:rPr lang="yo-NG" b="1" dirty="0"/>
              <a:t>)</a:t>
            </a:r>
            <a:endParaRPr lang="en-US" dirty="0"/>
          </a:p>
          <a:p>
            <a:pPr lvl="1">
              <a:buClr>
                <a:srgbClr val="820024"/>
              </a:buClr>
            </a:pPr>
            <a:r>
              <a:rPr lang="en-US" dirty="0"/>
              <a:t>You MUST use Raw Device Mapping (RDM) Disks Type for Shared Disks</a:t>
            </a:r>
          </a:p>
          <a:p>
            <a:pPr lvl="1">
              <a:buClr>
                <a:srgbClr val="820024"/>
              </a:buClr>
            </a:pPr>
            <a:r>
              <a:rPr lang="en-US" dirty="0"/>
              <a:t>MUST be connected to vSCSI controllers in PHYSICAL Mode Bus Sharing</a:t>
            </a:r>
          </a:p>
          <a:p>
            <a:pPr lvl="1">
              <a:buClr>
                <a:srgbClr val="820024"/>
              </a:buClr>
            </a:pPr>
            <a:r>
              <a:rPr lang="en-US" dirty="0"/>
              <a:t>Wonder why it’s called “Physical Mode RDM”, eh?</a:t>
            </a:r>
          </a:p>
          <a:p>
            <a:pPr lvl="1">
              <a:buClr>
                <a:srgbClr val="820024"/>
              </a:buClr>
            </a:pPr>
            <a:r>
              <a:rPr lang="en-US" dirty="0"/>
              <a:t>In Pre-vSphere 6.0, FCI/MSCS nodes CANNOT be vMotioned. Period</a:t>
            </a:r>
          </a:p>
          <a:p>
            <a:pPr lvl="1">
              <a:buClr>
                <a:srgbClr val="820024"/>
              </a:buClr>
            </a:pPr>
            <a:r>
              <a:rPr lang="en-US" dirty="0"/>
              <a:t>In vSphere 6.0</a:t>
            </a:r>
            <a:r>
              <a:rPr lang="yo-NG" dirty="0"/>
              <a:t> and above</a:t>
            </a:r>
            <a:r>
              <a:rPr lang="en-US" dirty="0"/>
              <a:t>, you have </a:t>
            </a:r>
            <a:r>
              <a:rPr lang="en-US" dirty="0" err="1"/>
              <a:t>vMotions</a:t>
            </a:r>
            <a:r>
              <a:rPr lang="en-US" dirty="0"/>
              <a:t> capabilities under following conditions</a:t>
            </a:r>
          </a:p>
          <a:p>
            <a:pPr lvl="2">
              <a:buClr>
                <a:srgbClr val="820024"/>
              </a:buClr>
            </a:pPr>
            <a:r>
              <a:rPr lang="en-US" b="1" dirty="0"/>
              <a:t>Clustered VMs are at Hardware Version </a:t>
            </a:r>
            <a:r>
              <a:rPr lang="yo-NG" b="1" dirty="0"/>
              <a:t>&gt; 10</a:t>
            </a:r>
            <a:endParaRPr lang="en-US" b="1" dirty="0"/>
          </a:p>
          <a:p>
            <a:pPr lvl="2">
              <a:buClr>
                <a:srgbClr val="820024"/>
              </a:buClr>
            </a:pPr>
            <a:r>
              <a:rPr lang="en-US" b="1" dirty="0"/>
              <a:t>vMotion VMKernel </a:t>
            </a:r>
            <a:r>
              <a:rPr lang="en-US" b="1" dirty="0" err="1"/>
              <a:t>Portgroup</a:t>
            </a:r>
            <a:r>
              <a:rPr lang="en-US" b="1" dirty="0"/>
              <a:t> Connected to 10GB Network</a:t>
            </a:r>
          </a:p>
        </p:txBody>
      </p:sp>
      <p:sp>
        <p:nvSpPr>
          <p:cNvPr id="5" name="Title 1"/>
          <p:cNvSpPr>
            <a:spLocks noGrp="1"/>
          </p:cNvSpPr>
          <p:nvPr>
            <p:ph type="title"/>
          </p:nvPr>
        </p:nvSpPr>
        <p:spPr>
          <a:xfrm>
            <a:off x="469777" y="229616"/>
            <a:ext cx="10969943" cy="456184"/>
          </a:xfrm>
        </p:spPr>
        <p:txBody>
          <a:bodyPr/>
          <a:lstStyle/>
          <a:p>
            <a:r>
              <a:rPr lang="en-US" dirty="0"/>
              <a:t>Are You Going to Cluster THAT?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2" y="438150"/>
            <a:ext cx="2466975" cy="1847850"/>
          </a:xfrm>
          <a:prstGeom prst="rect">
            <a:avLst/>
          </a:prstGeom>
        </p:spPr>
      </p:pic>
    </p:spTree>
    <p:extLst>
      <p:ext uri="{BB962C8B-B14F-4D97-AF65-F5344CB8AC3E}">
        <p14:creationId xmlns:p14="http://schemas.microsoft.com/office/powerpoint/2010/main" val="1584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877" y="77073"/>
            <a:ext cx="10967086" cy="584048"/>
          </a:xfrm>
        </p:spPr>
        <p:txBody>
          <a:bodyPr>
            <a:normAutofit/>
          </a:bodyPr>
          <a:lstStyle/>
          <a:p>
            <a:r>
              <a:rPr lang="en-US" dirty="0"/>
              <a:t>Why Virtualize Critical Applications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05170009"/>
              </p:ext>
            </p:extLst>
          </p:nvPr>
        </p:nvGraphicFramePr>
        <p:xfrm>
          <a:off x="380900" y="700442"/>
          <a:ext cx="11665615" cy="5473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46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dgm id="{21A03916-55FC-46E7-A16F-80BD6FF06D25}"/>
                                            </p:graphicEl>
                                          </p:spTgt>
                                        </p:tgtEl>
                                        <p:attrNameLst>
                                          <p:attrName>style.visibility</p:attrName>
                                        </p:attrNameLst>
                                      </p:cBhvr>
                                      <p:to>
                                        <p:strVal val="visible"/>
                                      </p:to>
                                    </p:set>
                                    <p:animEffect transition="in" filter="wipe(left)">
                                      <p:cBhvr>
                                        <p:cTn id="7" dur="500"/>
                                        <p:tgtEl>
                                          <p:spTgt spid="7">
                                            <p:graphicEl>
                                              <a:dgm id="{21A03916-55FC-46E7-A16F-80BD6FF06D2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graphicEl>
                                              <a:dgm id="{72F29274-72F3-4F77-88BA-092C6B79419F}"/>
                                            </p:graphicEl>
                                          </p:spTgt>
                                        </p:tgtEl>
                                        <p:attrNameLst>
                                          <p:attrName>style.visibility</p:attrName>
                                        </p:attrNameLst>
                                      </p:cBhvr>
                                      <p:to>
                                        <p:strVal val="visible"/>
                                      </p:to>
                                    </p:set>
                                    <p:animEffect transition="in" filter="wipe(left)">
                                      <p:cBhvr>
                                        <p:cTn id="12" dur="500"/>
                                        <p:tgtEl>
                                          <p:spTgt spid="7">
                                            <p:graphicEl>
                                              <a:dgm id="{72F29274-72F3-4F77-88BA-092C6B79419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graphicEl>
                                              <a:dgm id="{60CD6E36-7B32-419C-818F-33D2417D285F}"/>
                                            </p:graphicEl>
                                          </p:spTgt>
                                        </p:tgtEl>
                                        <p:attrNameLst>
                                          <p:attrName>style.visibility</p:attrName>
                                        </p:attrNameLst>
                                      </p:cBhvr>
                                      <p:to>
                                        <p:strVal val="visible"/>
                                      </p:to>
                                    </p:set>
                                    <p:animEffect transition="in" filter="wipe(left)">
                                      <p:cBhvr>
                                        <p:cTn id="17" dur="500"/>
                                        <p:tgtEl>
                                          <p:spTgt spid="7">
                                            <p:graphicEl>
                                              <a:dgm id="{60CD6E36-7B32-419C-818F-33D2417D285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graphicEl>
                                              <a:dgm id="{43770284-C03B-47D0-B707-208C1D70EA70}"/>
                                            </p:graphicEl>
                                          </p:spTgt>
                                        </p:tgtEl>
                                        <p:attrNameLst>
                                          <p:attrName>style.visibility</p:attrName>
                                        </p:attrNameLst>
                                      </p:cBhvr>
                                      <p:to>
                                        <p:strVal val="visible"/>
                                      </p:to>
                                    </p:set>
                                    <p:animEffect transition="in" filter="wipe(left)">
                                      <p:cBhvr>
                                        <p:cTn id="22" dur="500"/>
                                        <p:tgtEl>
                                          <p:spTgt spid="7">
                                            <p:graphicEl>
                                              <a:dgm id="{43770284-C03B-47D0-B707-208C1D70EA7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graphicEl>
                                              <a:dgm id="{C348E921-6A9E-4A38-99E4-0E553F86AB2C}"/>
                                            </p:graphicEl>
                                          </p:spTgt>
                                        </p:tgtEl>
                                        <p:attrNameLst>
                                          <p:attrName>style.visibility</p:attrName>
                                        </p:attrNameLst>
                                      </p:cBhvr>
                                      <p:to>
                                        <p:strVal val="visible"/>
                                      </p:to>
                                    </p:set>
                                    <p:animEffect transition="in" filter="wipe(left)">
                                      <p:cBhvr>
                                        <p:cTn id="27" dur="500"/>
                                        <p:tgtEl>
                                          <p:spTgt spid="7">
                                            <p:graphicEl>
                                              <a:dgm id="{C348E921-6A9E-4A38-99E4-0E553F86AB2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graphicEl>
                                              <a:dgm id="{63BB316C-CC9B-4374-8E45-BA46EFFC3DC2}"/>
                                            </p:graphicEl>
                                          </p:spTgt>
                                        </p:tgtEl>
                                        <p:attrNameLst>
                                          <p:attrName>style.visibility</p:attrName>
                                        </p:attrNameLst>
                                      </p:cBhvr>
                                      <p:to>
                                        <p:strVal val="visible"/>
                                      </p:to>
                                    </p:set>
                                    <p:animEffect transition="in" filter="wipe(left)">
                                      <p:cBhvr>
                                        <p:cTn id="32" dur="500"/>
                                        <p:tgtEl>
                                          <p:spTgt spid="7">
                                            <p:graphicEl>
                                              <a:dgm id="{63BB316C-CC9B-4374-8E45-BA46EFFC3DC2}"/>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graphicEl>
                                              <a:dgm id="{E83229F6-08E5-421D-9D6B-7B90698DC8F8}"/>
                                            </p:graphicEl>
                                          </p:spTgt>
                                        </p:tgtEl>
                                        <p:attrNameLst>
                                          <p:attrName>style.visibility</p:attrName>
                                        </p:attrNameLst>
                                      </p:cBhvr>
                                      <p:to>
                                        <p:strVal val="visible"/>
                                      </p:to>
                                    </p:set>
                                    <p:animEffect transition="in" filter="wipe(left)">
                                      <p:cBhvr>
                                        <p:cTn id="37" dur="500"/>
                                        <p:tgtEl>
                                          <p:spTgt spid="7">
                                            <p:graphicEl>
                                              <a:dgm id="{E83229F6-08E5-421D-9D6B-7B90698DC8F8}"/>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graphicEl>
                                              <a:dgm id="{AAEFA386-12DD-4925-B6C6-3ABB6C5D4FB9}"/>
                                            </p:graphicEl>
                                          </p:spTgt>
                                        </p:tgtEl>
                                        <p:attrNameLst>
                                          <p:attrName>style.visibility</p:attrName>
                                        </p:attrNameLst>
                                      </p:cBhvr>
                                      <p:to>
                                        <p:strVal val="visible"/>
                                      </p:to>
                                    </p:set>
                                    <p:animEffect transition="in" filter="wipe(left)">
                                      <p:cBhvr>
                                        <p:cTn id="42" dur="500"/>
                                        <p:tgtEl>
                                          <p:spTgt spid="7">
                                            <p:graphicEl>
                                              <a:dgm id="{AAEFA386-12DD-4925-B6C6-3ABB6C5D4FB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graphicEl>
                                              <a:dgm id="{D82182CE-FCF1-488B-B80C-F2C17AB0DA77}"/>
                                            </p:graphicEl>
                                          </p:spTgt>
                                        </p:tgtEl>
                                        <p:attrNameLst>
                                          <p:attrName>style.visibility</p:attrName>
                                        </p:attrNameLst>
                                      </p:cBhvr>
                                      <p:to>
                                        <p:strVal val="visible"/>
                                      </p:to>
                                    </p:set>
                                    <p:animEffect transition="in" filter="wipe(left)">
                                      <p:cBhvr>
                                        <p:cTn id="47" dur="500"/>
                                        <p:tgtEl>
                                          <p:spTgt spid="7">
                                            <p:graphicEl>
                                              <a:dgm id="{D82182CE-FCF1-488B-B80C-F2C17AB0DA77}"/>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graphicEl>
                                              <a:dgm id="{4F22102C-4700-4594-9969-6B2BB0F6500A}"/>
                                            </p:graphicEl>
                                          </p:spTgt>
                                        </p:tgtEl>
                                        <p:attrNameLst>
                                          <p:attrName>style.visibility</p:attrName>
                                        </p:attrNameLst>
                                      </p:cBhvr>
                                      <p:to>
                                        <p:strVal val="visible"/>
                                      </p:to>
                                    </p:set>
                                    <p:animEffect transition="in" filter="wipe(left)">
                                      <p:cBhvr>
                                        <p:cTn id="52" dur="500"/>
                                        <p:tgtEl>
                                          <p:spTgt spid="7">
                                            <p:graphicEl>
                                              <a:dgm id="{4F22102C-4700-4594-9969-6B2BB0F6500A}"/>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graphicEl>
                                              <a:dgm id="{518A30F8-338A-4E25-9969-9C02E63037D8}"/>
                                            </p:graphicEl>
                                          </p:spTgt>
                                        </p:tgtEl>
                                        <p:attrNameLst>
                                          <p:attrName>style.visibility</p:attrName>
                                        </p:attrNameLst>
                                      </p:cBhvr>
                                      <p:to>
                                        <p:strVal val="visible"/>
                                      </p:to>
                                    </p:set>
                                    <p:animEffect transition="in" filter="wipe(left)">
                                      <p:cBhvr>
                                        <p:cTn id="57" dur="500"/>
                                        <p:tgtEl>
                                          <p:spTgt spid="7">
                                            <p:graphicEl>
                                              <a:dgm id="{518A30F8-338A-4E25-9969-9C02E63037D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graphicEl>
                                              <a:dgm id="{3C5E4F0B-68A4-4EF0-9D48-AAC519F972D2}"/>
                                            </p:graphicEl>
                                          </p:spTgt>
                                        </p:tgtEl>
                                        <p:attrNameLst>
                                          <p:attrName>style.visibility</p:attrName>
                                        </p:attrNameLst>
                                      </p:cBhvr>
                                      <p:to>
                                        <p:strVal val="visible"/>
                                      </p:to>
                                    </p:set>
                                    <p:animEffect transition="in" filter="wipe(left)">
                                      <p:cBhvr>
                                        <p:cTn id="62" dur="500"/>
                                        <p:tgtEl>
                                          <p:spTgt spid="7">
                                            <p:graphicEl>
                                              <a:dgm id="{3C5E4F0B-68A4-4EF0-9D48-AAC519F972D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08012" y="762000"/>
            <a:ext cx="10831708" cy="5410200"/>
          </a:xfrm>
        </p:spPr>
        <p:txBody>
          <a:bodyPr/>
          <a:lstStyle/>
          <a:p>
            <a:pPr>
              <a:buFont typeface="Arial" panose="020B0604020202020204" pitchFamily="34" charset="0"/>
              <a:buChar char="•"/>
            </a:pPr>
            <a:r>
              <a:rPr lang="en-US" sz="1800" b="1" dirty="0"/>
              <a:t>Clustered Windows Applications Use Windows Server Failover Clustering (WSFC)</a:t>
            </a:r>
          </a:p>
          <a:p>
            <a:pPr lvl="1">
              <a:buClr>
                <a:srgbClr val="820024"/>
              </a:buClr>
            </a:pPr>
            <a:r>
              <a:rPr lang="en-US" sz="1600" dirty="0"/>
              <a:t>WSFC has a </a:t>
            </a:r>
            <a:r>
              <a:rPr lang="en-US" sz="1600" b="1" u="sng" dirty="0"/>
              <a:t>Default 5 Seconds Heartbeat Timeout Threshold</a:t>
            </a:r>
          </a:p>
          <a:p>
            <a:pPr lvl="1">
              <a:buClr>
                <a:srgbClr val="820024"/>
              </a:buClr>
            </a:pPr>
            <a:r>
              <a:rPr lang="en-US" sz="1600" dirty="0" err="1"/>
              <a:t>vMotion</a:t>
            </a:r>
            <a:r>
              <a:rPr lang="en-US" sz="1600" dirty="0"/>
              <a:t> Operations </a:t>
            </a:r>
            <a:r>
              <a:rPr lang="en-US" sz="1600" b="1" u="sng" dirty="0"/>
              <a:t>MAY Exceed 5 Seconds</a:t>
            </a:r>
            <a:r>
              <a:rPr lang="en-US" sz="1600" dirty="0"/>
              <a:t> (During VM </a:t>
            </a:r>
            <a:r>
              <a:rPr lang="en-US" sz="1600" dirty="0" err="1"/>
              <a:t>Quiescing</a:t>
            </a:r>
            <a:r>
              <a:rPr lang="en-US" sz="1600" dirty="0"/>
              <a:t>)</a:t>
            </a:r>
          </a:p>
          <a:p>
            <a:pPr lvl="2">
              <a:buClr>
                <a:srgbClr val="820024"/>
              </a:buClr>
            </a:pPr>
            <a:r>
              <a:rPr lang="en-US" dirty="0"/>
              <a:t>Leading to Unintended and Disruptive Clustered Resource Failover Events</a:t>
            </a:r>
          </a:p>
          <a:p>
            <a:pPr>
              <a:buFont typeface="Arial" panose="020B0604020202020204" pitchFamily="34" charset="0"/>
              <a:buChar char="•"/>
            </a:pPr>
            <a:r>
              <a:rPr lang="en-US" sz="1800" b="1" dirty="0"/>
              <a:t>SOLUTION</a:t>
            </a:r>
          </a:p>
          <a:p>
            <a:pPr lvl="1">
              <a:buClr>
                <a:srgbClr val="820024"/>
              </a:buClr>
            </a:pPr>
            <a:r>
              <a:rPr lang="en-US" dirty="0"/>
              <a:t>Use </a:t>
            </a:r>
            <a:r>
              <a:rPr lang="en-US" b="1" dirty="0"/>
              <a:t>MULTIPLE</a:t>
            </a:r>
            <a:r>
              <a:rPr lang="en-US" dirty="0"/>
              <a:t> </a:t>
            </a:r>
            <a:r>
              <a:rPr lang="en-US" dirty="0" err="1"/>
              <a:t>vMotion</a:t>
            </a:r>
            <a:r>
              <a:rPr lang="en-US" dirty="0"/>
              <a:t> </a:t>
            </a:r>
            <a:r>
              <a:rPr lang="en-US" dirty="0" err="1"/>
              <a:t>Portgroups</a:t>
            </a:r>
            <a:r>
              <a:rPr lang="en-US" dirty="0"/>
              <a:t>, where possible</a:t>
            </a:r>
          </a:p>
          <a:p>
            <a:pPr lvl="1">
              <a:buClr>
                <a:srgbClr val="820024"/>
              </a:buClr>
            </a:pPr>
            <a:r>
              <a:rPr lang="en-US" b="1" dirty="0"/>
              <a:t>Enable jumbo frames on all </a:t>
            </a:r>
            <a:r>
              <a:rPr lang="en-US" b="1" dirty="0" err="1"/>
              <a:t>vmkernel</a:t>
            </a:r>
            <a:r>
              <a:rPr lang="en-US" b="1" dirty="0"/>
              <a:t> ports, </a:t>
            </a:r>
            <a:r>
              <a:rPr lang="en-US" dirty="0"/>
              <a:t>IF </a:t>
            </a:r>
            <a:r>
              <a:rPr lang="en-US" b="1" dirty="0"/>
              <a:t>PHYSICAL Network Supports it</a:t>
            </a:r>
            <a:endParaRPr lang="en-US" dirty="0"/>
          </a:p>
          <a:p>
            <a:pPr lvl="1">
              <a:buClr>
                <a:srgbClr val="820024"/>
              </a:buClr>
            </a:pPr>
            <a:r>
              <a:rPr lang="en-US" dirty="0"/>
              <a:t>If jumbo frames is not supported, consider modifying default WSFC behaviors:</a:t>
            </a:r>
          </a:p>
          <a:p>
            <a:pPr lvl="2">
              <a:buClr>
                <a:srgbClr val="820024"/>
              </a:buClr>
            </a:pPr>
            <a:r>
              <a:rPr lang="en-US" sz="1400" i="1" dirty="0"/>
              <a:t>(get-cluster).SameSubnetThreshold = 10</a:t>
            </a:r>
          </a:p>
          <a:p>
            <a:pPr lvl="2">
              <a:buClr>
                <a:srgbClr val="820024"/>
              </a:buClr>
            </a:pPr>
            <a:r>
              <a:rPr lang="en-US" sz="1400" i="1" dirty="0"/>
              <a:t>(get-cluster).CrossSubnetThreshold = 20</a:t>
            </a:r>
          </a:p>
          <a:p>
            <a:pPr lvl="2">
              <a:buClr>
                <a:srgbClr val="820024"/>
              </a:buClr>
            </a:pPr>
            <a:r>
              <a:rPr lang="en-US" sz="1400" i="1" dirty="0"/>
              <a:t>(get-cluster).RouteHistoryLength = 40</a:t>
            </a:r>
          </a:p>
          <a:p>
            <a:pPr lvl="2">
              <a:buClr>
                <a:srgbClr val="820024"/>
              </a:buClr>
            </a:pPr>
            <a:r>
              <a:rPr lang="en-US" sz="1400" b="1" u="sng" dirty="0"/>
              <a:t>NOTES:</a:t>
            </a:r>
            <a:endParaRPr lang="en-US" sz="1400" dirty="0"/>
          </a:p>
          <a:p>
            <a:pPr lvl="3">
              <a:buClr>
                <a:srgbClr val="820024"/>
              </a:buClr>
            </a:pPr>
            <a:r>
              <a:rPr lang="en-US" dirty="0"/>
              <a:t>You may need to </a:t>
            </a:r>
            <a:r>
              <a:rPr lang="en-US" b="1" i="1" u="sng" dirty="0"/>
              <a:t>“Import-Module </a:t>
            </a:r>
            <a:r>
              <a:rPr lang="en-US" b="1" i="1" u="sng" dirty="0" err="1"/>
              <a:t>FailoverClusters</a:t>
            </a:r>
            <a:r>
              <a:rPr lang="en-US" b="1" i="1" u="sng" dirty="0"/>
              <a:t>”</a:t>
            </a:r>
            <a:r>
              <a:rPr lang="en-US" dirty="0"/>
              <a:t> first</a:t>
            </a:r>
            <a:endParaRPr lang="en-US" b="1" dirty="0"/>
          </a:p>
          <a:p>
            <a:pPr>
              <a:buFont typeface="Arial" panose="020B0604020202020204" pitchFamily="34" charset="0"/>
              <a:buChar char="•"/>
            </a:pPr>
            <a:r>
              <a:rPr lang="en-US" sz="1800" b="1" dirty="0"/>
              <a:t>Behavior NOT Unique to VMware or Virtualization</a:t>
            </a:r>
          </a:p>
          <a:p>
            <a:pPr lvl="1">
              <a:buClr>
                <a:srgbClr val="820024"/>
              </a:buClr>
            </a:pPr>
            <a:r>
              <a:rPr lang="en-US" dirty="0"/>
              <a:t>If Your Backup Software </a:t>
            </a:r>
            <a:r>
              <a:rPr lang="en-US" dirty="0" err="1"/>
              <a:t>Quiesces</a:t>
            </a:r>
            <a:r>
              <a:rPr lang="en-US" dirty="0"/>
              <a:t> Exchange, You Experience Symptom</a:t>
            </a:r>
          </a:p>
          <a:p>
            <a:pPr lvl="1">
              <a:buClr>
                <a:srgbClr val="820024"/>
              </a:buClr>
            </a:pPr>
            <a:r>
              <a:rPr lang="en-US" dirty="0"/>
              <a:t>See Microsoft’s “Tuning Failover Cluster Network Thresholds” – </a:t>
            </a:r>
            <a:r>
              <a:rPr lang="en-US" b="1" dirty="0">
                <a:hlinkClick r:id="rId2"/>
              </a:rPr>
              <a:t>http://bit.ly/1nJRPs3</a:t>
            </a:r>
            <a:endParaRPr lang="en-US" b="1" dirty="0"/>
          </a:p>
          <a:p>
            <a:pPr lvl="1">
              <a:buClr>
                <a:srgbClr val="820024"/>
              </a:buClr>
            </a:pPr>
            <a:endParaRPr lang="en-US" dirty="0"/>
          </a:p>
        </p:txBody>
      </p:sp>
      <p:sp>
        <p:nvSpPr>
          <p:cNvPr id="6" name="Title 1"/>
          <p:cNvSpPr>
            <a:spLocks noGrp="1"/>
          </p:cNvSpPr>
          <p:nvPr>
            <p:ph type="title"/>
          </p:nvPr>
        </p:nvSpPr>
        <p:spPr>
          <a:xfrm>
            <a:off x="469777" y="77216"/>
            <a:ext cx="10969943" cy="456184"/>
          </a:xfrm>
        </p:spPr>
        <p:txBody>
          <a:bodyPr/>
          <a:lstStyle/>
          <a:p>
            <a:r>
              <a:rPr lang="en-US" dirty="0"/>
              <a:t>vMotioning Clustered Windows Nodes – Avoid the Pitfall</a:t>
            </a:r>
          </a:p>
        </p:txBody>
      </p:sp>
    </p:spTree>
    <p:extLst>
      <p:ext uri="{BB962C8B-B14F-4D97-AF65-F5344CB8AC3E}">
        <p14:creationId xmlns:p14="http://schemas.microsoft.com/office/powerpoint/2010/main" val="296993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438401"/>
            <a:ext cx="10969943" cy="1295399"/>
          </a:xfrm>
        </p:spPr>
        <p:txBody>
          <a:bodyPr>
            <a:noAutofit/>
          </a:bodyPr>
          <a:lstStyle/>
          <a:p>
            <a:r>
              <a:rPr lang="en-US" sz="4800" dirty="0"/>
              <a:t>Monitoring and Identifying Performance Bottlenecks</a:t>
            </a:r>
          </a:p>
        </p:txBody>
      </p:sp>
    </p:spTree>
    <p:extLst>
      <p:ext uri="{BB962C8B-B14F-4D97-AF65-F5344CB8AC3E}">
        <p14:creationId xmlns:p14="http://schemas.microsoft.com/office/powerpoint/2010/main" val="5532395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Needs Monitoring at Every Level</a:t>
            </a:r>
            <a:br>
              <a:rPr lang="en-US" dirty="0"/>
            </a:br>
            <a:endParaRPr lang="en-US" dirty="0"/>
          </a:p>
        </p:txBody>
      </p:sp>
      <p:pic>
        <p:nvPicPr>
          <p:cNvPr id="5" name="Picture 22" descr="ICON_StorageArray_Q408"/>
          <p:cNvPicPr>
            <a:picLocks noChangeAspect="1" noChangeArrowheads="1"/>
          </p:cNvPicPr>
          <p:nvPr/>
        </p:nvPicPr>
        <p:blipFill>
          <a:blip r:embed="rId2" cstate="email"/>
          <a:srcRect/>
          <a:stretch>
            <a:fillRect/>
          </a:stretch>
        </p:blipFill>
        <p:spPr bwMode="auto">
          <a:xfrm>
            <a:off x="1745219" y="4038600"/>
            <a:ext cx="1462426" cy="1209368"/>
          </a:xfrm>
          <a:prstGeom prst="rect">
            <a:avLst/>
          </a:prstGeom>
          <a:noFill/>
          <a:ln w="9525">
            <a:noFill/>
            <a:miter lim="800000"/>
            <a:headEnd/>
            <a:tailEnd/>
          </a:ln>
        </p:spPr>
      </p:pic>
      <p:pic>
        <p:nvPicPr>
          <p:cNvPr id="6" name="Picture 384" descr="ICON_Server_Rack_Q308"/>
          <p:cNvPicPr>
            <a:picLocks noChangeAspect="1" noChangeArrowheads="1"/>
          </p:cNvPicPr>
          <p:nvPr/>
        </p:nvPicPr>
        <p:blipFill>
          <a:blip r:embed="rId3" cstate="email"/>
          <a:srcRect/>
          <a:stretch>
            <a:fillRect/>
          </a:stretch>
        </p:blipFill>
        <p:spPr bwMode="auto">
          <a:xfrm>
            <a:off x="1773135" y="2895600"/>
            <a:ext cx="1524000" cy="1200150"/>
          </a:xfrm>
          <a:prstGeom prst="rect">
            <a:avLst/>
          </a:prstGeom>
          <a:noFill/>
          <a:ln w="9525">
            <a:noFill/>
            <a:miter lim="800000"/>
            <a:headEnd/>
            <a:tailEnd/>
          </a:ln>
        </p:spPr>
      </p:pic>
      <p:pic>
        <p:nvPicPr>
          <p:cNvPr id="7" name="Picture 164" descr="DGRM_VirtualizationLayer_Q408"/>
          <p:cNvPicPr>
            <a:picLocks noChangeAspect="1" noChangeArrowheads="1"/>
          </p:cNvPicPr>
          <p:nvPr/>
        </p:nvPicPr>
        <p:blipFill>
          <a:blip r:embed="rId4" cstate="email"/>
          <a:srcRect/>
          <a:stretch>
            <a:fillRect/>
          </a:stretch>
        </p:blipFill>
        <p:spPr bwMode="auto">
          <a:xfrm>
            <a:off x="1751012" y="1985964"/>
            <a:ext cx="1662112" cy="1214437"/>
          </a:xfrm>
          <a:prstGeom prst="rect">
            <a:avLst/>
          </a:prstGeom>
          <a:noFill/>
          <a:ln w="9525">
            <a:noFill/>
            <a:miter lim="800000"/>
            <a:headEnd/>
            <a:tailEnd/>
          </a:ln>
        </p:spPr>
      </p:pic>
      <p:pic>
        <p:nvPicPr>
          <p:cNvPr id="8" name="Picture 150" descr="ICON_VM_basic_label_Q308"/>
          <p:cNvPicPr>
            <a:picLocks noChangeAspect="1" noChangeArrowheads="1"/>
          </p:cNvPicPr>
          <p:nvPr/>
        </p:nvPicPr>
        <p:blipFill>
          <a:blip r:embed="rId5" cstate="email"/>
          <a:srcRect/>
          <a:stretch>
            <a:fillRect/>
          </a:stretch>
        </p:blipFill>
        <p:spPr bwMode="auto">
          <a:xfrm>
            <a:off x="2073018" y="1222950"/>
            <a:ext cx="919163" cy="1066800"/>
          </a:xfrm>
          <a:prstGeom prst="rect">
            <a:avLst/>
          </a:prstGeom>
          <a:noFill/>
          <a:ln w="9525">
            <a:noFill/>
            <a:miter lim="800000"/>
            <a:headEnd/>
            <a:tailEnd/>
          </a:ln>
        </p:spPr>
      </p:pic>
      <p:sp>
        <p:nvSpPr>
          <p:cNvPr id="9" name="TextBox 8"/>
          <p:cNvSpPr txBox="1"/>
          <p:nvPr/>
        </p:nvSpPr>
        <p:spPr>
          <a:xfrm>
            <a:off x="3368676" y="1295400"/>
            <a:ext cx="1735137" cy="707886"/>
          </a:xfrm>
          <a:prstGeom prst="rect">
            <a:avLst/>
          </a:prstGeom>
          <a:solidFill>
            <a:srgbClr val="9A3B26"/>
          </a:solidFill>
          <a:effectLst>
            <a:outerShdw blurRad="50800" dist="38100" dir="2700000" algn="br"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en-US"/>
            </a:defPPr>
            <a:lvl1pPr algn="ctr" fontAlgn="base">
              <a:spcBef>
                <a:spcPct val="0"/>
              </a:spcBef>
              <a:spcAft>
                <a:spcPts val="0"/>
              </a:spcAft>
              <a:defRPr sz="1200">
                <a:solidFill>
                  <a:schemeClr val="bg1"/>
                </a:solidFill>
              </a:defRPr>
            </a:lvl1pPr>
            <a:lvl2pPr algn="ctr" fontAlgn="base">
              <a:spcBef>
                <a:spcPct val="0"/>
              </a:spcBef>
              <a:spcAft>
                <a:spcPct val="40000"/>
              </a:spcAft>
              <a:defRPr sz="2400"/>
            </a:lvl2pPr>
            <a:lvl3pPr algn="ctr" fontAlgn="base">
              <a:spcBef>
                <a:spcPct val="0"/>
              </a:spcBef>
              <a:spcAft>
                <a:spcPct val="40000"/>
              </a:spcAft>
              <a:defRPr sz="2400"/>
            </a:lvl3pPr>
            <a:lvl4pPr algn="ctr" fontAlgn="base">
              <a:spcBef>
                <a:spcPct val="0"/>
              </a:spcBef>
              <a:spcAft>
                <a:spcPct val="40000"/>
              </a:spcAft>
              <a:defRPr sz="2400"/>
            </a:lvl4pPr>
            <a:lvl5pPr algn="ctr" fontAlgn="base">
              <a:spcBef>
                <a:spcPct val="0"/>
              </a:spcBef>
              <a:spcAft>
                <a:spcPct val="40000"/>
              </a:spcAft>
              <a:defRPr sz="2400"/>
            </a:lvl5pPr>
            <a:lvl6pPr>
              <a:defRPr sz="2400"/>
            </a:lvl6pPr>
            <a:lvl7pPr>
              <a:defRPr sz="2400"/>
            </a:lvl7pPr>
            <a:lvl8pPr>
              <a:defRPr sz="2400"/>
            </a:lvl8pPr>
            <a:lvl9pPr>
              <a:defRPr sz="2400"/>
            </a:lvl9pPr>
          </a:lstStyle>
          <a:p>
            <a:r>
              <a:rPr lang="en-US" sz="2000" dirty="0"/>
              <a:t>Application</a:t>
            </a:r>
          </a:p>
          <a:p>
            <a:r>
              <a:rPr lang="en-US" sz="2000" dirty="0"/>
              <a:t>Guest OS</a:t>
            </a:r>
          </a:p>
        </p:txBody>
      </p:sp>
      <p:sp>
        <p:nvSpPr>
          <p:cNvPr id="10" name="TextBox 9"/>
          <p:cNvSpPr txBox="1"/>
          <p:nvPr/>
        </p:nvSpPr>
        <p:spPr>
          <a:xfrm>
            <a:off x="3376050" y="2319900"/>
            <a:ext cx="1735137" cy="499500"/>
          </a:xfrm>
          <a:prstGeom prst="rect">
            <a:avLst/>
          </a:prstGeom>
          <a:solidFill>
            <a:schemeClr val="accent1">
              <a:lumMod val="50000"/>
            </a:schemeClr>
          </a:solidFill>
          <a:effectLst>
            <a:outerShdw blurRad="50800" dist="38100" dir="2700000" algn="br"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wrap="square" rtlCol="0">
            <a:noAutofit/>
          </a:bodyPr>
          <a:lstStyle/>
          <a:p>
            <a:pPr algn="ctr"/>
            <a:r>
              <a:rPr lang="en-US" sz="2000" dirty="0" err="1">
                <a:solidFill>
                  <a:schemeClr val="bg1"/>
                </a:solidFill>
              </a:rPr>
              <a:t>ESXi</a:t>
            </a:r>
            <a:r>
              <a:rPr lang="en-US" sz="2000" dirty="0">
                <a:solidFill>
                  <a:schemeClr val="bg1"/>
                </a:solidFill>
              </a:rPr>
              <a:t> Stack</a:t>
            </a:r>
          </a:p>
        </p:txBody>
      </p:sp>
      <p:sp>
        <p:nvSpPr>
          <p:cNvPr id="11" name="TextBox 10"/>
          <p:cNvSpPr txBox="1"/>
          <p:nvPr/>
        </p:nvSpPr>
        <p:spPr>
          <a:xfrm>
            <a:off x="3375932" y="3150962"/>
            <a:ext cx="1720622" cy="689429"/>
          </a:xfrm>
          <a:prstGeom prst="rect">
            <a:avLst/>
          </a:prstGeom>
          <a:solidFill>
            <a:schemeClr val="accent1"/>
          </a:solidFill>
          <a:effectLst>
            <a:outerShdw blurRad="50800" dist="38100" dir="2700000" algn="br"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r>
              <a:rPr lang="en-US" sz="2000" dirty="0">
                <a:solidFill>
                  <a:schemeClr val="bg1"/>
                </a:solidFill>
              </a:rPr>
              <a:t>Physical Server</a:t>
            </a:r>
          </a:p>
        </p:txBody>
      </p:sp>
      <p:sp>
        <p:nvSpPr>
          <p:cNvPr id="12" name="TextBox 11"/>
          <p:cNvSpPr txBox="1"/>
          <p:nvPr/>
        </p:nvSpPr>
        <p:spPr>
          <a:xfrm>
            <a:off x="3375932" y="4038600"/>
            <a:ext cx="1720622" cy="400110"/>
          </a:xfrm>
          <a:prstGeom prst="rect">
            <a:avLst/>
          </a:prstGeom>
          <a:solidFill>
            <a:srgbClr val="D9541E"/>
          </a:solidFill>
          <a:effectLst>
            <a:outerShdw blurRad="50800" dist="38100" dir="2700000" algn="br"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solidFill>
                  <a:schemeClr val="bg1"/>
                </a:solidFill>
              </a:rPr>
              <a:t>Connectivity</a:t>
            </a:r>
          </a:p>
        </p:txBody>
      </p:sp>
      <p:pic>
        <p:nvPicPr>
          <p:cNvPr id="13" name="Picture 382" descr="ICON_DiscDrive_Q308"/>
          <p:cNvPicPr>
            <a:picLocks noChangeAspect="1" noChangeArrowheads="1"/>
          </p:cNvPicPr>
          <p:nvPr/>
        </p:nvPicPr>
        <p:blipFill>
          <a:blip r:embed="rId6" cstate="email"/>
          <a:srcRect/>
          <a:stretch>
            <a:fillRect/>
          </a:stretch>
        </p:blipFill>
        <p:spPr bwMode="auto">
          <a:xfrm>
            <a:off x="3233747" y="5650030"/>
            <a:ext cx="914400" cy="623974"/>
          </a:xfrm>
          <a:prstGeom prst="rect">
            <a:avLst/>
          </a:prstGeom>
          <a:noFill/>
          <a:ln w="9525">
            <a:noFill/>
            <a:miter lim="800000"/>
            <a:headEnd/>
            <a:tailEnd/>
          </a:ln>
        </p:spPr>
      </p:pic>
      <p:pic>
        <p:nvPicPr>
          <p:cNvPr id="14" name="Picture 382" descr="ICON_DiscDrive_Q308"/>
          <p:cNvPicPr>
            <a:picLocks noChangeAspect="1" noChangeArrowheads="1"/>
          </p:cNvPicPr>
          <p:nvPr/>
        </p:nvPicPr>
        <p:blipFill>
          <a:blip r:embed="rId6" cstate="email"/>
          <a:srcRect/>
          <a:stretch>
            <a:fillRect/>
          </a:stretch>
        </p:blipFill>
        <p:spPr bwMode="auto">
          <a:xfrm>
            <a:off x="4153060" y="5654947"/>
            <a:ext cx="914400" cy="623974"/>
          </a:xfrm>
          <a:prstGeom prst="rect">
            <a:avLst/>
          </a:prstGeom>
          <a:noFill/>
          <a:ln w="9525">
            <a:noFill/>
            <a:miter lim="800000"/>
            <a:headEnd/>
            <a:tailEnd/>
          </a:ln>
        </p:spPr>
      </p:pic>
      <p:pic>
        <p:nvPicPr>
          <p:cNvPr id="15" name="Picture 13" descr="ICON_Storage_1up_Q308.png"/>
          <p:cNvPicPr>
            <a:picLocks noChangeAspect="1"/>
          </p:cNvPicPr>
          <p:nvPr/>
        </p:nvPicPr>
        <p:blipFill>
          <a:blip r:embed="rId7" cstate="email"/>
          <a:srcRect/>
          <a:stretch>
            <a:fillRect/>
          </a:stretch>
        </p:blipFill>
        <p:spPr bwMode="auto">
          <a:xfrm>
            <a:off x="3277304" y="5201445"/>
            <a:ext cx="548640" cy="670189"/>
          </a:xfrm>
          <a:prstGeom prst="rect">
            <a:avLst/>
          </a:prstGeom>
          <a:noFill/>
          <a:ln w="9525">
            <a:noFill/>
            <a:miter lim="800000"/>
            <a:headEnd/>
            <a:tailEnd/>
          </a:ln>
        </p:spPr>
      </p:pic>
      <p:pic>
        <p:nvPicPr>
          <p:cNvPr id="16" name="Picture 13" descr="ICON_Storage_1up_Q308.png"/>
          <p:cNvPicPr>
            <a:picLocks noChangeAspect="1"/>
          </p:cNvPicPr>
          <p:nvPr/>
        </p:nvPicPr>
        <p:blipFill>
          <a:blip r:embed="rId7" cstate="email"/>
          <a:srcRect/>
          <a:stretch>
            <a:fillRect/>
          </a:stretch>
        </p:blipFill>
        <p:spPr bwMode="auto">
          <a:xfrm>
            <a:off x="3969678" y="5197392"/>
            <a:ext cx="548640" cy="670189"/>
          </a:xfrm>
          <a:prstGeom prst="rect">
            <a:avLst/>
          </a:prstGeom>
          <a:noFill/>
          <a:ln w="9525">
            <a:noFill/>
            <a:miter lim="800000"/>
            <a:headEnd/>
            <a:tailEnd/>
          </a:ln>
        </p:spPr>
      </p:pic>
      <p:pic>
        <p:nvPicPr>
          <p:cNvPr id="17" name="Picture 13" descr="ICON_Storage_1up_Q308.png"/>
          <p:cNvPicPr>
            <a:picLocks noChangeAspect="1"/>
          </p:cNvPicPr>
          <p:nvPr/>
        </p:nvPicPr>
        <p:blipFill>
          <a:blip r:embed="rId7" cstate="email"/>
          <a:srcRect/>
          <a:stretch>
            <a:fillRect/>
          </a:stretch>
        </p:blipFill>
        <p:spPr bwMode="auto">
          <a:xfrm>
            <a:off x="4631372" y="5197393"/>
            <a:ext cx="548640" cy="670189"/>
          </a:xfrm>
          <a:prstGeom prst="rect">
            <a:avLst/>
          </a:prstGeom>
          <a:noFill/>
          <a:ln w="9525">
            <a:noFill/>
            <a:miter lim="800000"/>
            <a:headEnd/>
            <a:tailEnd/>
          </a:ln>
        </p:spPr>
      </p:pic>
      <p:sp>
        <p:nvSpPr>
          <p:cNvPr id="18" name="TextBox 17"/>
          <p:cNvSpPr txBox="1"/>
          <p:nvPr/>
        </p:nvSpPr>
        <p:spPr>
          <a:xfrm>
            <a:off x="3375932" y="4784298"/>
            <a:ext cx="1720622" cy="400110"/>
          </a:xfrm>
          <a:prstGeom prst="rect">
            <a:avLst/>
          </a:prstGeom>
          <a:solidFill>
            <a:schemeClr val="accent6"/>
          </a:solidFill>
          <a:effectLst>
            <a:outerShdw blurRad="50800" dist="38100" dir="2700000" algn="br" rotWithShape="0">
              <a:srgbClr val="000000">
                <a:alpha val="43000"/>
              </a:srgb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a:solidFill>
                  <a:schemeClr val="bg1"/>
                </a:solidFill>
              </a:rPr>
              <a:t>Peripherals</a:t>
            </a:r>
          </a:p>
        </p:txBody>
      </p:sp>
      <p:sp>
        <p:nvSpPr>
          <p:cNvPr id="19" name="TextBox 18"/>
          <p:cNvSpPr txBox="1"/>
          <p:nvPr/>
        </p:nvSpPr>
        <p:spPr>
          <a:xfrm>
            <a:off x="5370512" y="1222951"/>
            <a:ext cx="4813300" cy="4585871"/>
          </a:xfrm>
          <a:prstGeom prst="rect">
            <a:avLst/>
          </a:prstGeom>
          <a:noFill/>
        </p:spPr>
        <p:txBody>
          <a:bodyPr wrap="square" rtlCol="0">
            <a:spAutoFit/>
          </a:bodyPr>
          <a:lstStyle/>
          <a:p>
            <a:pPr algn="l"/>
            <a:r>
              <a:rPr lang="en-US" sz="1400" b="1" dirty="0"/>
              <a:t>Application Level</a:t>
            </a:r>
          </a:p>
          <a:p>
            <a:pPr algn="l"/>
            <a:r>
              <a:rPr lang="en-US" sz="1400" dirty="0"/>
              <a:t>    App Specific Perf tools/stats</a:t>
            </a:r>
          </a:p>
          <a:p>
            <a:pPr algn="l"/>
            <a:r>
              <a:rPr lang="en-US" sz="1400" b="1" dirty="0"/>
              <a:t>Guest OS</a:t>
            </a:r>
          </a:p>
          <a:p>
            <a:pPr algn="l"/>
            <a:r>
              <a:rPr lang="en-US" sz="1400" dirty="0"/>
              <a:t>   CPU Utilization, Memory Utilization, I/O Latency </a:t>
            </a:r>
          </a:p>
          <a:p>
            <a:pPr algn="l"/>
            <a:endParaRPr lang="en-US" sz="1400" dirty="0"/>
          </a:p>
          <a:p>
            <a:pPr algn="l"/>
            <a:r>
              <a:rPr lang="en-US" sz="1400" b="1" dirty="0"/>
              <a:t>Virtualization Level</a:t>
            </a:r>
          </a:p>
          <a:p>
            <a:pPr algn="l"/>
            <a:r>
              <a:rPr lang="en-US" sz="1400" dirty="0"/>
              <a:t>   vCenter Performance Metrics /Charts</a:t>
            </a:r>
          </a:p>
          <a:p>
            <a:pPr algn="l"/>
            <a:r>
              <a:rPr lang="en-US" sz="1400" dirty="0"/>
              <a:t>	Limits, Shares, Virtualization Contention</a:t>
            </a:r>
          </a:p>
          <a:p>
            <a:pPr algn="l"/>
            <a:endParaRPr lang="en-US" sz="1400" dirty="0"/>
          </a:p>
          <a:p>
            <a:pPr algn="l"/>
            <a:r>
              <a:rPr lang="en-US" sz="1400" b="1" dirty="0"/>
              <a:t>Physical Server Level</a:t>
            </a:r>
          </a:p>
          <a:p>
            <a:pPr algn="l"/>
            <a:r>
              <a:rPr lang="en-US" sz="1400" dirty="0"/>
              <a:t>    CPU and Memory Saturation, Power Saving </a:t>
            </a:r>
          </a:p>
          <a:p>
            <a:pPr algn="l"/>
            <a:endParaRPr lang="en-US" sz="1400" dirty="0"/>
          </a:p>
          <a:p>
            <a:pPr algn="l"/>
            <a:endParaRPr lang="en-US" sz="1400" b="1" dirty="0"/>
          </a:p>
          <a:p>
            <a:pPr algn="l"/>
            <a:r>
              <a:rPr lang="en-US" sz="1400" b="1" dirty="0"/>
              <a:t>Connectivity Level</a:t>
            </a:r>
          </a:p>
          <a:p>
            <a:pPr algn="l"/>
            <a:r>
              <a:rPr lang="en-US" sz="1400" dirty="0"/>
              <a:t>    Network/FC Switches and data paths</a:t>
            </a:r>
          </a:p>
          <a:p>
            <a:pPr algn="l"/>
            <a:r>
              <a:rPr lang="en-US" sz="1400" dirty="0"/>
              <a:t>   	Packet loss, Bandwidth Utilization </a:t>
            </a:r>
          </a:p>
          <a:p>
            <a:pPr algn="l"/>
            <a:endParaRPr lang="en-US" sz="1400" b="1" dirty="0"/>
          </a:p>
          <a:p>
            <a:pPr algn="l"/>
            <a:r>
              <a:rPr lang="en-US" sz="1400" b="1" dirty="0"/>
              <a:t>Peripherals Level</a:t>
            </a:r>
          </a:p>
          <a:p>
            <a:pPr algn="l"/>
            <a:r>
              <a:rPr lang="en-US" sz="1400" dirty="0"/>
              <a:t>    SAN or NAS Devices</a:t>
            </a:r>
          </a:p>
          <a:p>
            <a:pPr algn="l"/>
            <a:r>
              <a:rPr lang="en-US" sz="1400" dirty="0"/>
              <a:t>        Utilization, Latency, Throughput   </a:t>
            </a:r>
          </a:p>
          <a:p>
            <a:pPr algn="l"/>
            <a:endParaRPr lang="en-US" sz="1200" dirty="0">
              <a:latin typeface="HelveticaNeueLT Com 55 Roman"/>
            </a:endParaRPr>
          </a:p>
        </p:txBody>
      </p:sp>
      <p:sp>
        <p:nvSpPr>
          <p:cNvPr id="20" name="Down Arrow 19"/>
          <p:cNvSpPr/>
          <p:nvPr/>
        </p:nvSpPr>
        <p:spPr bwMode="auto">
          <a:xfrm>
            <a:off x="9675804" y="2908301"/>
            <a:ext cx="580572" cy="3158670"/>
          </a:xfrm>
          <a:prstGeom prst="downArrow">
            <a:avLst/>
          </a:prstGeom>
          <a:gradFill>
            <a:gsLst>
              <a:gs pos="0">
                <a:srgbClr val="037BB1"/>
              </a:gs>
              <a:gs pos="83000">
                <a:srgbClr val="52AEDC"/>
              </a:gs>
            </a:gsLst>
          </a:gradFill>
          <a:ln w="12700">
            <a:solidFill>
              <a:schemeClr val="accent1">
                <a:lumMod val="75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rgbClr val="FFFFFF"/>
              </a:solidFill>
            </a:endParaRPr>
          </a:p>
        </p:txBody>
      </p:sp>
      <p:sp>
        <p:nvSpPr>
          <p:cNvPr id="21" name="Down Arrow 20"/>
          <p:cNvSpPr/>
          <p:nvPr/>
        </p:nvSpPr>
        <p:spPr bwMode="auto">
          <a:xfrm flipV="1">
            <a:off x="9661292" y="957942"/>
            <a:ext cx="580571" cy="1137558"/>
          </a:xfrm>
          <a:prstGeom prst="downArrow">
            <a:avLst/>
          </a:prstGeom>
          <a:gradFill>
            <a:gsLst>
              <a:gs pos="0">
                <a:srgbClr val="037BB1"/>
              </a:gs>
              <a:gs pos="83000">
                <a:srgbClr val="52AEDC"/>
              </a:gs>
            </a:gsLst>
          </a:gradFill>
          <a:ln w="12700">
            <a:solidFill>
              <a:schemeClr val="accent1">
                <a:lumMod val="75000"/>
              </a:schemeClr>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rtlCol="0" anchor="ctr"/>
          <a:lstStyle/>
          <a:p>
            <a:pPr algn="l">
              <a:spcAft>
                <a:spcPct val="0"/>
              </a:spcAft>
            </a:pPr>
            <a:endParaRPr lang="en-US" sz="1600" dirty="0">
              <a:solidFill>
                <a:srgbClr val="FFFFFF"/>
              </a:solidFill>
            </a:endParaRPr>
          </a:p>
        </p:txBody>
      </p:sp>
      <p:sp>
        <p:nvSpPr>
          <p:cNvPr id="22" name="TextBox 21"/>
          <p:cNvSpPr txBox="1"/>
          <p:nvPr/>
        </p:nvSpPr>
        <p:spPr>
          <a:xfrm>
            <a:off x="9585097" y="2282172"/>
            <a:ext cx="769249" cy="523220"/>
          </a:xfrm>
          <a:prstGeom prst="rect">
            <a:avLst/>
          </a:prstGeom>
          <a:noFill/>
        </p:spPr>
        <p:txBody>
          <a:bodyPr wrap="none" rtlCol="0" anchor="ctr">
            <a:spAutoFit/>
          </a:bodyPr>
          <a:lstStyle/>
          <a:p>
            <a:pPr algn="ctr"/>
            <a:r>
              <a:rPr lang="en-US" sz="1400" b="1" dirty="0"/>
              <a:t>START</a:t>
            </a:r>
          </a:p>
          <a:p>
            <a:pPr algn="ctr"/>
            <a:r>
              <a:rPr lang="en-US" sz="1400" b="1" dirty="0"/>
              <a:t>HERE</a:t>
            </a:r>
          </a:p>
        </p:txBody>
      </p:sp>
    </p:spTree>
    <p:extLst>
      <p:ext uri="{BB962C8B-B14F-4D97-AF65-F5344CB8AC3E}">
        <p14:creationId xmlns:p14="http://schemas.microsoft.com/office/powerpoint/2010/main" val="311105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Host Level Monitoring</a:t>
            </a:r>
          </a:p>
        </p:txBody>
      </p:sp>
      <p:sp>
        <p:nvSpPr>
          <p:cNvPr id="4" name="Content Placeholder 3"/>
          <p:cNvSpPr>
            <a:spLocks noGrp="1"/>
          </p:cNvSpPr>
          <p:nvPr>
            <p:ph idx="1"/>
          </p:nvPr>
        </p:nvSpPr>
        <p:spPr>
          <a:xfrm>
            <a:off x="609441" y="1371600"/>
            <a:ext cx="7313771" cy="4648200"/>
          </a:xfrm>
        </p:spPr>
        <p:txBody>
          <a:bodyPr/>
          <a:lstStyle/>
          <a:p>
            <a:r>
              <a:rPr lang="en-US" dirty="0"/>
              <a:t>VMware vSphere Client™</a:t>
            </a:r>
          </a:p>
          <a:p>
            <a:pPr lvl="1">
              <a:buFont typeface="Arial" panose="020B0604020202020204" pitchFamily="34" charset="0"/>
              <a:buChar char="•"/>
            </a:pPr>
            <a:r>
              <a:rPr lang="en-US" dirty="0"/>
              <a:t>GUI interface, primary tool for observing performance and configuration data for one or more vSphere hosts</a:t>
            </a:r>
          </a:p>
          <a:p>
            <a:pPr lvl="1">
              <a:buFont typeface="Arial" panose="020B0604020202020204" pitchFamily="34" charset="0"/>
              <a:buChar char="•"/>
            </a:pPr>
            <a:r>
              <a:rPr lang="en-US" dirty="0"/>
              <a:t>Does not require high levels of privilege to access the data </a:t>
            </a:r>
          </a:p>
          <a:p>
            <a:pPr marL="514350" lvl="1" indent="-285750">
              <a:buFont typeface="Arial" panose="020B0604020202020204" pitchFamily="34" charset="0"/>
              <a:buChar char="•"/>
            </a:pPr>
            <a:endParaRPr lang="en-US" dirty="0"/>
          </a:p>
          <a:p>
            <a:r>
              <a:rPr lang="en-US" dirty="0" err="1"/>
              <a:t>Resxtop</a:t>
            </a:r>
            <a:r>
              <a:rPr lang="en-US" dirty="0"/>
              <a:t>/ESXTop</a:t>
            </a:r>
          </a:p>
          <a:p>
            <a:pPr lvl="1">
              <a:buFont typeface="Arial" panose="020B0604020202020204" pitchFamily="34" charset="0"/>
              <a:buChar char="•"/>
            </a:pPr>
            <a:r>
              <a:rPr lang="en-US" dirty="0"/>
              <a:t>Gives access to detailed performance data of a single vSphere host</a:t>
            </a:r>
          </a:p>
          <a:p>
            <a:pPr lvl="1">
              <a:buFont typeface="Arial" panose="020B0604020202020204" pitchFamily="34" charset="0"/>
              <a:buChar char="•"/>
            </a:pPr>
            <a:r>
              <a:rPr lang="en-US" dirty="0"/>
              <a:t>Provides fast access to a large number of performance metrics</a:t>
            </a:r>
          </a:p>
          <a:p>
            <a:pPr lvl="1">
              <a:buFont typeface="Arial" panose="020B0604020202020204" pitchFamily="34" charset="0"/>
              <a:buChar char="•"/>
            </a:pPr>
            <a:r>
              <a:rPr lang="en-US" dirty="0"/>
              <a:t>Runs in interactive, batch, or replay mode</a:t>
            </a:r>
          </a:p>
          <a:p>
            <a:pPr lvl="1">
              <a:buFont typeface="Arial" panose="020B0604020202020204" pitchFamily="34" charset="0"/>
              <a:buChar char="•"/>
            </a:pPr>
            <a:r>
              <a:rPr lang="en-US" dirty="0"/>
              <a:t>ESXTop Cheat Sheet - </a:t>
            </a:r>
            <a:r>
              <a:rPr lang="en-US" sz="1600" dirty="0">
                <a:hlinkClick r:id="rId3"/>
              </a:rPr>
              <a:t>http://www.running-system.com/vsphere-6-esxtop-quick-overview-for-troubleshooting/</a:t>
            </a:r>
            <a:endParaRPr lang="en-US" sz="2400" dirty="0"/>
          </a:p>
          <a:p>
            <a:endParaRPr lang="en-US" dirty="0"/>
          </a:p>
        </p:txBody>
      </p:sp>
      <p:pic>
        <p:nvPicPr>
          <p:cNvPr id="6" name="Picture 4" descr="Mod4-OverviewChart1.jpg"/>
          <p:cNvPicPr>
            <a:picLocks noChangeAspect="1"/>
          </p:cNvPicPr>
          <p:nvPr/>
        </p:nvPicPr>
        <p:blipFill>
          <a:blip r:embed="rId4" cstate="print"/>
          <a:srcRect/>
          <a:stretch>
            <a:fillRect/>
          </a:stretch>
        </p:blipFill>
        <p:spPr bwMode="auto">
          <a:xfrm>
            <a:off x="8228012" y="1231298"/>
            <a:ext cx="3352800" cy="2273903"/>
          </a:xfrm>
          <a:prstGeom prst="rect">
            <a:avLst/>
          </a:prstGeom>
          <a:noFill/>
          <a:ln w="9525">
            <a:noFill/>
            <a:miter lim="800000"/>
            <a:headEnd/>
            <a:tailEnd/>
          </a:ln>
        </p:spPr>
      </p:pic>
      <p:pic>
        <p:nvPicPr>
          <p:cNvPr id="7" name="Picture 2" descr="esxtop.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8011" y="3605574"/>
            <a:ext cx="3352800" cy="256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43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522412" y="5423338"/>
            <a:ext cx="9144000" cy="851338"/>
          </a:xfrm>
          <a:prstGeom prst="rect">
            <a:avLst/>
          </a:prstGeom>
          <a:solidFill>
            <a:srgbClr val="FFFFFF"/>
          </a:solidFill>
          <a:ln w="9525">
            <a:noFill/>
            <a:round/>
            <a:headEnd/>
            <a:tailEnd/>
          </a:ln>
        </p:spPr>
        <p:txBody>
          <a:bodyPr wrap="none" lIns="0" tIns="0" rIns="0" bIns="0" rtlCol="0" anchor="ctr"/>
          <a:lstStyle/>
          <a:p>
            <a:pPr algn="ctr"/>
            <a:endParaRPr lang="en-US" dirty="0">
              <a:solidFill>
                <a:srgbClr val="FFFFFF"/>
              </a:solidFill>
            </a:endParaRPr>
          </a:p>
        </p:txBody>
      </p:sp>
      <p:sp>
        <p:nvSpPr>
          <p:cNvPr id="53250" name="Title 5"/>
          <p:cNvSpPr>
            <a:spLocks noGrp="1"/>
          </p:cNvSpPr>
          <p:nvPr>
            <p:ph type="title"/>
          </p:nvPr>
        </p:nvSpPr>
        <p:spPr/>
        <p:txBody>
          <a:bodyPr/>
          <a:lstStyle/>
          <a:p>
            <a:r>
              <a:rPr lang="en-US" dirty="0"/>
              <a:t>Key Metrics to Monitor for vSphere</a:t>
            </a:r>
          </a:p>
        </p:txBody>
      </p:sp>
      <p:graphicFrame>
        <p:nvGraphicFramePr>
          <p:cNvPr id="11" name="Table 10"/>
          <p:cNvGraphicFramePr>
            <a:graphicFrameLocks noGrp="1"/>
          </p:cNvGraphicFramePr>
          <p:nvPr>
            <p:extLst/>
          </p:nvPr>
        </p:nvGraphicFramePr>
        <p:xfrm>
          <a:off x="684212" y="1273498"/>
          <a:ext cx="10591800" cy="4473304"/>
        </p:xfrm>
        <a:graphic>
          <a:graphicData uri="http://schemas.openxmlformats.org/drawingml/2006/table">
            <a:tbl>
              <a:tblPr firstRow="1" bandRow="1">
                <a:tableStyleId>{17292A2E-F333-43FB-9621-5CBBE7FDCDCB}</a:tableStyleId>
              </a:tblPr>
              <a:tblGrid>
                <a:gridCol w="1831526">
                  <a:extLst>
                    <a:ext uri="{9D8B030D-6E8A-4147-A177-3AD203B41FA5}">
                      <a16:colId xmlns:a16="http://schemas.microsoft.com/office/drawing/2014/main" xmlns="" val="20000"/>
                    </a:ext>
                  </a:extLst>
                </a:gridCol>
                <a:gridCol w="2193000">
                  <a:extLst>
                    <a:ext uri="{9D8B030D-6E8A-4147-A177-3AD203B41FA5}">
                      <a16:colId xmlns:a16="http://schemas.microsoft.com/office/drawing/2014/main" xmlns="" val="20001"/>
                    </a:ext>
                  </a:extLst>
                </a:gridCol>
                <a:gridCol w="1032001">
                  <a:extLst>
                    <a:ext uri="{9D8B030D-6E8A-4147-A177-3AD203B41FA5}">
                      <a16:colId xmlns:a16="http://schemas.microsoft.com/office/drawing/2014/main" xmlns="" val="20002"/>
                    </a:ext>
                  </a:extLst>
                </a:gridCol>
                <a:gridCol w="5535273">
                  <a:extLst>
                    <a:ext uri="{9D8B030D-6E8A-4147-A177-3AD203B41FA5}">
                      <a16:colId xmlns:a16="http://schemas.microsoft.com/office/drawing/2014/main" xmlns="" val="20003"/>
                    </a:ext>
                  </a:extLst>
                </a:gridCol>
              </a:tblGrid>
              <a:tr h="505968">
                <a:tc>
                  <a:txBody>
                    <a:bodyPr/>
                    <a:lstStyle/>
                    <a:p>
                      <a:pPr algn="l"/>
                      <a:r>
                        <a:rPr lang="en-US" sz="1600" dirty="0"/>
                        <a:t>Resource</a:t>
                      </a:r>
                      <a:endParaRPr lang="en-US" sz="1600" b="1" dirty="0">
                        <a:solidFill>
                          <a:srgbClr val="FFFFFF"/>
                        </a:solidFill>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Metric</a:t>
                      </a:r>
                      <a:endParaRPr lang="en-US" sz="1600" b="1" dirty="0">
                        <a:solidFill>
                          <a:srgbClr val="FFFFFF"/>
                        </a:solidFill>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Host</a:t>
                      </a:r>
                      <a:r>
                        <a:rPr lang="en-US" sz="1600" baseline="0" dirty="0"/>
                        <a:t> / VM</a:t>
                      </a:r>
                      <a:endParaRPr lang="en-US" sz="1600" b="1" dirty="0">
                        <a:solidFill>
                          <a:srgbClr val="FFFFFF"/>
                        </a:solidFill>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dirty="0"/>
                        <a:t>Description</a:t>
                      </a:r>
                      <a:endParaRPr lang="en-US" sz="1600" b="1" dirty="0">
                        <a:solidFill>
                          <a:srgbClr val="FFFFFF"/>
                        </a:solidFill>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70409">
                <a:tc rowSpan="3">
                  <a:txBody>
                    <a:bodyPr/>
                    <a:lstStyle/>
                    <a:p>
                      <a:pPr algn="l"/>
                      <a:r>
                        <a:rPr lang="en-US" sz="1400" dirty="0"/>
                        <a:t>CPU</a:t>
                      </a:r>
                      <a:endParaRPr lang="en-US" sz="1400" b="1"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%USED </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CPU used over the collection interval</a:t>
                      </a:r>
                      <a:r>
                        <a:rPr lang="en-US" sz="1400" baseline="0" dirty="0"/>
                        <a:t> (%)</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70409">
                <a:tc vMerge="1">
                  <a:txBody>
                    <a:bodyPr/>
                    <a:lstStyle/>
                    <a:p>
                      <a:pPr algn="l"/>
                      <a:endParaRPr lang="en-US" sz="1600" b="0" dirty="0"/>
                    </a:p>
                  </a:txBody>
                  <a:tcPr anchor="ctr">
                    <a:lnL w="12700" cmpd="sng">
                      <a:noFill/>
                    </a:lnL>
                    <a:lnR w="12700" cmpd="sng">
                      <a:noFill/>
                    </a:lnR>
                    <a:lnT w="38100" cmpd="sng">
                      <a:noFill/>
                    </a:lnT>
                    <a:lnB w="6350" cap="flat" cmpd="sng" algn="ctr">
                      <a:solidFill>
                        <a:srgbClr val="333333"/>
                      </a:solidFill>
                      <a:prstDash val="solid"/>
                      <a:round/>
                      <a:headEnd type="none" w="med" len="med"/>
                      <a:tailEnd type="none" w="med" len="med"/>
                    </a:lnB>
                    <a:solidFill>
                      <a:srgbClr val="EAEAEA"/>
                    </a:solidFill>
                  </a:tcPr>
                </a:tc>
                <a:tc>
                  <a:txBody>
                    <a:bodyPr/>
                    <a:lstStyle/>
                    <a:p>
                      <a:pPr algn="l"/>
                      <a:r>
                        <a:rPr lang="en-US" sz="1400" dirty="0"/>
                        <a:t>%RDY </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VM</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CPU time spent in</a:t>
                      </a:r>
                      <a:r>
                        <a:rPr lang="en-US" sz="1400" baseline="0" dirty="0"/>
                        <a:t> ready state</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70409">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EAEAEA"/>
                    </a:solidFill>
                  </a:tcPr>
                </a:tc>
                <a:tc>
                  <a:txBody>
                    <a:bodyPr/>
                    <a:lstStyle/>
                    <a:p>
                      <a:pPr algn="l"/>
                      <a:r>
                        <a:rPr lang="en-US" sz="1400" dirty="0"/>
                        <a:t>%SYS </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u="none" strike="noStrike" kern="1200" baseline="0" dirty="0"/>
                        <a:t>Percentage of time spent in the ESX Server </a:t>
                      </a:r>
                      <a:r>
                        <a:rPr lang="en-US" sz="1400" u="none" strike="noStrike" kern="1200" baseline="0" dirty="0" err="1"/>
                        <a:t>VMKernel</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45008">
                <a:tc rowSpan="2">
                  <a:txBody>
                    <a:bodyPr/>
                    <a:lstStyle/>
                    <a:p>
                      <a:pPr algn="l"/>
                      <a:r>
                        <a:rPr lang="en-US" sz="1400" dirty="0"/>
                        <a:t>Memory</a:t>
                      </a:r>
                      <a:endParaRPr lang="en-US" sz="1400" b="1"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baseline="0" dirty="0"/>
                        <a:t>Swapin, Swapout</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u="none" strike="noStrike" kern="1200" baseline="0" dirty="0"/>
                        <a:t>Memory ESX host swaps in/out from/to disk (per VM, or cumulative over host)</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45008">
                <a:tc vMerge="1">
                  <a:txBody>
                    <a:bodyPr/>
                    <a:lstStyle/>
                    <a:p>
                      <a:pPr algn="l"/>
                      <a:endParaRPr lang="en-US" sz="1100" b="0"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t>MCTLSZ (MB)</a:t>
                      </a:r>
                      <a:endParaRPr lang="en-US" sz="1400" kern="1200" dirty="0">
                        <a:solidFill>
                          <a:schemeClr val="dk1"/>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u="none" strike="noStrike" kern="1200" baseline="0" dirty="0"/>
                        <a:t>Amount of memory reclaimed from resource pool by way of ballooning</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50682">
                <a:tc rowSpan="4">
                  <a:txBody>
                    <a:bodyPr/>
                    <a:lstStyle/>
                    <a:p>
                      <a:pPr marL="0" algn="l" defTabSz="914400" rtl="0" eaLnBrk="1" latinLnBrk="0" hangingPunct="1"/>
                      <a:r>
                        <a:rPr lang="en-US" sz="1400" kern="1200" dirty="0"/>
                        <a:t>Disk</a:t>
                      </a:r>
                      <a:endParaRPr lang="en-US" sz="1400" b="1" kern="1200" dirty="0">
                        <a:solidFill>
                          <a:schemeClr val="dk1"/>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t>READs/s, WRITEs/s</a:t>
                      </a:r>
                      <a:endParaRPr lang="en-US" sz="1400" b="0" kern="1200" dirty="0">
                        <a:solidFill>
                          <a:schemeClr val="dk1"/>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dirty="0"/>
                        <a:t>Both</a:t>
                      </a:r>
                      <a:endParaRPr lang="en-US" sz="1400" b="0" kern="1200" dirty="0">
                        <a:solidFill>
                          <a:schemeClr val="dk1"/>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kern="1200" dirty="0"/>
                        <a:t>Reads and Writes issued in the collection interval</a:t>
                      </a:r>
                      <a:endParaRPr lang="en-US" sz="1400" b="0" kern="1200" dirty="0">
                        <a:solidFill>
                          <a:schemeClr val="dk1"/>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83093">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FFFFFF"/>
                    </a:solidFill>
                  </a:tcPr>
                </a:tc>
                <a:tc>
                  <a:txBody>
                    <a:bodyPr/>
                    <a:lstStyle/>
                    <a:p>
                      <a:pPr marL="0" algn="l" defTabSz="914400" rtl="0" eaLnBrk="1" latinLnBrk="0" hangingPunct="1"/>
                      <a:r>
                        <a:rPr lang="en-US" sz="1400" b="1" kern="1200" dirty="0">
                          <a:solidFill>
                            <a:srgbClr val="FF0000"/>
                          </a:solidFill>
                        </a:rPr>
                        <a:t>DAVG/cmd</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b="1" kern="1200" dirty="0">
                          <a:solidFill>
                            <a:srgbClr val="FF0000"/>
                          </a:solidFill>
                        </a:rPr>
                        <a:t>Both</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FF0000"/>
                          </a:solidFill>
                        </a:rPr>
                        <a:t>Average latency (ms) of the device (LUN)</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450682">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FFFFFF"/>
                    </a:solidFill>
                  </a:tcPr>
                </a:tc>
                <a:tc>
                  <a:txBody>
                    <a:bodyPr/>
                    <a:lstStyle/>
                    <a:p>
                      <a:pPr marL="0" algn="l" defTabSz="914400" rtl="0" eaLnBrk="1" latinLnBrk="0" hangingPunct="1"/>
                      <a:r>
                        <a:rPr lang="en-US" sz="1400" b="1" kern="1200" dirty="0">
                          <a:solidFill>
                            <a:srgbClr val="FF0000"/>
                          </a:solidFill>
                        </a:rPr>
                        <a:t>KAVG/cmd</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b="1" kern="1200" dirty="0">
                          <a:solidFill>
                            <a:srgbClr val="FF0000"/>
                          </a:solidFill>
                        </a:rPr>
                        <a:t>Both</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rgbClr val="FF0000"/>
                          </a:solidFill>
                        </a:rPr>
                        <a:t>Average latency (ms) in the VMkernel, also known as “queuing time”</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70409">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FFFFFF"/>
                    </a:solidFill>
                  </a:tcPr>
                </a:tc>
                <a:tc>
                  <a:txBody>
                    <a:bodyPr/>
                    <a:lstStyle/>
                    <a:p>
                      <a:pPr marL="0" algn="l" defTabSz="914400" rtl="0" eaLnBrk="1" latinLnBrk="0" hangingPunct="1"/>
                      <a:r>
                        <a:rPr lang="en-US" sz="1400" b="1" kern="1200" dirty="0">
                          <a:solidFill>
                            <a:srgbClr val="FF0000"/>
                          </a:solidFill>
                          <a:latin typeface="+mn-lt"/>
                          <a:ea typeface="+mn-ea"/>
                          <a:cs typeface="+mn-cs"/>
                        </a:rPr>
                        <a:t>GAVG/cmd</a:t>
                      </a: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b="1" kern="1200" dirty="0">
                          <a:solidFill>
                            <a:srgbClr val="FF0000"/>
                          </a:solidFill>
                        </a:rPr>
                        <a:t>Both</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b="1" kern="1200" dirty="0">
                          <a:solidFill>
                            <a:srgbClr val="FF0000"/>
                          </a:solidFill>
                        </a:rPr>
                        <a:t>Average latency (ms) in the guest. GAVG = DAVG + KAVG</a:t>
                      </a:r>
                      <a:endParaRPr lang="en-US" sz="1400" b="1" kern="1200" dirty="0">
                        <a:solidFill>
                          <a:srgbClr val="FF0000"/>
                        </a:solidFill>
                        <a:latin typeface="+mn-lt"/>
                        <a:ea typeface="+mn-ea"/>
                        <a:cs typeface="+mn-cs"/>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270409">
                <a:tc rowSpan="3">
                  <a:txBody>
                    <a:bodyPr/>
                    <a:lstStyle/>
                    <a:p>
                      <a:pPr algn="l"/>
                      <a:r>
                        <a:rPr lang="en-US" sz="1400" dirty="0"/>
                        <a:t>Network</a:t>
                      </a:r>
                      <a:endParaRPr lang="en-US" sz="1400" b="1"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MbRX/s, MbTX/s</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Amount</a:t>
                      </a:r>
                      <a:r>
                        <a:rPr lang="en-US" sz="1400" baseline="0" dirty="0"/>
                        <a:t> of data transmitted per second</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70409">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FFFFFF"/>
                    </a:solidFill>
                  </a:tcPr>
                </a:tc>
                <a:tc>
                  <a:txBody>
                    <a:bodyPr/>
                    <a:lstStyle/>
                    <a:p>
                      <a:pPr algn="l"/>
                      <a:r>
                        <a:rPr lang="en-US" sz="1400" dirty="0"/>
                        <a:t>PKTRX/s, PKTTX/s</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Packets transmitted per second</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70409">
                <a:tc vMerge="1">
                  <a:txBody>
                    <a:bodyPr/>
                    <a:lstStyle/>
                    <a:p>
                      <a:pPr algn="l"/>
                      <a:endParaRPr lang="en-US" sz="1600" b="0" dirty="0"/>
                    </a:p>
                  </a:txBody>
                  <a:tcPr anchor="ctr">
                    <a:lnL w="12700" cmpd="sng">
                      <a:noFill/>
                    </a:lnL>
                    <a:lnR w="12700" cmpd="sng">
                      <a:noFill/>
                    </a:lnR>
                    <a:lnT w="6350" cap="flat" cmpd="sng" algn="ctr">
                      <a:solidFill>
                        <a:srgbClr val="333333"/>
                      </a:solidFill>
                      <a:prstDash val="solid"/>
                      <a:round/>
                      <a:headEnd type="none" w="med" len="med"/>
                      <a:tailEnd type="none" w="med" len="med"/>
                    </a:lnT>
                    <a:lnB w="6350" cap="flat" cmpd="sng" algn="ctr">
                      <a:solidFill>
                        <a:srgbClr val="333333"/>
                      </a:solidFill>
                      <a:prstDash val="solid"/>
                      <a:round/>
                      <a:headEnd type="none" w="med" len="med"/>
                      <a:tailEnd type="none" w="med" len="med"/>
                    </a:lnB>
                    <a:solidFill>
                      <a:srgbClr val="FFFFFF"/>
                    </a:solidFill>
                  </a:tcPr>
                </a:tc>
                <a:tc>
                  <a:txBody>
                    <a:bodyPr/>
                    <a:lstStyle/>
                    <a:p>
                      <a:pPr algn="l"/>
                      <a:r>
                        <a:rPr lang="en-US" sz="1400" dirty="0"/>
                        <a:t>%DRPRX, %DRPTX</a:t>
                      </a:r>
                      <a:endParaRPr lang="en-US" sz="1400" b="0" i="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Both</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a:t>Drop packets</a:t>
                      </a:r>
                      <a:r>
                        <a:rPr lang="en-US" sz="1400" baseline="0" dirty="0"/>
                        <a:t> per second</a:t>
                      </a:r>
                      <a:endParaRPr lang="en-US" sz="1400" b="0" dirty="0">
                        <a:latin typeface="+mn-lt"/>
                      </a:endParaRPr>
                    </a:p>
                  </a:txBody>
                  <a:tcPr marT="9144" marB="91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3150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84200"/>
          </a:xfrm>
        </p:spPr>
        <p:txBody>
          <a:bodyPr/>
          <a:lstStyle/>
          <a:p>
            <a:r>
              <a:rPr lang="en-US" dirty="0">
                <a:latin typeface="Arial" charset="0"/>
                <a:ea typeface="ＭＳ Ｐゴシック" charset="0"/>
              </a:rPr>
              <a:t>Key Indicators</a:t>
            </a:r>
            <a:endParaRPr lang="en-US" dirty="0"/>
          </a:p>
        </p:txBody>
      </p:sp>
      <p:sp>
        <p:nvSpPr>
          <p:cNvPr id="39" name="Text Placeholder 2"/>
          <p:cNvSpPr>
            <a:spLocks noGrp="1"/>
          </p:cNvSpPr>
          <p:nvPr>
            <p:ph idx="1"/>
          </p:nvPr>
        </p:nvSpPr>
        <p:spPr>
          <a:xfrm>
            <a:off x="609441" y="990600"/>
            <a:ext cx="10969943" cy="5029200"/>
          </a:xfrm>
        </p:spPr>
        <p:style>
          <a:lnRef idx="3">
            <a:schemeClr val="lt1"/>
          </a:lnRef>
          <a:fillRef idx="1">
            <a:schemeClr val="accent4"/>
          </a:fillRef>
          <a:effectRef idx="1">
            <a:schemeClr val="accent4"/>
          </a:effectRef>
          <a:fontRef idx="minor">
            <a:schemeClr val="lt1"/>
          </a:fontRef>
        </p:style>
        <p:txBody>
          <a:bodyPr anchor="ctr">
            <a:noAutofit/>
          </a:bodyPr>
          <a:lstStyle/>
          <a:p>
            <a:pPr marL="0" indent="0">
              <a:buNone/>
            </a:pPr>
            <a:r>
              <a:rPr lang="en-US" sz="3200" b="1" dirty="0">
                <a:solidFill>
                  <a:srgbClr val="C00000"/>
                </a:solidFill>
              </a:rPr>
              <a:t>CPU</a:t>
            </a:r>
          </a:p>
          <a:p>
            <a:r>
              <a:rPr lang="en-US" dirty="0"/>
              <a:t>Ready (%RDY)</a:t>
            </a:r>
          </a:p>
          <a:p>
            <a:pPr lvl="1"/>
            <a:r>
              <a:rPr lang="en-US" dirty="0"/>
              <a:t>% time a vCPU was ready to be scheduled on a physical processor but couldn't</a:t>
            </a:r>
            <a:r>
              <a:rPr lang="ja-JP" altLang="en-US" dirty="0"/>
              <a:t>’</a:t>
            </a:r>
            <a:r>
              <a:rPr lang="en-US" altLang="ja-JP" dirty="0"/>
              <a:t>t due to processor contention</a:t>
            </a:r>
          </a:p>
          <a:p>
            <a:pPr lvl="1"/>
            <a:r>
              <a:rPr lang="en-US" dirty="0"/>
              <a:t>Investigation Threshold: 10% per vCPU</a:t>
            </a:r>
          </a:p>
          <a:p>
            <a:r>
              <a:rPr lang="en-US" dirty="0"/>
              <a:t>Co-Stop (%CSTP)</a:t>
            </a:r>
          </a:p>
          <a:p>
            <a:pPr lvl="1"/>
            <a:r>
              <a:rPr lang="en-US" dirty="0"/>
              <a:t>% time a vCPU in an SMP virtual machine is </a:t>
            </a:r>
            <a:r>
              <a:rPr lang="ja-JP" altLang="en-US" dirty="0"/>
              <a:t>“</a:t>
            </a:r>
            <a:r>
              <a:rPr lang="en-US" altLang="ja-JP" dirty="0"/>
              <a:t>stopped</a:t>
            </a:r>
            <a:r>
              <a:rPr lang="ja-JP" altLang="en-US" dirty="0"/>
              <a:t>”</a:t>
            </a:r>
            <a:r>
              <a:rPr lang="en-US" altLang="ja-JP" dirty="0"/>
              <a:t> from executing, so that another vCPU in the same virtual machine could be run to </a:t>
            </a:r>
            <a:r>
              <a:rPr lang="ja-JP" altLang="en-US" dirty="0"/>
              <a:t>“</a:t>
            </a:r>
            <a:r>
              <a:rPr lang="en-US" altLang="ja-JP" dirty="0"/>
              <a:t>catch-up</a:t>
            </a:r>
            <a:r>
              <a:rPr lang="ja-JP" altLang="en-US" dirty="0"/>
              <a:t>”</a:t>
            </a:r>
            <a:r>
              <a:rPr lang="en-US" altLang="ja-JP" dirty="0"/>
              <a:t> and make sure the skew between the two virtual processors doesn't grow too large</a:t>
            </a:r>
          </a:p>
          <a:p>
            <a:pPr lvl="1"/>
            <a:r>
              <a:rPr lang="en-US" dirty="0"/>
              <a:t>Investigation Threshold: 3%</a:t>
            </a:r>
          </a:p>
          <a:p>
            <a:r>
              <a:rPr lang="en-US" dirty="0"/>
              <a:t>Max Limited (%MLMTD)</a:t>
            </a:r>
          </a:p>
          <a:p>
            <a:pPr lvl="1"/>
            <a:r>
              <a:rPr lang="en-US" dirty="0"/>
              <a:t>% time VM was ready to run but wasn’t scheduled because it violated the CPU Limit set ; added to %RDY time</a:t>
            </a:r>
          </a:p>
          <a:p>
            <a:pPr lvl="1"/>
            <a:r>
              <a:rPr lang="en-US" dirty="0"/>
              <a:t>Virtual machine level – processor queue length</a:t>
            </a:r>
            <a:endParaRPr lang="en-US" sz="2300" dirty="0">
              <a:latin typeface="HelveticaNeueLT Com 55 Roman"/>
              <a:ea typeface="ＭＳ Ｐゴシック" charset="0"/>
            </a:endParaRPr>
          </a:p>
        </p:txBody>
      </p:sp>
    </p:spTree>
    <p:extLst>
      <p:ext uri="{BB962C8B-B14F-4D97-AF65-F5344CB8AC3E}">
        <p14:creationId xmlns:p14="http://schemas.microsoft.com/office/powerpoint/2010/main" val="310268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431800"/>
          </a:xfrm>
        </p:spPr>
        <p:txBody>
          <a:bodyPr/>
          <a:lstStyle/>
          <a:p>
            <a:r>
              <a:rPr lang="en-US" dirty="0">
                <a:latin typeface="Arial" charset="0"/>
                <a:ea typeface="ＭＳ Ｐゴシック" charset="0"/>
              </a:rPr>
              <a:t>Key Performance Indicators</a:t>
            </a:r>
            <a:endParaRPr lang="en-US" dirty="0"/>
          </a:p>
        </p:txBody>
      </p:sp>
      <p:sp>
        <p:nvSpPr>
          <p:cNvPr id="3" name="Text Placeholder 2"/>
          <p:cNvSpPr>
            <a:spLocks noGrp="1"/>
          </p:cNvSpPr>
          <p:nvPr>
            <p:ph idx="1"/>
          </p:nvPr>
        </p:nvSpPr>
        <p:spPr>
          <a:xfrm>
            <a:off x="609441" y="838200"/>
            <a:ext cx="5637371" cy="5181600"/>
          </a:xfrm>
        </p:spPr>
        <p:style>
          <a:lnRef idx="3">
            <a:schemeClr val="lt1"/>
          </a:lnRef>
          <a:fillRef idx="1">
            <a:schemeClr val="accent4"/>
          </a:fillRef>
          <a:effectRef idx="1">
            <a:schemeClr val="accent4"/>
          </a:effectRef>
          <a:fontRef idx="minor">
            <a:schemeClr val="lt1"/>
          </a:fontRef>
        </p:style>
        <p:txBody>
          <a:bodyPr anchor="ctr">
            <a:noAutofit/>
          </a:bodyPr>
          <a:lstStyle/>
          <a:p>
            <a:pPr marL="0" indent="0">
              <a:buNone/>
            </a:pPr>
            <a:r>
              <a:rPr lang="en-US" sz="3200" b="1" dirty="0">
                <a:solidFill>
                  <a:schemeClr val="bg1"/>
                </a:solidFill>
                <a:latin typeface="Arial" charset="0"/>
                <a:ea typeface="ＭＳ Ｐゴシック" charset="0"/>
              </a:rPr>
              <a:t>Memory</a:t>
            </a:r>
            <a:endParaRPr lang="en-US" sz="3200" b="1" dirty="0">
              <a:solidFill>
                <a:schemeClr val="bg1"/>
              </a:solidFill>
            </a:endParaRPr>
          </a:p>
          <a:p>
            <a:pPr marL="0" indent="0">
              <a:buNone/>
            </a:pPr>
            <a:r>
              <a:rPr lang="en-US" sz="1600" b="1" dirty="0"/>
              <a:t>Balloon driver size (MCTLSZ)</a:t>
            </a:r>
          </a:p>
          <a:p>
            <a:pPr marL="274320" lvl="1" indent="0">
              <a:buNone/>
            </a:pPr>
            <a:r>
              <a:rPr lang="en-US" sz="1400" dirty="0"/>
              <a:t>the total amount of guest physical memory reclaimed by the balloon driver</a:t>
            </a:r>
          </a:p>
          <a:p>
            <a:pPr marL="274320" lvl="1" indent="0">
              <a:buNone/>
            </a:pPr>
            <a:r>
              <a:rPr lang="en-US" sz="1400" b="1" dirty="0"/>
              <a:t>Investigation Threshold: 1</a:t>
            </a:r>
          </a:p>
          <a:p>
            <a:pPr marL="0" indent="0">
              <a:buNone/>
            </a:pPr>
            <a:r>
              <a:rPr lang="en-US" sz="1600" b="1" dirty="0"/>
              <a:t>Swapping (SWCUR)</a:t>
            </a:r>
          </a:p>
          <a:p>
            <a:pPr marL="274320" lvl="1" indent="0">
              <a:buNone/>
            </a:pPr>
            <a:r>
              <a:rPr lang="en-US" sz="1400" dirty="0"/>
              <a:t>the current amount of guest physical memory that is swapped out to the ESX kernel VM swap file.</a:t>
            </a:r>
          </a:p>
          <a:p>
            <a:pPr marL="274320" lvl="1" indent="0">
              <a:buNone/>
            </a:pPr>
            <a:r>
              <a:rPr lang="en-US" sz="1400" b="1" dirty="0"/>
              <a:t>Investigation Threshold: 1</a:t>
            </a:r>
          </a:p>
          <a:p>
            <a:pPr marL="0" indent="0">
              <a:buNone/>
            </a:pPr>
            <a:r>
              <a:rPr lang="en-US" sz="1600" b="1" dirty="0"/>
              <a:t>Swap Reads/sec (SWR/s)</a:t>
            </a:r>
          </a:p>
          <a:p>
            <a:pPr marL="274320" lvl="1" indent="0">
              <a:buNone/>
            </a:pPr>
            <a:r>
              <a:rPr lang="en-US" sz="1400" dirty="0"/>
              <a:t>the rate at which machine memory is swapped in from disk.</a:t>
            </a:r>
          </a:p>
          <a:p>
            <a:pPr marL="274320" lvl="1" indent="0">
              <a:buNone/>
            </a:pPr>
            <a:r>
              <a:rPr lang="en-US" sz="1400" b="1" dirty="0"/>
              <a:t>Investigation Threshold: 1</a:t>
            </a:r>
          </a:p>
          <a:p>
            <a:pPr marL="0" indent="0">
              <a:buNone/>
            </a:pPr>
            <a:r>
              <a:rPr lang="en-US" sz="1600" b="1" dirty="0">
                <a:solidFill>
                  <a:schemeClr val="bg1"/>
                </a:solidFill>
              </a:rPr>
              <a:t>Swap Writes/sec (SWW/s)</a:t>
            </a:r>
          </a:p>
          <a:p>
            <a:pPr marL="274320" lvl="1" indent="0">
              <a:buNone/>
            </a:pPr>
            <a:r>
              <a:rPr lang="en-US" sz="1400" dirty="0">
                <a:solidFill>
                  <a:schemeClr val="bg1"/>
                </a:solidFill>
              </a:rPr>
              <a:t>The rate at which machine memory is swapped out to disk.</a:t>
            </a:r>
          </a:p>
          <a:p>
            <a:pPr marL="274320" lvl="1" indent="0">
              <a:buNone/>
            </a:pPr>
            <a:r>
              <a:rPr lang="en-US" sz="1400" b="1" dirty="0">
                <a:solidFill>
                  <a:schemeClr val="bg1"/>
                </a:solidFill>
              </a:rPr>
              <a:t>Investigation Threshold: 1</a:t>
            </a:r>
          </a:p>
        </p:txBody>
      </p:sp>
      <p:sp>
        <p:nvSpPr>
          <p:cNvPr id="5" name="Text Placeholder 2"/>
          <p:cNvSpPr txBox="1">
            <a:spLocks/>
          </p:cNvSpPr>
          <p:nvPr/>
        </p:nvSpPr>
        <p:spPr>
          <a:xfrm>
            <a:off x="6399212" y="841248"/>
            <a:ext cx="5332571" cy="5181600"/>
          </a:xfrm>
          <a:prstGeom prst="rect">
            <a:avLst/>
          </a:prstGeom>
        </p:spPr>
        <p:style>
          <a:lnRef idx="3">
            <a:schemeClr val="lt1"/>
          </a:lnRef>
          <a:fillRef idx="1">
            <a:schemeClr val="accent1"/>
          </a:fillRef>
          <a:effectRef idx="1">
            <a:schemeClr val="accent1"/>
          </a:effectRef>
          <a:fontRef idx="minor">
            <a:schemeClr val="lt1"/>
          </a:fontRef>
        </p:style>
        <p:txBody>
          <a:bodyPr vert="horz" lIns="0" tIns="0" rIns="0" bIns="0" rtlCol="0">
            <a:noAutofit/>
          </a:bodyPr>
          <a:lstStyle>
            <a:lvl1pPr marL="228600" indent="-22860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endParaRPr lang="en-US" b="1" dirty="0">
              <a:solidFill>
                <a:schemeClr val="bg1"/>
              </a:solidFill>
            </a:endParaRPr>
          </a:p>
          <a:p>
            <a:pPr marL="274320" lvl="1" indent="0">
              <a:buNone/>
            </a:pPr>
            <a:r>
              <a:rPr lang="en-US" sz="3000" b="1" dirty="0">
                <a:solidFill>
                  <a:schemeClr val="bg1"/>
                </a:solidFill>
                <a:latin typeface="Arial" charset="0"/>
                <a:ea typeface="ＭＳ Ｐゴシック" charset="0"/>
              </a:rPr>
              <a:t>Network</a:t>
            </a:r>
            <a:endParaRPr lang="en-US" sz="3000" b="1" dirty="0">
              <a:solidFill>
                <a:schemeClr val="bg1"/>
              </a:solidFill>
            </a:endParaRPr>
          </a:p>
          <a:p>
            <a:pPr marL="274320" lvl="1" indent="0">
              <a:buNone/>
            </a:pPr>
            <a:r>
              <a:rPr lang="en-US" b="1" dirty="0">
                <a:solidFill>
                  <a:schemeClr val="bg1"/>
                </a:solidFill>
              </a:rPr>
              <a:t>Transmit Dropped Packets (%DRPTX)</a:t>
            </a:r>
          </a:p>
          <a:p>
            <a:pPr marL="502920" lvl="2" indent="0">
              <a:buNone/>
            </a:pPr>
            <a:r>
              <a:rPr lang="en-US" dirty="0">
                <a:solidFill>
                  <a:schemeClr val="bg1"/>
                </a:solidFill>
              </a:rPr>
              <a:t>The percentage of transmit packets dropped.</a:t>
            </a:r>
          </a:p>
          <a:p>
            <a:pPr marL="502920" lvl="2" indent="0">
              <a:buNone/>
            </a:pPr>
            <a:r>
              <a:rPr lang="en-US" b="1" dirty="0">
                <a:solidFill>
                  <a:schemeClr val="bg1"/>
                </a:solidFill>
              </a:rPr>
              <a:t>Investigation Threshold: 1</a:t>
            </a:r>
          </a:p>
          <a:p>
            <a:pPr marL="274320" lvl="1" indent="0">
              <a:buNone/>
            </a:pPr>
            <a:r>
              <a:rPr lang="en-US" b="1" dirty="0">
                <a:solidFill>
                  <a:schemeClr val="bg1"/>
                </a:solidFill>
              </a:rPr>
              <a:t>Receive Dropped Packets (%DRPRX)</a:t>
            </a:r>
          </a:p>
          <a:p>
            <a:pPr marL="502920" lvl="2" indent="0">
              <a:buNone/>
            </a:pPr>
            <a:r>
              <a:rPr lang="en-US" dirty="0">
                <a:solidFill>
                  <a:schemeClr val="bg1"/>
                </a:solidFill>
              </a:rPr>
              <a:t>The percentage of receive packets dropped.</a:t>
            </a:r>
          </a:p>
          <a:p>
            <a:pPr marL="502920" lvl="2" indent="0">
              <a:buNone/>
            </a:pPr>
            <a:r>
              <a:rPr lang="en-US" b="1" dirty="0">
                <a:solidFill>
                  <a:schemeClr val="bg1"/>
                </a:solidFill>
              </a:rPr>
              <a:t>Investigation Threshold: 1</a:t>
            </a:r>
          </a:p>
        </p:txBody>
      </p:sp>
    </p:spTree>
    <p:extLst>
      <p:ext uri="{BB962C8B-B14F-4D97-AF65-F5344CB8AC3E}">
        <p14:creationId xmlns:p14="http://schemas.microsoft.com/office/powerpoint/2010/main" val="223633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9424" y="5651832"/>
            <a:ext cx="2953791" cy="81065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latin typeface="Arial" pitchFamily="34" charset="0"/>
              <a:cs typeface="Arial" pitchFamily="34" charset="0"/>
            </a:endParaRPr>
          </a:p>
        </p:txBody>
      </p:sp>
      <p:sp>
        <p:nvSpPr>
          <p:cNvPr id="5" name="Rectangle 4"/>
          <p:cNvSpPr/>
          <p:nvPr/>
        </p:nvSpPr>
        <p:spPr>
          <a:xfrm>
            <a:off x="2210714" y="4384735"/>
            <a:ext cx="2942501" cy="113220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latin typeface="Arial" pitchFamily="34" charset="0"/>
              <a:cs typeface="Arial" pitchFamily="34" charset="0"/>
            </a:endParaRPr>
          </a:p>
        </p:txBody>
      </p:sp>
      <p:sp>
        <p:nvSpPr>
          <p:cNvPr id="6" name="Rectangle 5"/>
          <p:cNvSpPr/>
          <p:nvPr/>
        </p:nvSpPr>
        <p:spPr>
          <a:xfrm>
            <a:off x="2226572" y="2632165"/>
            <a:ext cx="2926642" cy="125548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white"/>
                </a:solidFill>
                <a:latin typeface="Arial" pitchFamily="34" charset="0"/>
                <a:cs typeface="Arial" pitchFamily="34" charset="0"/>
              </a:rPr>
              <a:t> </a:t>
            </a:r>
          </a:p>
        </p:txBody>
      </p:sp>
      <p:sp>
        <p:nvSpPr>
          <p:cNvPr id="7" name="Rectangle 6"/>
          <p:cNvSpPr/>
          <p:nvPr/>
        </p:nvSpPr>
        <p:spPr>
          <a:xfrm>
            <a:off x="2203994" y="1365068"/>
            <a:ext cx="2949220" cy="107760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latin typeface="Arial" pitchFamily="34" charset="0"/>
              <a:cs typeface="Arial" pitchFamily="34" charset="0"/>
            </a:endParaRPr>
          </a:p>
        </p:txBody>
      </p:sp>
      <p:sp>
        <p:nvSpPr>
          <p:cNvPr id="8" name="Flowchart: Magnetic Disk 7"/>
          <p:cNvSpPr/>
          <p:nvPr/>
        </p:nvSpPr>
        <p:spPr>
          <a:xfrm>
            <a:off x="3098849" y="4503620"/>
            <a:ext cx="663115" cy="858874"/>
          </a:xfrm>
          <a:prstGeom prst="flowChartMagneticDisk">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prstClr val="black"/>
              </a:solidFill>
              <a:latin typeface="Arial" pitchFamily="34" charset="0"/>
              <a:cs typeface="Arial" pitchFamily="34" charset="0"/>
            </a:endParaRPr>
          </a:p>
        </p:txBody>
      </p:sp>
      <p:sp>
        <p:nvSpPr>
          <p:cNvPr id="9" name="TextBox 8"/>
          <p:cNvSpPr txBox="1"/>
          <p:nvPr/>
        </p:nvSpPr>
        <p:spPr>
          <a:xfrm>
            <a:off x="3854529" y="1652178"/>
            <a:ext cx="1063113" cy="584775"/>
          </a:xfrm>
          <a:prstGeom prst="rect">
            <a:avLst/>
          </a:prstGeom>
          <a:noFill/>
        </p:spPr>
        <p:txBody>
          <a:bodyPr wrap="none" rtlCol="0">
            <a:spAutoFit/>
          </a:bodyPr>
          <a:lstStyle/>
          <a:p>
            <a:r>
              <a:rPr lang="en-US" sz="1600" b="1" dirty="0">
                <a:solidFill>
                  <a:prstClr val="black"/>
                </a:solidFill>
                <a:latin typeface="Arial" pitchFamily="34" charset="0"/>
                <a:cs typeface="Arial" pitchFamily="34" charset="0"/>
              </a:rPr>
              <a:t>Virtual</a:t>
            </a:r>
          </a:p>
          <a:p>
            <a:r>
              <a:rPr lang="en-US" sz="1600" b="1" dirty="0">
                <a:solidFill>
                  <a:prstClr val="black"/>
                </a:solidFill>
                <a:latin typeface="Arial" pitchFamily="34" charset="0"/>
                <a:cs typeface="Arial" pitchFamily="34" charset="0"/>
              </a:rPr>
              <a:t>Machine </a:t>
            </a:r>
          </a:p>
        </p:txBody>
      </p:sp>
      <p:sp>
        <p:nvSpPr>
          <p:cNvPr id="10" name="TextBox 9"/>
          <p:cNvSpPr txBox="1"/>
          <p:nvPr/>
        </p:nvSpPr>
        <p:spPr>
          <a:xfrm>
            <a:off x="3854529" y="4640670"/>
            <a:ext cx="1046617"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Storage LUN</a:t>
            </a:r>
          </a:p>
        </p:txBody>
      </p:sp>
      <p:pic>
        <p:nvPicPr>
          <p:cNvPr id="12" name="Picture 382" descr="ICON_DiscDrive_Q308"/>
          <p:cNvPicPr>
            <a:picLocks noChangeAspect="1" noChangeArrowheads="1"/>
          </p:cNvPicPr>
          <p:nvPr/>
        </p:nvPicPr>
        <p:blipFill>
          <a:blip r:embed="rId3" cstate="print"/>
          <a:srcRect/>
          <a:stretch>
            <a:fillRect/>
          </a:stretch>
        </p:blipFill>
        <p:spPr bwMode="auto">
          <a:xfrm>
            <a:off x="3017550" y="5670841"/>
            <a:ext cx="657368" cy="424913"/>
          </a:xfrm>
          <a:prstGeom prst="rect">
            <a:avLst/>
          </a:prstGeom>
          <a:noFill/>
          <a:ln w="9525">
            <a:noFill/>
            <a:miter lim="800000"/>
            <a:headEnd/>
            <a:tailEnd/>
          </a:ln>
        </p:spPr>
      </p:pic>
      <p:sp>
        <p:nvSpPr>
          <p:cNvPr id="11" name="TextBox 10"/>
          <p:cNvSpPr txBox="1"/>
          <p:nvPr/>
        </p:nvSpPr>
        <p:spPr>
          <a:xfrm>
            <a:off x="3854529" y="5736003"/>
            <a:ext cx="1046617" cy="584775"/>
          </a:xfrm>
          <a:prstGeom prst="rect">
            <a:avLst/>
          </a:prstGeom>
          <a:noFill/>
        </p:spPr>
        <p:txBody>
          <a:bodyPr wrap="square" rtlCol="0">
            <a:spAutoFit/>
          </a:bodyPr>
          <a:lstStyle/>
          <a:p>
            <a:r>
              <a:rPr lang="en-US" sz="1600" b="1" dirty="0">
                <a:solidFill>
                  <a:prstClr val="black"/>
                </a:solidFill>
                <a:latin typeface="Arial" pitchFamily="34" charset="0"/>
                <a:cs typeface="Arial" pitchFamily="34" charset="0"/>
              </a:rPr>
              <a:t>Physical</a:t>
            </a:r>
          </a:p>
          <a:p>
            <a:r>
              <a:rPr lang="en-US" sz="1600" b="1" dirty="0">
                <a:solidFill>
                  <a:prstClr val="black"/>
                </a:solidFill>
                <a:latin typeface="Arial" pitchFamily="34" charset="0"/>
                <a:cs typeface="Arial" pitchFamily="34" charset="0"/>
              </a:rPr>
              <a:t>Disks</a:t>
            </a:r>
          </a:p>
        </p:txBody>
      </p:sp>
      <p:cxnSp>
        <p:nvCxnSpPr>
          <p:cNvPr id="16" name="Straight Arrow Connector 15"/>
          <p:cNvCxnSpPr/>
          <p:nvPr/>
        </p:nvCxnSpPr>
        <p:spPr>
          <a:xfrm flipV="1">
            <a:off x="3430405" y="3533144"/>
            <a:ext cx="0" cy="1417693"/>
          </a:xfrm>
          <a:prstGeom prst="straightConnector1">
            <a:avLst/>
          </a:prstGeom>
          <a:ln w="6350">
            <a:prstDash val="sysDash"/>
            <a:tailEnd type="none"/>
          </a:ln>
        </p:spPr>
        <p:style>
          <a:lnRef idx="1">
            <a:schemeClr val="accent1"/>
          </a:lnRef>
          <a:fillRef idx="0">
            <a:schemeClr val="accent1"/>
          </a:fillRef>
          <a:effectRef idx="0">
            <a:schemeClr val="accent1"/>
          </a:effectRef>
          <a:fontRef idx="minor">
            <a:schemeClr val="tx1"/>
          </a:fontRef>
        </p:style>
      </p:cxnSp>
      <p:pic>
        <p:nvPicPr>
          <p:cNvPr id="15" name="Picture 382" descr="ICON_DiscDrive_Q308"/>
          <p:cNvPicPr>
            <a:picLocks noChangeAspect="1" noChangeArrowheads="1"/>
          </p:cNvPicPr>
          <p:nvPr/>
        </p:nvPicPr>
        <p:blipFill>
          <a:blip r:embed="rId3" cstate="print"/>
          <a:srcRect/>
          <a:stretch>
            <a:fillRect/>
          </a:stretch>
        </p:blipFill>
        <p:spPr bwMode="auto">
          <a:xfrm>
            <a:off x="2637992" y="5879605"/>
            <a:ext cx="657368" cy="424913"/>
          </a:xfrm>
          <a:prstGeom prst="rect">
            <a:avLst/>
          </a:prstGeom>
          <a:noFill/>
          <a:ln w="9525">
            <a:noFill/>
            <a:miter lim="800000"/>
            <a:headEnd/>
            <a:tailEnd/>
          </a:ln>
        </p:spPr>
      </p:pic>
      <p:sp>
        <p:nvSpPr>
          <p:cNvPr id="17" name="Rectangle 16"/>
          <p:cNvSpPr/>
          <p:nvPr/>
        </p:nvSpPr>
        <p:spPr>
          <a:xfrm>
            <a:off x="2292350" y="1465530"/>
            <a:ext cx="1299066" cy="276999"/>
          </a:xfrm>
          <a:prstGeom prst="rect">
            <a:avLst/>
          </a:prstGeom>
        </p:spPr>
        <p:txBody>
          <a:bodyPr wrap="square">
            <a:spAutoFit/>
          </a:bodyPr>
          <a:lstStyle/>
          <a:p>
            <a:r>
              <a:rPr lang="en-US" sz="1200" b="1" dirty="0">
                <a:solidFill>
                  <a:prstClr val="black"/>
                </a:solidFill>
                <a:latin typeface="Arial" pitchFamily="34" charset="0"/>
                <a:cs typeface="Arial" pitchFamily="34" charset="0"/>
              </a:rPr>
              <a:t>Guest OS disk</a:t>
            </a:r>
          </a:p>
        </p:txBody>
      </p:sp>
      <p:sp>
        <p:nvSpPr>
          <p:cNvPr id="18" name="TextBox 17"/>
          <p:cNvSpPr txBox="1"/>
          <p:nvPr/>
        </p:nvSpPr>
        <p:spPr>
          <a:xfrm>
            <a:off x="3854528" y="2672592"/>
            <a:ext cx="1202958" cy="1077218"/>
          </a:xfrm>
          <a:prstGeom prst="rect">
            <a:avLst/>
          </a:prstGeom>
          <a:noFill/>
        </p:spPr>
        <p:txBody>
          <a:bodyPr wrap="none" rtlCol="0">
            <a:spAutoFit/>
          </a:bodyPr>
          <a:lstStyle/>
          <a:p>
            <a:r>
              <a:rPr lang="en-US" sz="1600" b="1" dirty="0">
                <a:solidFill>
                  <a:prstClr val="black"/>
                </a:solidFill>
                <a:latin typeface="Arial" pitchFamily="34" charset="0"/>
                <a:cs typeface="Arial" pitchFamily="34" charset="0"/>
              </a:rPr>
              <a:t>VMware</a:t>
            </a:r>
          </a:p>
          <a:p>
            <a:r>
              <a:rPr lang="en-US" sz="1600" b="1" dirty="0">
                <a:solidFill>
                  <a:prstClr val="black"/>
                </a:solidFill>
                <a:latin typeface="Arial" pitchFamily="34" charset="0"/>
                <a:cs typeface="Arial" pitchFamily="34" charset="0"/>
              </a:rPr>
              <a:t>Data store</a:t>
            </a:r>
          </a:p>
          <a:p>
            <a:r>
              <a:rPr lang="en-US" sz="1600" b="1" dirty="0">
                <a:solidFill>
                  <a:prstClr val="black"/>
                </a:solidFill>
                <a:latin typeface="Arial" pitchFamily="34" charset="0"/>
                <a:cs typeface="Arial" pitchFamily="34" charset="0"/>
              </a:rPr>
              <a:t>(VMFS</a:t>
            </a:r>
          </a:p>
          <a:p>
            <a:r>
              <a:rPr lang="en-US" sz="1600" b="1" dirty="0">
                <a:solidFill>
                  <a:prstClr val="black"/>
                </a:solidFill>
                <a:latin typeface="Arial" pitchFamily="34" charset="0"/>
                <a:cs typeface="Arial" pitchFamily="34" charset="0"/>
              </a:rPr>
              <a:t>Volume)</a:t>
            </a:r>
          </a:p>
        </p:txBody>
      </p:sp>
      <p:grpSp>
        <p:nvGrpSpPr>
          <p:cNvPr id="19" name="Group 159"/>
          <p:cNvGrpSpPr/>
          <p:nvPr/>
        </p:nvGrpSpPr>
        <p:grpSpPr>
          <a:xfrm>
            <a:off x="3098849" y="2887410"/>
            <a:ext cx="663115" cy="858874"/>
            <a:chOff x="2844800" y="2365022"/>
            <a:chExt cx="691444" cy="945444"/>
          </a:xfrm>
        </p:grpSpPr>
        <p:sp>
          <p:nvSpPr>
            <p:cNvPr id="20" name="Flowchart: Magnetic Disk 19"/>
            <p:cNvSpPr/>
            <p:nvPr/>
          </p:nvSpPr>
          <p:spPr>
            <a:xfrm>
              <a:off x="2844800" y="2365022"/>
              <a:ext cx="691444" cy="945444"/>
            </a:xfrm>
            <a:prstGeom prst="flowChartMagneticDisk">
              <a:avLst/>
            </a:prstGeom>
            <a:solidFill>
              <a:schemeClr val="bg1"/>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prstClr val="black"/>
                </a:solidFill>
                <a:latin typeface="Arial" pitchFamily="34" charset="0"/>
                <a:cs typeface="Arial" pitchFamily="34" charset="0"/>
              </a:endParaRPr>
            </a:p>
          </p:txBody>
        </p:sp>
        <p:sp>
          <p:nvSpPr>
            <p:cNvPr id="21" name="Rectangle 20"/>
            <p:cNvSpPr/>
            <p:nvPr/>
          </p:nvSpPr>
          <p:spPr>
            <a:xfrm>
              <a:off x="2925232" y="2750984"/>
              <a:ext cx="530578" cy="45719"/>
            </a:xfrm>
            <a:prstGeom prst="rect">
              <a:avLst/>
            </a:prstGeom>
            <a:solidFill>
              <a:schemeClr val="accent4"/>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latin typeface="Arial" pitchFamily="34" charset="0"/>
                <a:cs typeface="Arial" pitchFamily="34" charset="0"/>
              </a:endParaRPr>
            </a:p>
          </p:txBody>
        </p:sp>
      </p:grpSp>
      <p:cxnSp>
        <p:nvCxnSpPr>
          <p:cNvPr id="22" name="Straight Arrow Connector 21"/>
          <p:cNvCxnSpPr>
            <a:stCxn id="20" idx="0"/>
            <a:endCxn id="33" idx="3"/>
          </p:cNvCxnSpPr>
          <p:nvPr/>
        </p:nvCxnSpPr>
        <p:spPr>
          <a:xfrm flipH="1" flipV="1">
            <a:off x="3430406" y="2171485"/>
            <a:ext cx="1" cy="1002217"/>
          </a:xfrm>
          <a:prstGeom prst="straightConnector1">
            <a:avLst/>
          </a:prstGeom>
          <a:ln w="3175">
            <a:solidFill>
              <a:schemeClr val="accent4"/>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292350" y="2634583"/>
            <a:ext cx="994208" cy="276999"/>
          </a:xfrm>
          <a:prstGeom prst="rect">
            <a:avLst/>
          </a:prstGeom>
        </p:spPr>
        <p:txBody>
          <a:bodyPr wrap="square">
            <a:spAutoFit/>
          </a:bodyPr>
          <a:lstStyle/>
          <a:p>
            <a:r>
              <a:rPr lang="en-US" sz="1200" b="1" dirty="0">
                <a:solidFill>
                  <a:prstClr val="black"/>
                </a:solidFill>
                <a:latin typeface="Arial" pitchFamily="34" charset="0"/>
                <a:cs typeface="Arial" pitchFamily="34" charset="0"/>
              </a:rPr>
              <a:t>.vmdk file</a:t>
            </a:r>
          </a:p>
        </p:txBody>
      </p:sp>
      <p:cxnSp>
        <p:nvCxnSpPr>
          <p:cNvPr id="24" name="Straight Arrow Connector 23"/>
          <p:cNvCxnSpPr>
            <a:stCxn id="23" idx="2"/>
            <a:endCxn id="21" idx="1"/>
          </p:cNvCxnSpPr>
          <p:nvPr/>
        </p:nvCxnSpPr>
        <p:spPr>
          <a:xfrm>
            <a:off x="2789455" y="2911582"/>
            <a:ext cx="386531" cy="347217"/>
          </a:xfrm>
          <a:prstGeom prst="straightConnector1">
            <a:avLst/>
          </a:prstGeom>
          <a:ln w="31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5" name="Picture 384" descr="ICON_Server_Rack_Q308"/>
          <p:cNvPicPr>
            <a:picLocks noChangeAspect="1" noChangeArrowheads="1"/>
          </p:cNvPicPr>
          <p:nvPr/>
        </p:nvPicPr>
        <p:blipFill>
          <a:blip r:embed="rId4" cstate="print"/>
          <a:srcRect/>
          <a:stretch>
            <a:fillRect/>
          </a:stretch>
        </p:blipFill>
        <p:spPr bwMode="auto">
          <a:xfrm>
            <a:off x="5346583" y="2798475"/>
            <a:ext cx="1380128" cy="1086549"/>
          </a:xfrm>
          <a:prstGeom prst="rect">
            <a:avLst/>
          </a:prstGeom>
          <a:noFill/>
          <a:ln w="9525">
            <a:noFill/>
            <a:miter lim="800000"/>
            <a:headEnd/>
            <a:tailEnd/>
          </a:ln>
        </p:spPr>
      </p:pic>
      <p:pic>
        <p:nvPicPr>
          <p:cNvPr id="26" name="Picture 164" descr="DGRM_VirtualizationLayer_Q408"/>
          <p:cNvPicPr>
            <a:picLocks noChangeAspect="1" noChangeArrowheads="1"/>
          </p:cNvPicPr>
          <p:nvPr/>
        </p:nvPicPr>
        <p:blipFill>
          <a:blip r:embed="rId5" cstate="print"/>
          <a:srcRect/>
          <a:stretch>
            <a:fillRect/>
          </a:stretch>
        </p:blipFill>
        <p:spPr bwMode="auto">
          <a:xfrm>
            <a:off x="5357554" y="2549231"/>
            <a:ext cx="1358186" cy="983913"/>
          </a:xfrm>
          <a:prstGeom prst="rect">
            <a:avLst/>
          </a:prstGeom>
          <a:noFill/>
          <a:ln w="9525">
            <a:noFill/>
            <a:miter lim="800000"/>
            <a:headEnd/>
            <a:tailEnd/>
          </a:ln>
        </p:spPr>
      </p:pic>
      <p:sp>
        <p:nvSpPr>
          <p:cNvPr id="27" name="TextBox 26"/>
          <p:cNvSpPr txBox="1"/>
          <p:nvPr/>
        </p:nvSpPr>
        <p:spPr>
          <a:xfrm>
            <a:off x="5230308" y="6129116"/>
            <a:ext cx="1612678" cy="338554"/>
          </a:xfrm>
          <a:prstGeom prst="rect">
            <a:avLst/>
          </a:prstGeom>
          <a:noFill/>
        </p:spPr>
        <p:txBody>
          <a:bodyPr wrap="square" rtlCol="0">
            <a:spAutoFit/>
          </a:bodyPr>
          <a:lstStyle/>
          <a:p>
            <a:pPr algn="ctr"/>
            <a:r>
              <a:rPr lang="en-US" sz="1400" b="1" dirty="0">
                <a:solidFill>
                  <a:prstClr val="black"/>
                </a:solidFill>
                <a:latin typeface="Arial" pitchFamily="34" charset="0"/>
                <a:cs typeface="Arial" pitchFamily="34" charset="0"/>
              </a:rPr>
              <a:t> </a:t>
            </a:r>
            <a:r>
              <a:rPr lang="en-US" sz="1600" b="1" dirty="0">
                <a:solidFill>
                  <a:prstClr val="black"/>
                </a:solidFill>
                <a:latin typeface="Arial" pitchFamily="34" charset="0"/>
                <a:cs typeface="Arial" pitchFamily="34" charset="0"/>
              </a:rPr>
              <a:t>Storage Array</a:t>
            </a:r>
          </a:p>
        </p:txBody>
      </p:sp>
      <p:pic>
        <p:nvPicPr>
          <p:cNvPr id="28" name="Picture 14" descr="ICON_Storage_3up_Q408.png"/>
          <p:cNvPicPr>
            <a:picLocks noChangeAspect="1"/>
          </p:cNvPicPr>
          <p:nvPr/>
        </p:nvPicPr>
        <p:blipFill>
          <a:blip r:embed="rId6" cstate="print"/>
          <a:srcRect/>
          <a:stretch>
            <a:fillRect/>
          </a:stretch>
        </p:blipFill>
        <p:spPr bwMode="auto">
          <a:xfrm>
            <a:off x="5597748" y="4921950"/>
            <a:ext cx="877801" cy="866869"/>
          </a:xfrm>
          <a:prstGeom prst="rect">
            <a:avLst/>
          </a:prstGeom>
          <a:noFill/>
          <a:ln w="9525">
            <a:noFill/>
            <a:miter lim="800000"/>
            <a:headEnd/>
            <a:tailEnd/>
          </a:ln>
        </p:spPr>
      </p:pic>
      <p:sp>
        <p:nvSpPr>
          <p:cNvPr id="33" name="Flowchart: Magnetic Disk 32"/>
          <p:cNvSpPr/>
          <p:nvPr/>
        </p:nvSpPr>
        <p:spPr>
          <a:xfrm>
            <a:off x="3277976" y="1776628"/>
            <a:ext cx="304858" cy="394856"/>
          </a:xfrm>
          <a:prstGeom prst="flowChartMagneticDisk">
            <a:avLst/>
          </a:prstGeom>
          <a:solidFill>
            <a:schemeClr val="bg1"/>
          </a:solidFill>
          <a:ln w="158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b="1" dirty="0">
              <a:solidFill>
                <a:prstClr val="black"/>
              </a:solidFill>
              <a:latin typeface="Arial" pitchFamily="34" charset="0"/>
              <a:cs typeface="Arial" pitchFamily="34" charset="0"/>
            </a:endParaRPr>
          </a:p>
        </p:txBody>
      </p:sp>
      <p:sp>
        <p:nvSpPr>
          <p:cNvPr id="34" name="Rounded Rectangle 33"/>
          <p:cNvSpPr/>
          <p:nvPr/>
        </p:nvSpPr>
        <p:spPr>
          <a:xfrm>
            <a:off x="1873141" y="1169124"/>
            <a:ext cx="8348022" cy="287657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sp>
        <p:nvSpPr>
          <p:cNvPr id="35" name="Rounded Rectangle 34"/>
          <p:cNvSpPr/>
          <p:nvPr/>
        </p:nvSpPr>
        <p:spPr>
          <a:xfrm>
            <a:off x="1873141" y="4251959"/>
            <a:ext cx="8362198" cy="2377441"/>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prstClr val="white"/>
              </a:solidFill>
            </a:endParaRPr>
          </a:p>
        </p:txBody>
      </p:sp>
      <p:cxnSp>
        <p:nvCxnSpPr>
          <p:cNvPr id="36" name="Straight Arrow Connector 35"/>
          <p:cNvCxnSpPr/>
          <p:nvPr/>
        </p:nvCxnSpPr>
        <p:spPr>
          <a:xfrm flipH="1">
            <a:off x="6900910" y="3885023"/>
            <a:ext cx="2180" cy="205218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a:off x="6900910" y="2854236"/>
            <a:ext cx="4354" cy="883918"/>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41" name="Title 40"/>
          <p:cNvSpPr>
            <a:spLocks noGrp="1"/>
          </p:cNvSpPr>
          <p:nvPr>
            <p:ph type="title"/>
          </p:nvPr>
        </p:nvSpPr>
        <p:spPr>
          <a:xfrm>
            <a:off x="608012" y="226273"/>
            <a:ext cx="10969943" cy="479143"/>
          </a:xfrm>
        </p:spPr>
        <p:txBody>
          <a:bodyPr/>
          <a:lstStyle/>
          <a:p>
            <a:r>
              <a:rPr lang="en-US" dirty="0"/>
              <a:t>Logical Storage Layers: from Physical Disks to </a:t>
            </a:r>
            <a:r>
              <a:rPr lang="en-US" dirty="0" err="1"/>
              <a:t>vmdks</a:t>
            </a:r>
            <a:r>
              <a:rPr lang="en-US" dirty="0"/>
              <a:t> </a:t>
            </a:r>
          </a:p>
        </p:txBody>
      </p:sp>
      <p:sp>
        <p:nvSpPr>
          <p:cNvPr id="2" name="Rounded Rectangle 1"/>
          <p:cNvSpPr/>
          <p:nvPr/>
        </p:nvSpPr>
        <p:spPr bwMode="auto">
          <a:xfrm>
            <a:off x="7016125" y="2617670"/>
            <a:ext cx="3101513" cy="1165611"/>
          </a:xfrm>
          <a:prstGeom prst="roundRect">
            <a:avLst/>
          </a:prstGeom>
          <a:solidFill>
            <a:schemeClr val="accent6">
              <a:lumMod val="60000"/>
              <a:lumOff val="40000"/>
            </a:schemeClr>
          </a:solidFill>
          <a:ln w="12700">
            <a:solidFill>
              <a:schemeClr val="accent3"/>
            </a:solidFill>
            <a:round/>
            <a:headEnd/>
            <a:tailEnd/>
          </a:ln>
        </p:spPr>
        <p:txBody>
          <a:bodyPr wrap="square" lIns="0" tIns="0" rIns="0" bIns="0" rtlCol="0" anchor="ctr"/>
          <a:lstStyle/>
          <a:p>
            <a:pPr algn="ctr"/>
            <a:r>
              <a:rPr lang="en-US" sz="1600" b="1" u="sng" dirty="0"/>
              <a:t>KAVG</a:t>
            </a:r>
          </a:p>
          <a:p>
            <a:pPr marL="285750" indent="-285750">
              <a:buFont typeface="Arial" pitchFamily="34" charset="0"/>
              <a:buChar char="•"/>
            </a:pPr>
            <a:r>
              <a:rPr lang="en-US" sz="1400" dirty="0"/>
              <a:t>Tracks latency of I/O passing thru the Kernel</a:t>
            </a:r>
          </a:p>
          <a:p>
            <a:pPr marL="285750" indent="-285750">
              <a:buFont typeface="Arial" pitchFamily="34" charset="0"/>
              <a:buChar char="•"/>
            </a:pPr>
            <a:r>
              <a:rPr lang="en-US" sz="1400" dirty="0"/>
              <a:t>Investigation Threshold: 1ms</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0484" y="1509565"/>
            <a:ext cx="512329" cy="73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ounded Rectangle 41"/>
          <p:cNvSpPr/>
          <p:nvPr/>
        </p:nvSpPr>
        <p:spPr bwMode="auto">
          <a:xfrm>
            <a:off x="7016125" y="3887651"/>
            <a:ext cx="3101513" cy="2741749"/>
          </a:xfrm>
          <a:prstGeom prst="roundRect">
            <a:avLst/>
          </a:prstGeom>
          <a:solidFill>
            <a:schemeClr val="accent6">
              <a:lumMod val="60000"/>
              <a:lumOff val="40000"/>
            </a:schemeClr>
          </a:solidFill>
          <a:ln w="12700">
            <a:solidFill>
              <a:schemeClr val="accent3"/>
            </a:solidFill>
            <a:round/>
            <a:headEnd/>
            <a:tailEnd/>
          </a:ln>
        </p:spPr>
        <p:txBody>
          <a:bodyPr wrap="square" lIns="0" tIns="0" rIns="0" bIns="0" rtlCol="0" anchor="ctr"/>
          <a:lstStyle/>
          <a:p>
            <a:pPr algn="ctr"/>
            <a:r>
              <a:rPr lang="en-US" sz="1600" b="1" u="sng" dirty="0"/>
              <a:t>DAVG</a:t>
            </a:r>
          </a:p>
          <a:p>
            <a:pPr marL="285750" indent="-285750">
              <a:buFont typeface="Arial" pitchFamily="34" charset="0"/>
              <a:buChar char="•"/>
            </a:pPr>
            <a:r>
              <a:rPr lang="en-US" sz="1400" dirty="0"/>
              <a:t>Tracks latency at the device driver; includes round-trip time between HBA and storage</a:t>
            </a:r>
          </a:p>
          <a:p>
            <a:pPr marL="285750" indent="-285750">
              <a:buFont typeface="Arial" pitchFamily="34" charset="0"/>
              <a:buChar char="•"/>
            </a:pPr>
            <a:r>
              <a:rPr lang="en-US" sz="1400" dirty="0"/>
              <a:t>Investigation Threshold: 15 - 20ms, lower is better, some spikes okay</a:t>
            </a:r>
          </a:p>
          <a:p>
            <a:pPr marL="285750" indent="-285750">
              <a:buFont typeface="Arial" pitchFamily="34" charset="0"/>
              <a:buChar char="•"/>
            </a:pPr>
            <a:endParaRPr lang="en-US" sz="1400" dirty="0"/>
          </a:p>
          <a:p>
            <a:pPr algn="ctr"/>
            <a:r>
              <a:rPr lang="en-US" sz="1600" b="1" u="sng" dirty="0"/>
              <a:t>Aborts (ABRT/s)</a:t>
            </a:r>
          </a:p>
          <a:p>
            <a:pPr marL="285750" indent="-285750">
              <a:buFont typeface="Arial" pitchFamily="34" charset="0"/>
              <a:buChar char="•"/>
            </a:pPr>
            <a:r>
              <a:rPr lang="en-US" sz="1400" dirty="0"/>
              <a:t># commands aborted / sec </a:t>
            </a:r>
          </a:p>
          <a:p>
            <a:pPr marL="285750" indent="-285750">
              <a:buFont typeface="Arial" pitchFamily="34" charset="0"/>
              <a:buChar char="•"/>
            </a:pPr>
            <a:r>
              <a:rPr lang="en-US" sz="1400" dirty="0"/>
              <a:t>Investigation Threshold: 1</a:t>
            </a:r>
          </a:p>
        </p:txBody>
      </p:sp>
      <p:pic>
        <p:nvPicPr>
          <p:cNvPr id="13" name="Picture 382" descr="ICON_DiscDrive_Q308"/>
          <p:cNvPicPr>
            <a:picLocks noChangeAspect="1" noChangeArrowheads="1"/>
          </p:cNvPicPr>
          <p:nvPr/>
        </p:nvPicPr>
        <p:blipFill>
          <a:blip r:embed="rId3" cstate="print"/>
          <a:srcRect/>
          <a:stretch>
            <a:fillRect/>
          </a:stretch>
        </p:blipFill>
        <p:spPr bwMode="auto">
          <a:xfrm>
            <a:off x="3156455" y="5937212"/>
            <a:ext cx="657368" cy="424913"/>
          </a:xfrm>
          <a:prstGeom prst="rect">
            <a:avLst/>
          </a:prstGeom>
          <a:noFill/>
          <a:ln w="9525">
            <a:noFill/>
            <a:miter lim="800000"/>
            <a:headEnd/>
            <a:tailEnd/>
          </a:ln>
        </p:spPr>
      </p:pic>
      <p:sp>
        <p:nvSpPr>
          <p:cNvPr id="49" name="Rounded Rectangle 48"/>
          <p:cNvSpPr/>
          <p:nvPr/>
        </p:nvSpPr>
        <p:spPr bwMode="auto">
          <a:xfrm>
            <a:off x="7016125" y="1292709"/>
            <a:ext cx="3101513" cy="1165611"/>
          </a:xfrm>
          <a:prstGeom prst="roundRect">
            <a:avLst/>
          </a:prstGeom>
          <a:solidFill>
            <a:schemeClr val="accent6">
              <a:lumMod val="60000"/>
              <a:lumOff val="40000"/>
            </a:schemeClr>
          </a:solidFill>
          <a:ln w="12700">
            <a:solidFill>
              <a:schemeClr val="accent3"/>
            </a:solidFill>
            <a:round/>
            <a:headEnd/>
            <a:tailEnd/>
          </a:ln>
        </p:spPr>
        <p:txBody>
          <a:bodyPr wrap="square" lIns="0" tIns="0" rIns="0" bIns="0" rtlCol="0" anchor="ctr"/>
          <a:lstStyle/>
          <a:p>
            <a:pPr algn="ctr"/>
            <a:r>
              <a:rPr lang="en-US" sz="1600" b="1" u="sng" dirty="0"/>
              <a:t>GAVG</a:t>
            </a:r>
          </a:p>
          <a:p>
            <a:pPr marL="285750" indent="-285750">
              <a:buFont typeface="Arial" pitchFamily="34" charset="0"/>
              <a:buChar char="•"/>
            </a:pPr>
            <a:r>
              <a:rPr lang="en-US" sz="1400" dirty="0"/>
              <a:t>Tracks latency of I/O in the guest VM</a:t>
            </a:r>
          </a:p>
          <a:p>
            <a:pPr marL="285750" indent="-285750">
              <a:buFont typeface="Arial" pitchFamily="34" charset="0"/>
              <a:buChar char="•"/>
            </a:pPr>
            <a:r>
              <a:rPr lang="en-US" sz="1400" dirty="0"/>
              <a:t>Investigation Threshold: 15-20ms</a:t>
            </a:r>
          </a:p>
        </p:txBody>
      </p:sp>
      <p:cxnSp>
        <p:nvCxnSpPr>
          <p:cNvPr id="50" name="Straight Arrow Connector 49"/>
          <p:cNvCxnSpPr/>
          <p:nvPr/>
        </p:nvCxnSpPr>
        <p:spPr>
          <a:xfrm flipH="1">
            <a:off x="6900910" y="1292708"/>
            <a:ext cx="4354" cy="1341874"/>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28600"/>
            <a:ext cx="10969943" cy="431800"/>
          </a:xfrm>
        </p:spPr>
        <p:txBody>
          <a:bodyPr anchor="t"/>
          <a:lstStyle/>
          <a:p>
            <a:r>
              <a:rPr lang="en-US" dirty="0"/>
              <a:t>Key Indicators</a:t>
            </a:r>
          </a:p>
        </p:txBody>
      </p:sp>
      <p:sp>
        <p:nvSpPr>
          <p:cNvPr id="3" name="Text Placeholder 2"/>
          <p:cNvSpPr>
            <a:spLocks noGrp="1"/>
          </p:cNvSpPr>
          <p:nvPr>
            <p:ph idx="1"/>
          </p:nvPr>
        </p:nvSpPr>
        <p:spPr>
          <a:xfrm>
            <a:off x="609440" y="690545"/>
            <a:ext cx="10969943" cy="5410200"/>
          </a:xfrm>
        </p:spPr>
        <p:style>
          <a:lnRef idx="3">
            <a:schemeClr val="lt1"/>
          </a:lnRef>
          <a:fillRef idx="1">
            <a:schemeClr val="accent4"/>
          </a:fillRef>
          <a:effectRef idx="1">
            <a:schemeClr val="accent4"/>
          </a:effectRef>
          <a:fontRef idx="minor">
            <a:schemeClr val="lt1"/>
          </a:fontRef>
        </p:style>
        <p:txBody>
          <a:bodyPr/>
          <a:lstStyle/>
          <a:p>
            <a:pPr marL="0" indent="0">
              <a:buNone/>
            </a:pPr>
            <a:r>
              <a:rPr lang="en-US" sz="3200" b="1" dirty="0">
                <a:solidFill>
                  <a:schemeClr val="bg1"/>
                </a:solidFill>
              </a:rPr>
              <a:t>Storage</a:t>
            </a:r>
          </a:p>
          <a:p>
            <a:r>
              <a:rPr lang="en-US" dirty="0"/>
              <a:t>Kernel Latency Average (KAVG)</a:t>
            </a:r>
          </a:p>
          <a:p>
            <a:pPr lvl="1"/>
            <a:r>
              <a:rPr lang="en-US" dirty="0"/>
              <a:t>This counter tracks the latencies of IO passing thru the Kernel</a:t>
            </a:r>
          </a:p>
          <a:p>
            <a:pPr lvl="1"/>
            <a:r>
              <a:rPr lang="en-US" dirty="0"/>
              <a:t>Investigation Threshold: 1ms</a:t>
            </a:r>
          </a:p>
          <a:p>
            <a:r>
              <a:rPr lang="en-US" dirty="0"/>
              <a:t>Device Latency Average (DAVG)</a:t>
            </a:r>
          </a:p>
          <a:p>
            <a:pPr lvl="1"/>
            <a:r>
              <a:rPr lang="en-US" dirty="0"/>
              <a:t>This is the latency seen at the device driver level. It includes the roundtrip time between the HBA and the storage.</a:t>
            </a:r>
          </a:p>
          <a:p>
            <a:pPr lvl="1"/>
            <a:r>
              <a:rPr lang="en-US" dirty="0"/>
              <a:t>Investigation Threshold: 15-20ms, lower is better, some spikes okay</a:t>
            </a:r>
          </a:p>
          <a:p>
            <a:r>
              <a:rPr lang="en-US" dirty="0"/>
              <a:t>Aborts (ABRT/s)</a:t>
            </a:r>
          </a:p>
          <a:p>
            <a:pPr lvl="1"/>
            <a:r>
              <a:rPr lang="en-US" dirty="0"/>
              <a:t>The number of commands aborted per second. </a:t>
            </a:r>
          </a:p>
          <a:p>
            <a:pPr lvl="1"/>
            <a:r>
              <a:rPr lang="en-US" dirty="0"/>
              <a:t>Investigation Threshold: 1</a:t>
            </a:r>
          </a:p>
          <a:p>
            <a:r>
              <a:rPr lang="en-US" dirty="0"/>
              <a:t>Size Storage Arrays appropriately for Total VM usage</a:t>
            </a:r>
          </a:p>
          <a:p>
            <a:pPr lvl="1"/>
            <a:r>
              <a:rPr lang="en-US" dirty="0"/>
              <a:t>&gt; 15-20ms Disk Latency could be a performance problem</a:t>
            </a:r>
          </a:p>
          <a:p>
            <a:pPr lvl="1"/>
            <a:r>
              <a:rPr lang="en-US" dirty="0"/>
              <a:t>&gt; 1ms Kernel Latency could be a performance problem or a undersized ESX device queue</a:t>
            </a:r>
          </a:p>
        </p:txBody>
      </p:sp>
    </p:spTree>
    <p:extLst>
      <p:ext uri="{BB962C8B-B14F-4D97-AF65-F5344CB8AC3E}">
        <p14:creationId xmlns:p14="http://schemas.microsoft.com/office/powerpoint/2010/main" val="40215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4212" y="2590800"/>
            <a:ext cx="10969943" cy="1143000"/>
          </a:xfrm>
        </p:spPr>
        <p:txBody>
          <a:bodyPr>
            <a:noAutofit/>
          </a:bodyPr>
          <a:lstStyle/>
          <a:p>
            <a:r>
              <a:rPr lang="en-US" sz="4800" dirty="0"/>
              <a:t>Storage Performance</a:t>
            </a:r>
            <a:br>
              <a:rPr lang="en-US" sz="4800" dirty="0"/>
            </a:br>
            <a:r>
              <a:rPr lang="en-US" sz="4800" dirty="0"/>
              <a:t>Troubleshooting Tools</a:t>
            </a:r>
          </a:p>
        </p:txBody>
      </p:sp>
    </p:spTree>
    <p:extLst>
      <p:ext uri="{BB962C8B-B14F-4D97-AF65-F5344CB8AC3E}">
        <p14:creationId xmlns:p14="http://schemas.microsoft.com/office/powerpoint/2010/main" val="29574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12" y="2819400"/>
            <a:ext cx="10969943" cy="1143000"/>
          </a:xfrm>
        </p:spPr>
        <p:txBody>
          <a:bodyPr>
            <a:noAutofit/>
          </a:bodyPr>
          <a:lstStyle/>
          <a:p>
            <a:r>
              <a:rPr lang="en-US" sz="4800" dirty="0"/>
              <a:t>Common Objections</a:t>
            </a:r>
            <a:br>
              <a:rPr lang="en-US" sz="4800" dirty="0"/>
            </a:br>
            <a:r>
              <a:rPr lang="en-US" sz="4800" dirty="0"/>
              <a:t>To Virtualizing Critical Applications</a:t>
            </a:r>
          </a:p>
        </p:txBody>
      </p:sp>
    </p:spTree>
    <p:extLst>
      <p:ext uri="{BB962C8B-B14F-4D97-AF65-F5344CB8AC3E}">
        <p14:creationId xmlns:p14="http://schemas.microsoft.com/office/powerpoint/2010/main" val="6723531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Storage Profiling Tips and Tricks</a:t>
            </a:r>
          </a:p>
        </p:txBody>
      </p:sp>
      <p:sp>
        <p:nvSpPr>
          <p:cNvPr id="3" name="Text Placeholder 2"/>
          <p:cNvSpPr>
            <a:spLocks noGrp="1"/>
          </p:cNvSpPr>
          <p:nvPr>
            <p:ph idx="1"/>
          </p:nvPr>
        </p:nvSpPr>
        <p:spPr/>
        <p:txBody>
          <a:bodyPr>
            <a:normAutofit/>
          </a:bodyPr>
          <a:lstStyle/>
          <a:p>
            <a:r>
              <a:rPr lang="en-US" dirty="0"/>
              <a:t>Common IO Profiles (database, web, </a:t>
            </a:r>
            <a:r>
              <a:rPr lang="en-US" dirty="0" err="1"/>
              <a:t>etc</a:t>
            </a:r>
            <a:r>
              <a:rPr lang="en-US" dirty="0"/>
              <a:t>): </a:t>
            </a:r>
            <a:r>
              <a:rPr lang="en-US" sz="1200" dirty="0">
                <a:hlinkClick r:id="rId3"/>
              </a:rPr>
              <a:t>http://blogs.msdn.com/b/tvoellm/archive/2009/05/07/useful-io-profiles-for-simulating-various-workloads.aspx</a:t>
            </a:r>
            <a:r>
              <a:rPr lang="en-US" dirty="0"/>
              <a:t/>
            </a:r>
            <a:br>
              <a:rPr lang="en-US" dirty="0"/>
            </a:br>
            <a:endParaRPr lang="en-US" dirty="0"/>
          </a:p>
          <a:p>
            <a:r>
              <a:rPr lang="en-US" dirty="0"/>
              <a:t>Make Sure to Check / Try:</a:t>
            </a:r>
          </a:p>
          <a:p>
            <a:pPr lvl="1">
              <a:buFont typeface="Arial" panose="020B0604020202020204" pitchFamily="34" charset="0"/>
              <a:buChar char="•"/>
            </a:pPr>
            <a:r>
              <a:rPr lang="en-US" dirty="0"/>
              <a:t>Load balancing / multi-</a:t>
            </a:r>
            <a:r>
              <a:rPr lang="en-US" dirty="0" err="1"/>
              <a:t>pathing</a:t>
            </a:r>
            <a:endParaRPr lang="en-US" dirty="0"/>
          </a:p>
          <a:p>
            <a:pPr lvl="1">
              <a:buFont typeface="Arial" panose="020B0604020202020204" pitchFamily="34" charset="0"/>
              <a:buChar char="•"/>
            </a:pPr>
            <a:r>
              <a:rPr lang="en-US" dirty="0"/>
              <a:t>Queue depth &amp; outstanding I/Os</a:t>
            </a:r>
          </a:p>
          <a:p>
            <a:pPr lvl="1">
              <a:buFont typeface="Arial" panose="020B0604020202020204" pitchFamily="34" charset="0"/>
              <a:buChar char="•"/>
            </a:pPr>
            <a:r>
              <a:rPr lang="en-US" dirty="0" err="1"/>
              <a:t>pvSCSI</a:t>
            </a:r>
            <a:r>
              <a:rPr lang="en-US" dirty="0"/>
              <a:t> Device Driver</a:t>
            </a:r>
          </a:p>
          <a:p>
            <a:endParaRPr lang="en-US" dirty="0"/>
          </a:p>
          <a:p>
            <a:r>
              <a:rPr lang="en-US" dirty="0"/>
              <a:t>Look out for:  </a:t>
            </a:r>
          </a:p>
          <a:p>
            <a:pPr lvl="1">
              <a:buFont typeface="Arial" panose="020B0604020202020204" pitchFamily="34" charset="0"/>
              <a:buChar char="•"/>
            </a:pPr>
            <a:r>
              <a:rPr lang="en-US" dirty="0"/>
              <a:t>I/O contention</a:t>
            </a:r>
          </a:p>
          <a:p>
            <a:pPr lvl="1">
              <a:buFont typeface="Arial" panose="020B0604020202020204" pitchFamily="34" charset="0"/>
              <a:buChar char="•"/>
            </a:pPr>
            <a:r>
              <a:rPr lang="en-US" dirty="0"/>
              <a:t>Disk Shares </a:t>
            </a:r>
          </a:p>
          <a:p>
            <a:pPr lvl="1">
              <a:buFont typeface="Arial" panose="020B0604020202020204" pitchFamily="34" charset="0"/>
              <a:buChar char="•"/>
            </a:pPr>
            <a:r>
              <a:rPr lang="en-US" dirty="0" err="1"/>
              <a:t>SIOC</a:t>
            </a:r>
            <a:r>
              <a:rPr lang="en-US" dirty="0"/>
              <a:t> &amp; </a:t>
            </a:r>
            <a:r>
              <a:rPr lang="en-US" dirty="0" err="1"/>
              <a:t>SDRS</a:t>
            </a:r>
            <a:r>
              <a:rPr lang="en-US" dirty="0"/>
              <a:t> </a:t>
            </a:r>
          </a:p>
          <a:p>
            <a:pPr lvl="1">
              <a:buFont typeface="Arial" panose="020B0604020202020204" pitchFamily="34" charset="0"/>
              <a:buChar char="•"/>
            </a:pPr>
            <a:r>
              <a:rPr lang="en-US" dirty="0" err="1"/>
              <a:t>IOP</a:t>
            </a:r>
            <a:r>
              <a:rPr lang="en-US" dirty="0"/>
              <a:t> Limits</a:t>
            </a:r>
          </a:p>
        </p:txBody>
      </p:sp>
      <p:pic>
        <p:nvPicPr>
          <p:cNvPr id="4" name="Picture 3"/>
          <p:cNvPicPr>
            <a:picLocks noChangeAspect="1"/>
          </p:cNvPicPr>
          <p:nvPr/>
        </p:nvPicPr>
        <p:blipFill>
          <a:blip r:embed="rId4"/>
          <a:stretch>
            <a:fillRect/>
          </a:stretch>
        </p:blipFill>
        <p:spPr>
          <a:xfrm>
            <a:off x="5738362" y="2362200"/>
            <a:ext cx="5444001" cy="2717759"/>
          </a:xfrm>
          <a:prstGeom prst="rect">
            <a:avLst/>
          </a:prstGeom>
        </p:spPr>
      </p:pic>
    </p:spTree>
    <p:extLst>
      <p:ext uri="{BB962C8B-B14F-4D97-AF65-F5344CB8AC3E}">
        <p14:creationId xmlns:p14="http://schemas.microsoft.com/office/powerpoint/2010/main" val="2456644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vscsiStats</a:t>
            </a:r>
            <a:r>
              <a:rPr lang="en-US" dirty="0"/>
              <a:t> – DEEP Storage Diagnostics</a:t>
            </a:r>
          </a:p>
        </p:txBody>
      </p:sp>
      <p:sp>
        <p:nvSpPr>
          <p:cNvPr id="7" name="Content Placeholder 6"/>
          <p:cNvSpPr>
            <a:spLocks noGrp="1"/>
          </p:cNvSpPr>
          <p:nvPr>
            <p:ph idx="1"/>
          </p:nvPr>
        </p:nvSpPr>
        <p:spPr/>
        <p:txBody>
          <a:bodyPr/>
          <a:lstStyle/>
          <a:p>
            <a:endParaRPr lang="en-US"/>
          </a:p>
        </p:txBody>
      </p:sp>
      <p:sp>
        <p:nvSpPr>
          <p:cNvPr id="3" name="Rectangle 13"/>
          <p:cNvSpPr txBox="1">
            <a:spLocks noChangeArrowheads="1"/>
          </p:cNvSpPr>
          <p:nvPr/>
        </p:nvSpPr>
        <p:spPr bwMode="auto">
          <a:xfrm>
            <a:off x="531812" y="1600200"/>
            <a:ext cx="6420026" cy="403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85750" marR="0" lvl="0" indent="-285750" algn="l" defTabSz="914400" rtl="0" eaLnBrk="1" fontAlgn="base" latinLnBrk="0" hangingPunct="1">
              <a:lnSpc>
                <a:spcPts val="2400"/>
              </a:lnSpc>
              <a:spcBef>
                <a:spcPts val="1000"/>
              </a:spcBef>
              <a:spcAft>
                <a:spcPct val="0"/>
              </a:spcAft>
              <a:buClr>
                <a:schemeClr val="accent1">
                  <a:lumMod val="75000"/>
                </a:schemeClr>
              </a:buClr>
              <a:buSzPct val="115000"/>
              <a:buFont typeface="Arial" panose="020B0604020202020204" pitchFamily="34" charset="0"/>
              <a:buChar char="•"/>
              <a:tabLst/>
              <a:defRPr/>
            </a:pPr>
            <a:r>
              <a:rPr kumimoji="0" lang="en-US" sz="1800" i="0" u="none" strike="noStrike" kern="0" cap="none" spc="0" normalizeH="0" baseline="0" noProof="0" dirty="0" err="1">
                <a:ln>
                  <a:noFill/>
                </a:ln>
                <a:solidFill>
                  <a:schemeClr val="bg1">
                    <a:lumMod val="50000"/>
                  </a:schemeClr>
                </a:solidFill>
                <a:effectLst/>
                <a:uLnTx/>
                <a:uFillTx/>
                <a:latin typeface="+mn-lt"/>
                <a:ea typeface="+mn-ea"/>
              </a:rPr>
              <a:t>vscsiStats</a:t>
            </a:r>
            <a:r>
              <a:rPr kumimoji="0" lang="en-US" sz="1800" i="0" u="none" strike="noStrike" kern="0" cap="none" spc="0" normalizeH="0" baseline="0" noProof="0" dirty="0">
                <a:ln>
                  <a:noFill/>
                </a:ln>
                <a:solidFill>
                  <a:schemeClr val="bg1">
                    <a:lumMod val="50000"/>
                  </a:schemeClr>
                </a:solidFill>
                <a:effectLst/>
                <a:uLnTx/>
                <a:uFillTx/>
                <a:latin typeface="+mn-lt"/>
                <a:ea typeface="+mn-ea"/>
              </a:rPr>
              <a:t> characterizes IO for each virtual disk</a:t>
            </a:r>
          </a:p>
          <a:p>
            <a:pPr marL="525462" marR="0" lvl="1" indent="-285750" algn="l" defTabSz="914400" rtl="0" eaLnBrk="1" fontAlgn="base" latinLnBrk="0" hangingPunct="1">
              <a:lnSpc>
                <a:spcPts val="2200"/>
              </a:lnSpc>
              <a:spcBef>
                <a:spcPts val="800"/>
              </a:spcBef>
              <a:spcAft>
                <a:spcPct val="0"/>
              </a:spcAft>
              <a:buClr>
                <a:schemeClr val="accent1">
                  <a:lumMod val="75000"/>
                </a:schemeClr>
              </a:buClr>
              <a:buSzPct val="110000"/>
              <a:buFont typeface="Arial" panose="020B0604020202020204" pitchFamily="34" charset="0"/>
              <a:buChar char="•"/>
              <a:tabLst/>
              <a:defRPr/>
            </a:pPr>
            <a:r>
              <a:rPr kumimoji="0" lang="en-US" sz="1600" i="0" u="none" strike="noStrike" kern="0" cap="none" spc="0" normalizeH="0" baseline="0" noProof="0" dirty="0">
                <a:ln>
                  <a:noFill/>
                </a:ln>
                <a:solidFill>
                  <a:schemeClr val="bg1">
                    <a:lumMod val="50000"/>
                  </a:schemeClr>
                </a:solidFill>
                <a:effectLst/>
                <a:uLnTx/>
                <a:uFillTx/>
                <a:latin typeface="+mn-lt"/>
                <a:ea typeface="+mn-ea"/>
              </a:rPr>
              <a:t>Allows us to separate out each different type of workload into its own container and observe trends</a:t>
            </a:r>
          </a:p>
          <a:p>
            <a:pPr marL="285750" marR="0" lvl="0" indent="-285750" algn="l" defTabSz="914400" rtl="0" eaLnBrk="1" fontAlgn="base" latinLnBrk="0" hangingPunct="1">
              <a:lnSpc>
                <a:spcPts val="2400"/>
              </a:lnSpc>
              <a:spcBef>
                <a:spcPts val="1000"/>
              </a:spcBef>
              <a:spcAft>
                <a:spcPct val="0"/>
              </a:spcAft>
              <a:buClr>
                <a:schemeClr val="accent1">
                  <a:lumMod val="75000"/>
                </a:schemeClr>
              </a:buClr>
              <a:buSzPct val="115000"/>
              <a:buFont typeface="Arial" panose="020B0604020202020204" pitchFamily="34" charset="0"/>
              <a:buChar char="•"/>
              <a:tabLst/>
              <a:defRPr/>
            </a:pPr>
            <a:r>
              <a:rPr kumimoji="0" lang="en-US" sz="1800" i="0" u="none" strike="noStrike" kern="0" cap="none" spc="0" normalizeH="0" baseline="0" noProof="0" dirty="0">
                <a:ln>
                  <a:noFill/>
                </a:ln>
                <a:solidFill>
                  <a:schemeClr val="bg1">
                    <a:lumMod val="50000"/>
                  </a:schemeClr>
                </a:solidFill>
                <a:effectLst/>
                <a:uLnTx/>
                <a:uFillTx/>
                <a:latin typeface="+mn-lt"/>
                <a:ea typeface="+mn-ea"/>
              </a:rPr>
              <a:t>Histograms only collected if enabled; no overhead otherwise</a:t>
            </a:r>
          </a:p>
          <a:p>
            <a:pPr marL="285750" marR="0" lvl="0" indent="-285750" algn="l" defTabSz="914400" rtl="0" eaLnBrk="1" fontAlgn="base" latinLnBrk="0" hangingPunct="1">
              <a:lnSpc>
                <a:spcPts val="2400"/>
              </a:lnSpc>
              <a:spcBef>
                <a:spcPts val="1000"/>
              </a:spcBef>
              <a:spcAft>
                <a:spcPct val="0"/>
              </a:spcAft>
              <a:buClr>
                <a:schemeClr val="accent1">
                  <a:lumMod val="75000"/>
                </a:schemeClr>
              </a:buClr>
              <a:buSzPct val="115000"/>
              <a:buFont typeface="Arial" panose="020B0604020202020204" pitchFamily="34" charset="0"/>
              <a:buChar char="•"/>
              <a:tabLst/>
              <a:defRPr/>
            </a:pPr>
            <a:r>
              <a:rPr kumimoji="0" lang="en-US" sz="1800" i="0" u="none" strike="noStrike" kern="0" cap="none" spc="0" normalizeH="0" baseline="0" noProof="0" dirty="0">
                <a:ln>
                  <a:noFill/>
                </a:ln>
                <a:solidFill>
                  <a:schemeClr val="bg1">
                    <a:lumMod val="50000"/>
                  </a:schemeClr>
                </a:solidFill>
                <a:effectLst/>
                <a:uLnTx/>
                <a:uFillTx/>
                <a:latin typeface="+mn-lt"/>
                <a:ea typeface="+mn-ea"/>
              </a:rPr>
              <a:t>Metrics</a:t>
            </a:r>
          </a:p>
          <a:p>
            <a:pPr marL="742950" lvl="1" indent="-285750">
              <a:spcBef>
                <a:spcPts val="600"/>
              </a:spcBef>
              <a:buClr>
                <a:schemeClr val="accent1">
                  <a:lumMod val="75000"/>
                </a:schemeClr>
              </a:buClr>
              <a:buSzPct val="115000"/>
              <a:buFont typeface="Arial" panose="020B0604020202020204" pitchFamily="34" charset="0"/>
              <a:buChar char="•"/>
              <a:defRPr/>
            </a:pPr>
            <a:r>
              <a:rPr lang="en-US" sz="1800" kern="0" dirty="0">
                <a:solidFill>
                  <a:schemeClr val="bg1">
                    <a:lumMod val="50000"/>
                  </a:schemeClr>
                </a:solidFill>
                <a:latin typeface="+mn-lt"/>
                <a:ea typeface="+mn-ea"/>
              </a:rPr>
              <a:t> I/O Size</a:t>
            </a:r>
          </a:p>
          <a:p>
            <a:pPr marL="742950" lvl="1" indent="-285750">
              <a:spcBef>
                <a:spcPts val="600"/>
              </a:spcBef>
              <a:buClr>
                <a:schemeClr val="accent1">
                  <a:lumMod val="75000"/>
                </a:schemeClr>
              </a:buClr>
              <a:buSzPct val="115000"/>
              <a:buFont typeface="Arial" panose="020B0604020202020204" pitchFamily="34" charset="0"/>
              <a:buChar char="•"/>
              <a:defRPr/>
            </a:pPr>
            <a:r>
              <a:rPr lang="en-US" sz="1800" kern="0" dirty="0">
                <a:solidFill>
                  <a:schemeClr val="bg1">
                    <a:lumMod val="50000"/>
                  </a:schemeClr>
                </a:solidFill>
                <a:latin typeface="+mn-lt"/>
                <a:ea typeface="+mn-ea"/>
              </a:rPr>
              <a:t> Seek Distance</a:t>
            </a:r>
          </a:p>
          <a:p>
            <a:pPr marL="742950" lvl="1" indent="-285750">
              <a:spcBef>
                <a:spcPts val="600"/>
              </a:spcBef>
              <a:buClr>
                <a:schemeClr val="accent1">
                  <a:lumMod val="75000"/>
                </a:schemeClr>
              </a:buClr>
              <a:buSzPct val="115000"/>
              <a:buFont typeface="Arial" panose="020B0604020202020204" pitchFamily="34" charset="0"/>
              <a:buChar char="•"/>
              <a:defRPr/>
            </a:pPr>
            <a:r>
              <a:rPr lang="en-US" sz="1800" kern="0" dirty="0">
                <a:solidFill>
                  <a:schemeClr val="bg1">
                    <a:lumMod val="50000"/>
                  </a:schemeClr>
                </a:solidFill>
                <a:latin typeface="+mn-lt"/>
                <a:ea typeface="+mn-ea"/>
              </a:rPr>
              <a:t> Outstanding I/Os</a:t>
            </a:r>
          </a:p>
          <a:p>
            <a:pPr marL="742950" lvl="1" indent="-285750">
              <a:spcBef>
                <a:spcPts val="600"/>
              </a:spcBef>
              <a:buClr>
                <a:schemeClr val="accent1">
                  <a:lumMod val="75000"/>
                </a:schemeClr>
              </a:buClr>
              <a:buSzPct val="115000"/>
              <a:buFont typeface="Arial" panose="020B0604020202020204" pitchFamily="34" charset="0"/>
              <a:buChar char="•"/>
              <a:defRPr/>
            </a:pPr>
            <a:r>
              <a:rPr lang="en-US" sz="1800" kern="0" dirty="0">
                <a:solidFill>
                  <a:schemeClr val="bg1">
                    <a:lumMod val="50000"/>
                  </a:schemeClr>
                </a:solidFill>
                <a:latin typeface="+mn-lt"/>
                <a:ea typeface="+mn-ea"/>
              </a:rPr>
              <a:t> I/O </a:t>
            </a:r>
            <a:r>
              <a:rPr lang="en-US" sz="1800" kern="0" dirty="0" err="1">
                <a:solidFill>
                  <a:schemeClr val="bg1">
                    <a:lumMod val="50000"/>
                  </a:schemeClr>
                </a:solidFill>
                <a:latin typeface="+mn-lt"/>
                <a:ea typeface="+mn-ea"/>
              </a:rPr>
              <a:t>Interarrival</a:t>
            </a:r>
            <a:r>
              <a:rPr lang="en-US" sz="1800" kern="0" dirty="0">
                <a:solidFill>
                  <a:schemeClr val="bg1">
                    <a:lumMod val="50000"/>
                  </a:schemeClr>
                </a:solidFill>
                <a:latin typeface="+mn-lt"/>
                <a:ea typeface="+mn-ea"/>
              </a:rPr>
              <a:t> Times</a:t>
            </a:r>
          </a:p>
          <a:p>
            <a:pPr marL="742950" lvl="1" indent="-285750">
              <a:spcBef>
                <a:spcPts val="600"/>
              </a:spcBef>
              <a:buClr>
                <a:schemeClr val="accent1">
                  <a:lumMod val="75000"/>
                </a:schemeClr>
              </a:buClr>
              <a:buSzPct val="115000"/>
              <a:buFont typeface="Arial" panose="020B0604020202020204" pitchFamily="34" charset="0"/>
              <a:buChar char="•"/>
              <a:defRPr/>
            </a:pPr>
            <a:r>
              <a:rPr lang="en-US" sz="1800" kern="0" dirty="0">
                <a:solidFill>
                  <a:schemeClr val="bg1">
                    <a:lumMod val="50000"/>
                  </a:schemeClr>
                </a:solidFill>
                <a:latin typeface="+mn-lt"/>
                <a:ea typeface="+mn-ea"/>
              </a:rPr>
              <a:t> Latency</a:t>
            </a:r>
            <a:endParaRPr kumimoji="0" lang="en-US" sz="1800" i="0" u="none" strike="noStrike" kern="0" cap="none" spc="0" normalizeH="0" baseline="0" noProof="0" dirty="0">
              <a:ln>
                <a:noFill/>
              </a:ln>
              <a:solidFill>
                <a:schemeClr val="bg1">
                  <a:lumMod val="50000"/>
                </a:schemeClr>
              </a:solidFill>
              <a:effectLst/>
              <a:uLnTx/>
              <a:uFillTx/>
              <a:latin typeface="+mn-lt"/>
              <a:ea typeface="+mn-ea"/>
            </a:endParaRPr>
          </a:p>
        </p:txBody>
      </p:sp>
      <p:grpSp>
        <p:nvGrpSpPr>
          <p:cNvPr id="4" name="Group 16"/>
          <p:cNvGrpSpPr>
            <a:grpSpLocks/>
          </p:cNvGrpSpPr>
          <p:nvPr/>
        </p:nvGrpSpPr>
        <p:grpSpPr bwMode="auto">
          <a:xfrm>
            <a:off x="7313612" y="1242055"/>
            <a:ext cx="4326860" cy="2828518"/>
            <a:chOff x="3264" y="720"/>
            <a:chExt cx="2304" cy="2697"/>
          </a:xfrm>
        </p:grpSpPr>
        <p:pic>
          <p:nvPicPr>
            <p:cNvPr id="5" name="Picture 7" descr="EDB_ESX_E"/>
            <p:cNvPicPr>
              <a:picLocks noChangeAspect="1" noChangeArrowheads="1"/>
            </p:cNvPicPr>
            <p:nvPr/>
          </p:nvPicPr>
          <p:blipFill>
            <a:blip r:embed="rId3" cstate="print"/>
            <a:srcRect l="20000"/>
            <a:stretch>
              <a:fillRect/>
            </a:stretch>
          </p:blipFill>
          <p:spPr bwMode="auto">
            <a:xfrm>
              <a:off x="3264" y="720"/>
              <a:ext cx="2304" cy="2697"/>
            </a:xfrm>
            <a:prstGeom prst="rect">
              <a:avLst/>
            </a:prstGeom>
            <a:noFill/>
          </p:spPr>
        </p:pic>
        <p:sp>
          <p:nvSpPr>
            <p:cNvPr id="6" name="Rectangle 15"/>
            <p:cNvSpPr>
              <a:spLocks noChangeArrowheads="1"/>
            </p:cNvSpPr>
            <p:nvPr/>
          </p:nvSpPr>
          <p:spPr bwMode="auto">
            <a:xfrm>
              <a:off x="3312" y="1200"/>
              <a:ext cx="480" cy="24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pSp>
      <p:sp>
        <p:nvSpPr>
          <p:cNvPr id="9" name="AutoShape 38"/>
          <p:cNvSpPr>
            <a:spLocks/>
          </p:cNvSpPr>
          <p:nvPr/>
        </p:nvSpPr>
        <p:spPr bwMode="auto">
          <a:xfrm>
            <a:off x="8666958" y="1946398"/>
            <a:ext cx="213342" cy="428603"/>
          </a:xfrm>
          <a:prstGeom prst="leftBrace">
            <a:avLst>
              <a:gd name="adj1" fmla="val 24444"/>
              <a:gd name="adj2" fmla="val 36366"/>
            </a:avLst>
          </a:prstGeom>
          <a:noFill/>
          <a:ln w="19050">
            <a:solidFill>
              <a:schemeClr val="accent2"/>
            </a:solidFill>
            <a:round/>
            <a:headEnd/>
            <a:tailEnd/>
          </a:ln>
          <a:effectLst/>
        </p:spPr>
        <p:txBody>
          <a:bodyPr wrap="none" anchor="ctr">
            <a:prstTxWarp prst="textNoShape">
              <a:avLst/>
            </a:prstTxWarp>
          </a:bodyPr>
          <a:lstStyle/>
          <a:p>
            <a:endParaRPr lang="en-US"/>
          </a:p>
        </p:txBody>
      </p:sp>
      <p:pic>
        <p:nvPicPr>
          <p:cNvPr id="12" name="Picture 8"/>
          <p:cNvPicPr>
            <a:picLocks noChangeAspect="1" noChangeArrowheads="1"/>
          </p:cNvPicPr>
          <p:nvPr/>
        </p:nvPicPr>
        <p:blipFill>
          <a:blip r:embed="rId4" cstate="print"/>
          <a:srcRect/>
          <a:stretch>
            <a:fillRect/>
          </a:stretch>
        </p:blipFill>
        <p:spPr bwMode="auto">
          <a:xfrm>
            <a:off x="7403755" y="4147967"/>
            <a:ext cx="4432808" cy="2040108"/>
          </a:xfrm>
          <a:prstGeom prst="rect">
            <a:avLst/>
          </a:prstGeom>
          <a:noFill/>
          <a:ln w="9525">
            <a:noFill/>
            <a:miter lim="800000"/>
            <a:headEnd/>
            <a:tailEnd/>
          </a:ln>
        </p:spPr>
      </p:pic>
    </p:spTree>
    <p:extLst>
      <p:ext uri="{BB962C8B-B14F-4D97-AF65-F5344CB8AC3E}">
        <p14:creationId xmlns:p14="http://schemas.microsoft.com/office/powerpoint/2010/main" val="17072741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9" name="TextBox 11"/>
          <p:cNvSpPr txBox="1">
            <a:spLocks noChangeArrowheads="1"/>
          </p:cNvSpPr>
          <p:nvPr/>
        </p:nvSpPr>
        <p:spPr bwMode="auto">
          <a:xfrm>
            <a:off x="6397624" y="3124201"/>
            <a:ext cx="4040188" cy="646331"/>
          </a:xfrm>
          <a:prstGeom prst="rect">
            <a:avLst/>
          </a:prstGeom>
          <a:solidFill>
            <a:schemeClr val="accent3"/>
          </a:solidFill>
          <a:ln w="9525">
            <a:noFill/>
            <a:miter lim="800000"/>
            <a:headEnd/>
            <a:tailEnd/>
          </a:ln>
        </p:spPr>
        <p:txBody>
          <a:bodyPr wrap="square">
            <a:spAutoFit/>
          </a:bodyPr>
          <a:lstStyle/>
          <a:p>
            <a:pPr algn="ctr">
              <a:spcAft>
                <a:spcPct val="40000"/>
              </a:spcAft>
            </a:pPr>
            <a:r>
              <a:rPr lang="en-US" dirty="0">
                <a:solidFill>
                  <a:schemeClr val="bg1"/>
                </a:solidFill>
              </a:rPr>
              <a:t>very large values</a:t>
            </a:r>
            <a:br>
              <a:rPr lang="en-US" dirty="0">
                <a:solidFill>
                  <a:schemeClr val="bg1"/>
                </a:solidFill>
              </a:rPr>
            </a:br>
            <a:r>
              <a:rPr lang="en-US" dirty="0">
                <a:solidFill>
                  <a:schemeClr val="bg1"/>
                </a:solidFill>
              </a:rPr>
              <a:t>for DAVG/</a:t>
            </a:r>
            <a:r>
              <a:rPr lang="en-US" dirty="0" err="1">
                <a:solidFill>
                  <a:schemeClr val="bg1"/>
                </a:solidFill>
              </a:rPr>
              <a:t>cmd</a:t>
            </a:r>
            <a:r>
              <a:rPr lang="en-US" dirty="0">
                <a:solidFill>
                  <a:schemeClr val="bg1"/>
                </a:solidFill>
              </a:rPr>
              <a:t> and GAVG/cmd</a:t>
            </a:r>
          </a:p>
        </p:txBody>
      </p:sp>
      <p:pic>
        <p:nvPicPr>
          <p:cNvPr id="58370" name="Picture 8" descr="mod7-example2-esxtop-lefthalf.png"/>
          <p:cNvPicPr>
            <a:picLocks noChangeAspect="1"/>
          </p:cNvPicPr>
          <p:nvPr/>
        </p:nvPicPr>
        <p:blipFill>
          <a:blip r:embed="rId3" cstate="print"/>
          <a:srcRect/>
          <a:stretch>
            <a:fillRect/>
          </a:stretch>
        </p:blipFill>
        <p:spPr bwMode="auto">
          <a:xfrm>
            <a:off x="2122488" y="1168400"/>
            <a:ext cx="3389313" cy="1778000"/>
          </a:xfrm>
          <a:prstGeom prst="rect">
            <a:avLst/>
          </a:prstGeom>
          <a:noFill/>
          <a:ln w="9525">
            <a:noFill/>
            <a:miter lim="800000"/>
            <a:headEnd/>
            <a:tailEnd/>
          </a:ln>
        </p:spPr>
      </p:pic>
      <p:pic>
        <p:nvPicPr>
          <p:cNvPr id="58371" name="Picture 9" descr="mod7-example2-esxtop-righthalf.png"/>
          <p:cNvPicPr>
            <a:picLocks noChangeAspect="1"/>
          </p:cNvPicPr>
          <p:nvPr/>
        </p:nvPicPr>
        <p:blipFill>
          <a:blip r:embed="rId4" cstate="print"/>
          <a:srcRect/>
          <a:stretch>
            <a:fillRect/>
          </a:stretch>
        </p:blipFill>
        <p:spPr bwMode="auto">
          <a:xfrm>
            <a:off x="6121400" y="1150938"/>
            <a:ext cx="3810000" cy="1778000"/>
          </a:xfrm>
          <a:prstGeom prst="rect">
            <a:avLst/>
          </a:prstGeom>
          <a:noFill/>
          <a:ln w="9525">
            <a:noFill/>
            <a:miter lim="800000"/>
            <a:headEnd/>
            <a:tailEnd/>
          </a:ln>
        </p:spPr>
      </p:pic>
      <p:sp>
        <p:nvSpPr>
          <p:cNvPr id="58372" name="Rectangle 2"/>
          <p:cNvSpPr>
            <a:spLocks noGrp="1" noChangeArrowheads="1"/>
          </p:cNvSpPr>
          <p:nvPr>
            <p:ph type="title"/>
          </p:nvPr>
        </p:nvSpPr>
        <p:spPr/>
        <p:txBody>
          <a:bodyPr/>
          <a:lstStyle/>
          <a:p>
            <a:r>
              <a:rPr lang="en-US" dirty="0"/>
              <a:t>Monitoring Disk Performance with </a:t>
            </a:r>
            <a:r>
              <a:rPr lang="en-US" dirty="0" err="1"/>
              <a:t>esxtop</a:t>
            </a:r>
            <a:r>
              <a:rPr lang="en-US" dirty="0"/>
              <a:t/>
            </a:r>
            <a:br>
              <a:rPr lang="en-US" dirty="0"/>
            </a:br>
            <a:endParaRPr lang="en-US" dirty="0"/>
          </a:p>
        </p:txBody>
      </p:sp>
      <p:sp>
        <p:nvSpPr>
          <p:cNvPr id="58373" name="Rectangle 3"/>
          <p:cNvSpPr>
            <a:spLocks noGrp="1" noChangeArrowheads="1"/>
          </p:cNvSpPr>
          <p:nvPr>
            <p:ph idx="1"/>
          </p:nvPr>
        </p:nvSpPr>
        <p:spPr>
          <a:xfrm>
            <a:off x="1979612" y="3770532"/>
            <a:ext cx="8229600" cy="2249269"/>
          </a:xfrm>
        </p:spPr>
        <p:txBody>
          <a:bodyPr/>
          <a:lstStyle/>
          <a:p>
            <a:r>
              <a:rPr lang="en-US" dirty="0"/>
              <a:t>Rule of thumb</a:t>
            </a:r>
          </a:p>
          <a:p>
            <a:pPr lvl="1">
              <a:buClr>
                <a:schemeClr val="tx1">
                  <a:lumMod val="60000"/>
                  <a:lumOff val="40000"/>
                </a:schemeClr>
              </a:buClr>
              <a:buFont typeface="Arial" panose="020B0604020202020204" pitchFamily="34" charset="0"/>
              <a:buChar char="•"/>
            </a:pPr>
            <a:r>
              <a:rPr lang="en-US" dirty="0"/>
              <a:t>GAVG/cmd &gt; 20ms = high latency!</a:t>
            </a:r>
          </a:p>
          <a:p>
            <a:r>
              <a:rPr lang="en-US" dirty="0"/>
              <a:t>What does this mean?</a:t>
            </a:r>
          </a:p>
          <a:p>
            <a:pPr lvl="1">
              <a:buClr>
                <a:schemeClr val="tx1">
                  <a:lumMod val="60000"/>
                  <a:lumOff val="40000"/>
                </a:schemeClr>
              </a:buClr>
              <a:buFont typeface="Arial" panose="020B0604020202020204" pitchFamily="34" charset="0"/>
              <a:buChar char="•"/>
            </a:pPr>
            <a:r>
              <a:rPr lang="en-US" dirty="0"/>
              <a:t>When command reaches device, latency is high</a:t>
            </a:r>
          </a:p>
          <a:p>
            <a:pPr lvl="1">
              <a:buClr>
                <a:schemeClr val="tx1">
                  <a:lumMod val="60000"/>
                  <a:lumOff val="40000"/>
                </a:schemeClr>
              </a:buClr>
              <a:buFont typeface="Arial" panose="020B0604020202020204" pitchFamily="34" charset="0"/>
              <a:buChar char="•"/>
            </a:pPr>
            <a:r>
              <a:rPr lang="en-US" dirty="0"/>
              <a:t>Latency as seen by the guest is high</a:t>
            </a:r>
          </a:p>
          <a:p>
            <a:pPr lvl="1">
              <a:buClr>
                <a:schemeClr val="tx1">
                  <a:lumMod val="60000"/>
                  <a:lumOff val="40000"/>
                </a:schemeClr>
              </a:buClr>
              <a:buFont typeface="Arial" panose="020B0604020202020204" pitchFamily="34" charset="0"/>
              <a:buChar char="•"/>
            </a:pPr>
            <a:r>
              <a:rPr lang="en-US" dirty="0"/>
              <a:t>Low KAVG/cmd means command is not queuing in VMkernel</a:t>
            </a:r>
          </a:p>
          <a:p>
            <a:pPr lvl="1"/>
            <a:endParaRPr lang="en-US" dirty="0"/>
          </a:p>
          <a:p>
            <a:pPr lvl="1"/>
            <a:endParaRPr lang="en-US" dirty="0"/>
          </a:p>
        </p:txBody>
      </p:sp>
      <p:sp>
        <p:nvSpPr>
          <p:cNvPr id="58374" name="Oval 5"/>
          <p:cNvSpPr>
            <a:spLocks noChangeArrowheads="1"/>
          </p:cNvSpPr>
          <p:nvPr/>
        </p:nvSpPr>
        <p:spPr bwMode="auto">
          <a:xfrm>
            <a:off x="6121400" y="1524000"/>
            <a:ext cx="1204912" cy="395289"/>
          </a:xfrm>
          <a:prstGeom prst="ellipse">
            <a:avLst/>
          </a:prstGeom>
          <a:noFill/>
          <a:ln w="41275">
            <a:solidFill>
              <a:srgbClr val="FF0000"/>
            </a:solidFill>
            <a:round/>
            <a:headEnd/>
            <a:tailEnd/>
          </a:ln>
        </p:spPr>
        <p:txBody>
          <a:bodyPr wrap="none" anchor="ctr"/>
          <a:lstStyle/>
          <a:p>
            <a:pPr algn="ctr">
              <a:spcAft>
                <a:spcPct val="40000"/>
              </a:spcAft>
            </a:pPr>
            <a:endParaRPr lang="en-US" dirty="0"/>
          </a:p>
        </p:txBody>
      </p:sp>
      <p:sp>
        <p:nvSpPr>
          <p:cNvPr id="58375" name="Oval 6"/>
          <p:cNvSpPr>
            <a:spLocks noChangeArrowheads="1"/>
          </p:cNvSpPr>
          <p:nvPr/>
        </p:nvSpPr>
        <p:spPr bwMode="auto">
          <a:xfrm>
            <a:off x="7999412" y="1524000"/>
            <a:ext cx="1054100" cy="404813"/>
          </a:xfrm>
          <a:prstGeom prst="ellipse">
            <a:avLst/>
          </a:prstGeom>
          <a:noFill/>
          <a:ln w="41275">
            <a:solidFill>
              <a:srgbClr val="FF0000"/>
            </a:solidFill>
            <a:round/>
            <a:headEnd/>
            <a:tailEnd/>
          </a:ln>
        </p:spPr>
        <p:txBody>
          <a:bodyPr wrap="none" anchor="ctr"/>
          <a:lstStyle/>
          <a:p>
            <a:pPr algn="ctr">
              <a:spcAft>
                <a:spcPct val="40000"/>
              </a:spcAft>
            </a:pPr>
            <a:endParaRPr lang="en-US" dirty="0"/>
          </a:p>
        </p:txBody>
      </p:sp>
      <p:sp>
        <p:nvSpPr>
          <p:cNvPr id="58376" name="Line 7"/>
          <p:cNvSpPr>
            <a:spLocks noChangeShapeType="1"/>
          </p:cNvSpPr>
          <p:nvPr/>
        </p:nvSpPr>
        <p:spPr bwMode="auto">
          <a:xfrm flipH="1" flipV="1">
            <a:off x="6827837" y="1919288"/>
            <a:ext cx="1560513" cy="1212850"/>
          </a:xfrm>
          <a:prstGeom prst="line">
            <a:avLst/>
          </a:prstGeom>
          <a:noFill/>
          <a:ln w="41275">
            <a:solidFill>
              <a:srgbClr val="FF0000"/>
            </a:solidFill>
            <a:round/>
            <a:headEnd/>
            <a:tailEnd type="triangle" w="med" len="med"/>
          </a:ln>
        </p:spPr>
        <p:txBody>
          <a:bodyPr/>
          <a:lstStyle/>
          <a:p>
            <a:endParaRPr lang="en-US" dirty="0"/>
          </a:p>
        </p:txBody>
      </p:sp>
      <p:sp>
        <p:nvSpPr>
          <p:cNvPr id="58377" name="Line 8"/>
          <p:cNvSpPr>
            <a:spLocks noChangeShapeType="1"/>
          </p:cNvSpPr>
          <p:nvPr/>
        </p:nvSpPr>
        <p:spPr bwMode="auto">
          <a:xfrm flipV="1">
            <a:off x="8388350" y="1928812"/>
            <a:ext cx="220663" cy="1203326"/>
          </a:xfrm>
          <a:prstGeom prst="line">
            <a:avLst/>
          </a:prstGeom>
          <a:noFill/>
          <a:ln w="41275">
            <a:solidFill>
              <a:srgbClr val="FF0000"/>
            </a:solidFill>
            <a:round/>
            <a:headEnd/>
            <a:tailEnd type="triangle" w="med" len="med"/>
          </a:ln>
        </p:spPr>
        <p:txBody>
          <a:bodyPr/>
          <a:lstStyle/>
          <a:p>
            <a:endParaRPr lang="en-US" dirty="0"/>
          </a:p>
        </p:txBody>
      </p:sp>
      <p:sp>
        <p:nvSpPr>
          <p:cNvPr id="58378" name="TextBox 10"/>
          <p:cNvSpPr txBox="1">
            <a:spLocks noChangeArrowheads="1"/>
          </p:cNvSpPr>
          <p:nvPr/>
        </p:nvSpPr>
        <p:spPr bwMode="auto">
          <a:xfrm>
            <a:off x="5507037" y="1630363"/>
            <a:ext cx="647700" cy="646112"/>
          </a:xfrm>
          <a:prstGeom prst="rect">
            <a:avLst/>
          </a:prstGeom>
          <a:noFill/>
          <a:ln w="9525">
            <a:noFill/>
            <a:miter lim="800000"/>
            <a:headEnd/>
            <a:tailEnd/>
          </a:ln>
        </p:spPr>
        <p:txBody>
          <a:bodyPr wrap="none">
            <a:spAutoFit/>
          </a:bodyPr>
          <a:lstStyle/>
          <a:p>
            <a:pPr algn="ctr">
              <a:spcAft>
                <a:spcPct val="40000"/>
              </a:spcAft>
            </a:pPr>
            <a:r>
              <a:rPr lang="en-US" sz="3600" b="1" dirty="0"/>
              <a:t>…</a:t>
            </a:r>
          </a:p>
        </p:txBody>
      </p:sp>
    </p:spTree>
    <p:extLst>
      <p:ext uri="{BB962C8B-B14F-4D97-AF65-F5344CB8AC3E}">
        <p14:creationId xmlns:p14="http://schemas.microsoft.com/office/powerpoint/2010/main" val="379253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Iometer</a:t>
            </a:r>
          </a:p>
        </p:txBody>
      </p:sp>
      <p:sp>
        <p:nvSpPr>
          <p:cNvPr id="3" name="Text Placeholder 2"/>
          <p:cNvSpPr>
            <a:spLocks noGrp="1"/>
          </p:cNvSpPr>
          <p:nvPr>
            <p:ph type="body" sz="quarter" idx="13"/>
          </p:nvPr>
        </p:nvSpPr>
        <p:spPr>
          <a:xfrm>
            <a:off x="543757" y="899906"/>
            <a:ext cx="11177153" cy="852694"/>
          </a:xfrm>
        </p:spPr>
        <p:txBody>
          <a:bodyPr/>
          <a:lstStyle/>
          <a:p>
            <a:pPr>
              <a:buNone/>
            </a:pPr>
            <a:r>
              <a:rPr lang="en-US" sz="1800" dirty="0"/>
              <a:t>An I/O subsystem measurement and characterization tool for single and clustered systems.</a:t>
            </a:r>
          </a:p>
          <a:p>
            <a:pPr>
              <a:buNone/>
            </a:pPr>
            <a:r>
              <a:rPr lang="en-US" sz="1800" dirty="0"/>
              <a:t>Supports Windows and Linux</a:t>
            </a:r>
            <a:endParaRPr lang="en-US" dirty="0"/>
          </a:p>
        </p:txBody>
      </p:sp>
      <p:pic>
        <p:nvPicPr>
          <p:cNvPr id="3074" name="Picture 2"/>
          <p:cNvPicPr>
            <a:picLocks noChangeAspect="1" noChangeArrowheads="1"/>
          </p:cNvPicPr>
          <p:nvPr/>
        </p:nvPicPr>
        <p:blipFill>
          <a:blip r:embed="rId3" cstate="print"/>
          <a:srcRect l="19548" t="27881" r="19938" b="26367"/>
          <a:stretch>
            <a:fillRect/>
          </a:stretch>
        </p:blipFill>
        <p:spPr bwMode="auto">
          <a:xfrm>
            <a:off x="4646612" y="2006108"/>
            <a:ext cx="7405394" cy="3657575"/>
          </a:xfrm>
          <a:prstGeom prst="rect">
            <a:avLst/>
          </a:prstGeom>
          <a:noFill/>
          <a:ln w="9525">
            <a:noFill/>
            <a:miter lim="800000"/>
            <a:headEnd/>
            <a:tailEnd/>
          </a:ln>
        </p:spPr>
      </p:pic>
      <p:sp>
        <p:nvSpPr>
          <p:cNvPr id="5" name="TextBox 4"/>
          <p:cNvSpPr txBox="1"/>
          <p:nvPr/>
        </p:nvSpPr>
        <p:spPr>
          <a:xfrm>
            <a:off x="537488" y="2057400"/>
            <a:ext cx="3880524" cy="3565078"/>
          </a:xfrm>
          <a:prstGeom prst="rect">
            <a:avLst/>
          </a:prstGeom>
          <a:noFill/>
        </p:spPr>
        <p:txBody>
          <a:bodyPr wrap="square" rtlCol="0">
            <a:spAutoFit/>
          </a:bodyPr>
          <a:lstStyle/>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Windows and Linux</a:t>
            </a:r>
          </a:p>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Free (Open Source)</a:t>
            </a:r>
          </a:p>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Single or Multi-server capable</a:t>
            </a:r>
          </a:p>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Multi-threaded</a:t>
            </a:r>
          </a:p>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endParaRPr lang="en-US" sz="1600" kern="0" dirty="0">
              <a:solidFill>
                <a:schemeClr val="bg1">
                  <a:lumMod val="50000"/>
                </a:schemeClr>
              </a:solidFill>
              <a:latin typeface="Arial"/>
              <a:ea typeface="ＭＳ Ｐゴシック"/>
            </a:endParaRPr>
          </a:p>
          <a:p>
            <a:pPr marL="285750" lvl="0" indent="-285750" algn="l" eaLnBrk="0" hangingPunct="0">
              <a:lnSpc>
                <a:spcPts val="2400"/>
              </a:lnSpc>
              <a:spcBef>
                <a:spcPts val="1000"/>
              </a:spcBef>
              <a:spcAft>
                <a:spcPct val="0"/>
              </a:spcAft>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Metrics Collected</a:t>
            </a:r>
          </a:p>
          <a:p>
            <a:pPr marL="742950" lvl="1" indent="-285750" algn="l" eaLnBrk="0" hangingPunct="0">
              <a:spcBef>
                <a:spcPts val="0"/>
              </a:spcBef>
              <a:spcAft>
                <a:spcPct val="0"/>
              </a:spcAft>
              <a:buClr>
                <a:srgbClr val="0095D3">
                  <a:lumMod val="75000"/>
                </a:srgbClr>
              </a:buClr>
              <a:buSzPct val="115000"/>
              <a:buFont typeface="Arial" pitchFamily="34" charset="0"/>
              <a:buChar char="•"/>
            </a:pPr>
            <a:r>
              <a:rPr lang="en-US" sz="1600" kern="0" dirty="0">
                <a:solidFill>
                  <a:schemeClr val="bg1">
                    <a:lumMod val="50000"/>
                  </a:schemeClr>
                </a:solidFill>
                <a:latin typeface="Arial"/>
                <a:ea typeface="ＭＳ Ｐゴシック"/>
              </a:rPr>
              <a:t>Total I/Os per Sec.</a:t>
            </a:r>
          </a:p>
          <a:p>
            <a:pPr marL="742950" lvl="1" indent="-285750" algn="l" eaLnBrk="0" hangingPunct="0">
              <a:spcBef>
                <a:spcPts val="0"/>
              </a:spcBef>
              <a:spcAft>
                <a:spcPct val="0"/>
              </a:spcAft>
              <a:buClr>
                <a:srgbClr val="0095D3">
                  <a:lumMod val="75000"/>
                </a:srgbClr>
              </a:buClr>
              <a:buSzPct val="115000"/>
              <a:buFont typeface="Arial" pitchFamily="34" charset="0"/>
              <a:buChar char="•"/>
            </a:pPr>
            <a:r>
              <a:rPr lang="en-US" sz="1600" kern="0" dirty="0">
                <a:solidFill>
                  <a:schemeClr val="bg1">
                    <a:lumMod val="50000"/>
                  </a:schemeClr>
                </a:solidFill>
                <a:latin typeface="Arial"/>
                <a:ea typeface="ＭＳ Ｐゴシック"/>
              </a:rPr>
              <a:t>Throughput (MB)</a:t>
            </a:r>
          </a:p>
          <a:p>
            <a:pPr marL="742950" lvl="1" indent="-285750" algn="l" eaLnBrk="0" hangingPunct="0">
              <a:spcBef>
                <a:spcPts val="0"/>
              </a:spcBef>
              <a:spcAft>
                <a:spcPct val="0"/>
              </a:spcAft>
              <a:buClr>
                <a:srgbClr val="0095D3">
                  <a:lumMod val="75000"/>
                </a:srgbClr>
              </a:buClr>
              <a:buSzPct val="115000"/>
              <a:buFont typeface="Arial" pitchFamily="34" charset="0"/>
              <a:buChar char="•"/>
            </a:pPr>
            <a:r>
              <a:rPr lang="en-US" sz="1600" kern="0" dirty="0">
                <a:solidFill>
                  <a:schemeClr val="bg1">
                    <a:lumMod val="50000"/>
                  </a:schemeClr>
                </a:solidFill>
                <a:latin typeface="Arial"/>
                <a:ea typeface="ＭＳ Ｐゴシック"/>
              </a:rPr>
              <a:t>CPU Utilization</a:t>
            </a:r>
          </a:p>
          <a:p>
            <a:pPr marL="742950" lvl="1" indent="-285750" algn="l" eaLnBrk="0" hangingPunct="0">
              <a:spcBef>
                <a:spcPts val="0"/>
              </a:spcBef>
              <a:spcAft>
                <a:spcPct val="0"/>
              </a:spcAft>
              <a:buClr>
                <a:srgbClr val="0095D3">
                  <a:lumMod val="75000"/>
                </a:srgbClr>
              </a:buClr>
              <a:buSzPct val="115000"/>
              <a:buFont typeface="Arial" pitchFamily="34" charset="0"/>
              <a:buChar char="•"/>
            </a:pPr>
            <a:r>
              <a:rPr lang="en-US" sz="1600" kern="0" dirty="0">
                <a:solidFill>
                  <a:schemeClr val="bg1">
                    <a:lumMod val="50000"/>
                  </a:schemeClr>
                </a:solidFill>
                <a:latin typeface="Arial"/>
                <a:ea typeface="ＭＳ Ｐゴシック"/>
              </a:rPr>
              <a:t>Latency  (avg. &amp; max)</a:t>
            </a:r>
          </a:p>
        </p:txBody>
      </p:sp>
    </p:spTree>
    <p:extLst>
      <p:ext uri="{BB962C8B-B14F-4D97-AF65-F5344CB8AC3E}">
        <p14:creationId xmlns:p14="http://schemas.microsoft.com/office/powerpoint/2010/main" val="287942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1950"/>
            <a:ext cx="10969943" cy="571500"/>
          </a:xfrm>
        </p:spPr>
        <p:txBody>
          <a:bodyPr/>
          <a:lstStyle/>
          <a:p>
            <a:r>
              <a:rPr lang="en-US" dirty="0" err="1"/>
              <a:t>DiskSpd</a:t>
            </a:r>
            <a:r>
              <a:rPr lang="en-US" dirty="0"/>
              <a:t> Utility: A Robust Storage Testing Tool (SQLIO)</a:t>
            </a:r>
          </a:p>
        </p:txBody>
      </p:sp>
      <p:sp>
        <p:nvSpPr>
          <p:cNvPr id="3" name="Text Placeholder 2"/>
          <p:cNvSpPr>
            <a:spLocks noGrp="1"/>
          </p:cNvSpPr>
          <p:nvPr>
            <p:ph type="body" sz="quarter" idx="13"/>
          </p:nvPr>
        </p:nvSpPr>
        <p:spPr>
          <a:xfrm>
            <a:off x="469777" y="1828801"/>
            <a:ext cx="6419395" cy="3543297"/>
          </a:xfrm>
        </p:spPr>
        <p:txBody>
          <a:bodyPr/>
          <a:lstStyle/>
          <a:p>
            <a:pPr>
              <a:buFont typeface="Arial" panose="020B0604020202020204" pitchFamily="34" charset="0"/>
              <a:buChar char="•"/>
            </a:pPr>
            <a:r>
              <a:rPr lang="en-US" dirty="0"/>
              <a:t>Windows-based feature-rich synthetic storage testing and validation tool</a:t>
            </a:r>
          </a:p>
          <a:p>
            <a:pPr>
              <a:buFont typeface="Arial" panose="020B0604020202020204" pitchFamily="34" charset="0"/>
              <a:buChar char="•"/>
            </a:pPr>
            <a:r>
              <a:rPr lang="en-US" dirty="0"/>
              <a:t>Replaces SQLIO and effective for baselining storage for MS SQL Server workloads</a:t>
            </a:r>
          </a:p>
          <a:p>
            <a:pPr>
              <a:buFont typeface="Arial" panose="020B0604020202020204" pitchFamily="34" charset="0"/>
              <a:buChar char="•"/>
            </a:pPr>
            <a:r>
              <a:rPr lang="en-US" dirty="0"/>
              <a:t>Fine-grained IO workload characteristics definition</a:t>
            </a:r>
          </a:p>
          <a:p>
            <a:pPr>
              <a:buFont typeface="Arial" panose="020B0604020202020204" pitchFamily="34" charset="0"/>
              <a:buChar char="•"/>
            </a:pPr>
            <a:r>
              <a:rPr lang="en-US" dirty="0"/>
              <a:t>Configurable runtime and output options</a:t>
            </a:r>
          </a:p>
          <a:p>
            <a:pPr>
              <a:buFont typeface="Arial" panose="020B0604020202020204" pitchFamily="34" charset="0"/>
              <a:buChar char="•"/>
            </a:pPr>
            <a:r>
              <a:rPr lang="en-US" dirty="0"/>
              <a:t>Intelligent and easy-to-understand tabular summary in text-based output</a:t>
            </a:r>
          </a:p>
        </p:txBody>
      </p:sp>
      <p:pic>
        <p:nvPicPr>
          <p:cNvPr id="5" name="Picture 4"/>
          <p:cNvPicPr>
            <a:picLocks noChangeAspect="1"/>
          </p:cNvPicPr>
          <p:nvPr/>
        </p:nvPicPr>
        <p:blipFill>
          <a:blip r:embed="rId2"/>
          <a:stretch>
            <a:fillRect/>
          </a:stretch>
        </p:blipFill>
        <p:spPr>
          <a:xfrm>
            <a:off x="6941126" y="1704109"/>
            <a:ext cx="5045199" cy="3845616"/>
          </a:xfrm>
          <a:prstGeom prst="rect">
            <a:avLst/>
          </a:prstGeom>
        </p:spPr>
      </p:pic>
      <p:sp>
        <p:nvSpPr>
          <p:cNvPr id="6" name="Rectangle 5"/>
          <p:cNvSpPr/>
          <p:nvPr/>
        </p:nvSpPr>
        <p:spPr>
          <a:xfrm>
            <a:off x="588658" y="845809"/>
            <a:ext cx="7516251" cy="923330"/>
          </a:xfrm>
          <a:prstGeom prst="rect">
            <a:avLst/>
          </a:prstGeom>
        </p:spPr>
        <p:txBody>
          <a:bodyPr wrap="square">
            <a:spAutoFit/>
          </a:bodyPr>
          <a:lstStyle/>
          <a:p>
            <a:r>
              <a:rPr lang="en-US" dirty="0">
                <a:hlinkClick r:id="rId3"/>
              </a:rPr>
              <a:t>https://gallery.technet.microsoft.com/DiskSpd-a-robust-storage-6cd2f223</a:t>
            </a:r>
            <a:endParaRPr lang="en-US" dirty="0"/>
          </a:p>
          <a:p>
            <a:r>
              <a:rPr lang="en-US" dirty="0">
                <a:hlinkClick r:id="rId4"/>
              </a:rPr>
              <a:t>http://hfxte.ch/diskspd</a:t>
            </a:r>
            <a:endParaRPr lang="en-US" dirty="0"/>
          </a:p>
          <a:p>
            <a:endParaRPr lang="en-US" dirty="0"/>
          </a:p>
        </p:txBody>
      </p:sp>
    </p:spTree>
    <p:extLst>
      <p:ext uri="{BB962C8B-B14F-4D97-AF65-F5344CB8AC3E}">
        <p14:creationId xmlns:p14="http://schemas.microsoft.com/office/powerpoint/2010/main" val="9608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 Analyzer</a:t>
            </a:r>
          </a:p>
        </p:txBody>
      </p:sp>
      <p:sp>
        <p:nvSpPr>
          <p:cNvPr id="3" name="Text Placeholder 2"/>
          <p:cNvSpPr>
            <a:spLocks noGrp="1"/>
          </p:cNvSpPr>
          <p:nvPr>
            <p:ph type="body" sz="quarter" idx="13"/>
          </p:nvPr>
        </p:nvSpPr>
        <p:spPr>
          <a:xfrm>
            <a:off x="505841" y="894792"/>
            <a:ext cx="11177153" cy="1238807"/>
          </a:xfrm>
        </p:spPr>
        <p:txBody>
          <a:bodyPr/>
          <a:lstStyle/>
          <a:p>
            <a:pPr>
              <a:buNone/>
            </a:pPr>
            <a:r>
              <a:rPr lang="en-US" sz="1800" dirty="0">
                <a:solidFill>
                  <a:schemeClr val="bg1">
                    <a:lumMod val="50000"/>
                  </a:schemeClr>
                </a:solidFill>
              </a:rPr>
              <a:t>A virtual appliance solution</a:t>
            </a:r>
          </a:p>
          <a:p>
            <a:pPr>
              <a:buNone/>
            </a:pPr>
            <a:r>
              <a:rPr lang="en-US" sz="1800" dirty="0">
                <a:solidFill>
                  <a:schemeClr val="bg1">
                    <a:lumMod val="50000"/>
                  </a:schemeClr>
                </a:solidFill>
              </a:rPr>
              <a:t>Provides a simple and standardized way of measuring storage performance.</a:t>
            </a:r>
          </a:p>
          <a:p>
            <a:pPr>
              <a:buNone/>
            </a:pPr>
            <a:r>
              <a:rPr lang="en-US" sz="1800" dirty="0">
                <a:solidFill>
                  <a:srgbClr val="FFFFFF"/>
                </a:solidFill>
                <a:hlinkClick r:id="rId3"/>
              </a:rPr>
              <a:t>http://labs.vmware.com/flings/io-analyzer</a:t>
            </a:r>
            <a:endParaRPr lang="en-US" sz="1800" dirty="0">
              <a:solidFill>
                <a:srgbClr val="FFFFFF"/>
              </a:solidFill>
            </a:endParaRPr>
          </a:p>
          <a:p>
            <a:pPr>
              <a:buNone/>
            </a:pPr>
            <a:endParaRPr lang="en-US" dirty="0">
              <a:solidFill>
                <a:srgbClr val="FFFFFF"/>
              </a:solidFill>
            </a:endParaRPr>
          </a:p>
        </p:txBody>
      </p:sp>
      <p:sp>
        <p:nvSpPr>
          <p:cNvPr id="5" name="TextBox 4"/>
          <p:cNvSpPr txBox="1"/>
          <p:nvPr/>
        </p:nvSpPr>
        <p:spPr>
          <a:xfrm>
            <a:off x="387140" y="2574270"/>
            <a:ext cx="5326272" cy="2759730"/>
          </a:xfrm>
          <a:prstGeom prst="rect">
            <a:avLst/>
          </a:prstGeom>
          <a:noFill/>
        </p:spPr>
        <p:txBody>
          <a:bodyPr wrap="square" rtlCol="0">
            <a:spAutoFit/>
          </a:bodyPr>
          <a:lstStyle/>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Readily deployable virtual appliance</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Easy configuration and launch of I/O tests on one or more hosts</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I/O trace replay as an additional workload generator</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Ability to upload I/O traces for automatic extraction of vital metrics</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Graphical visualization</a:t>
            </a:r>
          </a:p>
        </p:txBody>
      </p:sp>
      <p:pic>
        <p:nvPicPr>
          <p:cNvPr id="4" name="Picture 3"/>
          <p:cNvPicPr>
            <a:picLocks noChangeAspect="1"/>
          </p:cNvPicPr>
          <p:nvPr/>
        </p:nvPicPr>
        <p:blipFill>
          <a:blip r:embed="rId4"/>
          <a:stretch>
            <a:fillRect/>
          </a:stretch>
        </p:blipFill>
        <p:spPr>
          <a:xfrm>
            <a:off x="5835324" y="1893791"/>
            <a:ext cx="5593088" cy="4195909"/>
          </a:xfrm>
          <a:prstGeom prst="rect">
            <a:avLst/>
          </a:prstGeom>
        </p:spPr>
      </p:pic>
    </p:spTree>
    <p:extLst>
      <p:ext uri="{BB962C8B-B14F-4D97-AF65-F5344CB8AC3E}">
        <p14:creationId xmlns:p14="http://schemas.microsoft.com/office/powerpoint/2010/main" val="293090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 Blazer</a:t>
            </a:r>
          </a:p>
        </p:txBody>
      </p:sp>
      <p:sp>
        <p:nvSpPr>
          <p:cNvPr id="3" name="Text Placeholder 2"/>
          <p:cNvSpPr>
            <a:spLocks noGrp="1"/>
          </p:cNvSpPr>
          <p:nvPr>
            <p:ph type="body" sz="quarter" idx="13"/>
          </p:nvPr>
        </p:nvSpPr>
        <p:spPr>
          <a:xfrm>
            <a:off x="479859" y="838200"/>
            <a:ext cx="11177153" cy="1219200"/>
          </a:xfrm>
        </p:spPr>
        <p:txBody>
          <a:bodyPr/>
          <a:lstStyle/>
          <a:p>
            <a:pPr>
              <a:buNone/>
            </a:pPr>
            <a:r>
              <a:rPr lang="en-US" sz="1800" dirty="0">
                <a:solidFill>
                  <a:schemeClr val="bg1">
                    <a:lumMod val="50000"/>
                  </a:schemeClr>
                </a:solidFill>
              </a:rPr>
              <a:t>Multi-platform storage stack micro-benchmark.</a:t>
            </a:r>
          </a:p>
          <a:p>
            <a:pPr>
              <a:buNone/>
            </a:pPr>
            <a:r>
              <a:rPr lang="en-US" sz="1800" dirty="0">
                <a:solidFill>
                  <a:schemeClr val="bg1">
                    <a:lumMod val="50000"/>
                  </a:schemeClr>
                </a:solidFill>
              </a:rPr>
              <a:t>Supports Linux, Windows and OSX.</a:t>
            </a:r>
          </a:p>
          <a:p>
            <a:pPr>
              <a:buNone/>
            </a:pPr>
            <a:r>
              <a:rPr lang="en-US" sz="1800" dirty="0">
                <a:solidFill>
                  <a:srgbClr val="FFFFFF"/>
                </a:solidFill>
                <a:hlinkClick r:id="rId3"/>
              </a:rPr>
              <a:t>http://labs.vmware.com/flings/ioblazer</a:t>
            </a:r>
            <a:endParaRPr lang="en-US" sz="1800" dirty="0">
              <a:solidFill>
                <a:srgbClr val="FFFFFF"/>
              </a:solidFill>
            </a:endParaRPr>
          </a:p>
          <a:p>
            <a:pPr>
              <a:buNone/>
            </a:pPr>
            <a:endParaRPr lang="en-US" sz="1800" dirty="0">
              <a:solidFill>
                <a:srgbClr val="FFFFFF"/>
              </a:solidFill>
            </a:endParaRPr>
          </a:p>
        </p:txBody>
      </p:sp>
      <p:sp>
        <p:nvSpPr>
          <p:cNvPr id="5" name="TextBox 4"/>
          <p:cNvSpPr txBox="1"/>
          <p:nvPr/>
        </p:nvSpPr>
        <p:spPr>
          <a:xfrm>
            <a:off x="310940" y="2553087"/>
            <a:ext cx="5554872" cy="2601225"/>
          </a:xfrm>
          <a:prstGeom prst="rect">
            <a:avLst/>
          </a:prstGeom>
          <a:noFill/>
        </p:spPr>
        <p:txBody>
          <a:bodyPr wrap="square" rtlCol="0">
            <a:spAutoFit/>
          </a:bodyPr>
          <a:lstStyle/>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Capable of generating a highly customizable workloads</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Parameters like: IO size, number of outstanding Ios, </a:t>
            </a:r>
            <a:r>
              <a:rPr lang="en-US" sz="1600" kern="0" dirty="0" err="1">
                <a:solidFill>
                  <a:schemeClr val="bg1">
                    <a:lumMod val="50000"/>
                  </a:schemeClr>
                </a:solidFill>
                <a:latin typeface="Arial"/>
                <a:ea typeface="ＭＳ Ｐゴシック"/>
              </a:rPr>
              <a:t>interarrival</a:t>
            </a:r>
            <a:r>
              <a:rPr lang="en-US" sz="1600" kern="0" dirty="0">
                <a:solidFill>
                  <a:schemeClr val="bg1">
                    <a:lumMod val="50000"/>
                  </a:schemeClr>
                </a:solidFill>
                <a:latin typeface="Arial"/>
                <a:ea typeface="ＭＳ Ｐゴシック"/>
              </a:rPr>
              <a:t> time, read vs. write mix, buffered vs. direct IO</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err="1">
                <a:solidFill>
                  <a:schemeClr val="bg1">
                    <a:lumMod val="50000"/>
                  </a:schemeClr>
                </a:solidFill>
                <a:latin typeface="Arial"/>
                <a:ea typeface="ＭＳ Ｐゴシック"/>
              </a:rPr>
              <a:t>IOBlazer</a:t>
            </a:r>
            <a:r>
              <a:rPr lang="en-US" sz="1600" kern="0" dirty="0">
                <a:solidFill>
                  <a:schemeClr val="bg1">
                    <a:lumMod val="50000"/>
                  </a:schemeClr>
                </a:solidFill>
                <a:latin typeface="Arial"/>
                <a:ea typeface="ＭＳ Ｐゴシック"/>
              </a:rPr>
              <a:t> is also capable of playing back VSCSI traces captured using </a:t>
            </a:r>
            <a:r>
              <a:rPr lang="en-US" sz="1600" kern="0" dirty="0" err="1">
                <a:solidFill>
                  <a:schemeClr val="bg1">
                    <a:lumMod val="50000"/>
                  </a:schemeClr>
                </a:solidFill>
                <a:latin typeface="Arial"/>
                <a:ea typeface="ＭＳ Ｐゴシック"/>
              </a:rPr>
              <a:t>vscsiStats</a:t>
            </a:r>
            <a:r>
              <a:rPr lang="en-US" sz="1600" kern="0" dirty="0">
                <a:solidFill>
                  <a:schemeClr val="bg1">
                    <a:lumMod val="50000"/>
                  </a:schemeClr>
                </a:solidFill>
                <a:latin typeface="Arial"/>
                <a:ea typeface="ＭＳ Ｐゴシック"/>
              </a:rPr>
              <a:t>.</a:t>
            </a:r>
          </a:p>
          <a:p>
            <a:pPr marL="285750" lvl="0" indent="-285750" eaLnBrk="0" hangingPunct="0">
              <a:lnSpc>
                <a:spcPts val="2400"/>
              </a:lnSpc>
              <a:spcBef>
                <a:spcPts val="1000"/>
              </a:spcBef>
              <a:buClr>
                <a:srgbClr val="0095D3">
                  <a:lumMod val="75000"/>
                </a:srgbClr>
              </a:buClr>
              <a:buSzPct val="115000"/>
              <a:buFont typeface="Arial" panose="020B0604020202020204" pitchFamily="34" charset="0"/>
              <a:buChar char="•"/>
            </a:pPr>
            <a:r>
              <a:rPr lang="en-US" sz="1600" kern="0" dirty="0">
                <a:solidFill>
                  <a:schemeClr val="bg1">
                    <a:lumMod val="50000"/>
                  </a:schemeClr>
                </a:solidFill>
                <a:latin typeface="Arial"/>
                <a:ea typeface="ＭＳ Ｐゴシック"/>
              </a:rPr>
              <a:t>Metrics reported are throughput and IO latency.</a:t>
            </a:r>
          </a:p>
        </p:txBody>
      </p:sp>
      <p:pic>
        <p:nvPicPr>
          <p:cNvPr id="4" name="Picture 3" descr="Screen Shot 2013-03-11 at 1.56.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812" y="2305185"/>
            <a:ext cx="6019800" cy="3867015"/>
          </a:xfrm>
          <a:prstGeom prst="rect">
            <a:avLst/>
          </a:prstGeom>
        </p:spPr>
      </p:pic>
    </p:spTree>
    <p:extLst>
      <p:ext uri="{BB962C8B-B14F-4D97-AF65-F5344CB8AC3E}">
        <p14:creationId xmlns:p14="http://schemas.microsoft.com/office/powerpoint/2010/main" val="292456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812" y="2438400"/>
            <a:ext cx="10969943" cy="1143000"/>
          </a:xfrm>
        </p:spPr>
        <p:txBody>
          <a:bodyPr>
            <a:noAutofit/>
          </a:bodyPr>
          <a:lstStyle/>
          <a:p>
            <a:r>
              <a:rPr lang="en-US" sz="4800" dirty="0"/>
              <a:t>Disaster Recovery with</a:t>
            </a:r>
            <a:br>
              <a:rPr lang="en-US" sz="4800" dirty="0"/>
            </a:br>
            <a:r>
              <a:rPr lang="en-US" sz="4800" dirty="0"/>
              <a:t>VMware Site Recovery Manager (SRM)</a:t>
            </a:r>
          </a:p>
        </p:txBody>
      </p:sp>
    </p:spTree>
    <p:extLst>
      <p:ext uri="{BB962C8B-B14F-4D97-AF65-F5344CB8AC3E}">
        <p14:creationId xmlns:p14="http://schemas.microsoft.com/office/powerpoint/2010/main" val="2853414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bwMode="auto">
          <a:xfrm>
            <a:off x="2190715" y="4096085"/>
            <a:ext cx="3377008" cy="2024254"/>
          </a:xfrm>
          <a:prstGeom prst="roundRect">
            <a:avLst/>
          </a:prstGeom>
          <a:solidFill>
            <a:schemeClr val="bg1"/>
          </a:solidFill>
          <a:ln w="50800">
            <a:solidFill>
              <a:schemeClr val="accent4"/>
            </a:solidFill>
            <a:round/>
            <a:headEnd/>
            <a:tailEnd/>
          </a:ln>
        </p:spPr>
        <p:txBody>
          <a:bodyPr wrap="none" lIns="0" tIns="0" rIns="0" bIns="0" rtlCol="0" anchor="ctr"/>
          <a:lstStyle/>
          <a:p>
            <a:pPr algn="ctr"/>
            <a:endParaRPr lang="en-US" dirty="0">
              <a:solidFill>
                <a:srgbClr val="FFFFFF"/>
              </a:solidFill>
            </a:endParaRPr>
          </a:p>
        </p:txBody>
      </p:sp>
      <p:sp>
        <p:nvSpPr>
          <p:cNvPr id="42" name="Rounded Rectangle 41"/>
          <p:cNvSpPr/>
          <p:nvPr/>
        </p:nvSpPr>
        <p:spPr bwMode="auto">
          <a:xfrm>
            <a:off x="2182813" y="1032933"/>
            <a:ext cx="3384911" cy="2095906"/>
          </a:xfrm>
          <a:prstGeom prst="roundRect">
            <a:avLst/>
          </a:prstGeom>
          <a:solidFill>
            <a:schemeClr val="bg1"/>
          </a:solidFill>
          <a:ln w="50800">
            <a:solidFill>
              <a:schemeClr val="accent3"/>
            </a:solidFill>
            <a:round/>
            <a:headEnd/>
            <a:tailEnd/>
          </a:ln>
        </p:spPr>
        <p:txBody>
          <a:bodyPr wrap="none" lIns="0" tIns="0" rIns="0" bIns="0" rtlCol="0" anchor="ctr"/>
          <a:lstStyle/>
          <a:p>
            <a:pPr algn="ctr"/>
            <a:endParaRPr lang="en-US" dirty="0">
              <a:solidFill>
                <a:srgbClr val="FFFFFF"/>
              </a:solidFill>
            </a:endParaRPr>
          </a:p>
        </p:txBody>
      </p:sp>
      <p:sp>
        <p:nvSpPr>
          <p:cNvPr id="2" name="Title 1"/>
          <p:cNvSpPr>
            <a:spLocks noGrp="1"/>
          </p:cNvSpPr>
          <p:nvPr>
            <p:ph type="title"/>
          </p:nvPr>
        </p:nvSpPr>
        <p:spPr/>
        <p:txBody>
          <a:bodyPr/>
          <a:lstStyle/>
          <a:p>
            <a:r>
              <a:rPr lang="en-US" dirty="0"/>
              <a:t>Architectural model #1 – Dedicated 1 to 1 Architecture</a:t>
            </a:r>
          </a:p>
        </p:txBody>
      </p:sp>
      <p:grpSp>
        <p:nvGrpSpPr>
          <p:cNvPr id="38" name="Group 37"/>
          <p:cNvGrpSpPr/>
          <p:nvPr/>
        </p:nvGrpSpPr>
        <p:grpSpPr>
          <a:xfrm>
            <a:off x="4155655" y="1264086"/>
            <a:ext cx="781050" cy="954088"/>
            <a:chOff x="1388533" y="4504267"/>
            <a:chExt cx="781050" cy="954088"/>
          </a:xfrm>
        </p:grpSpPr>
        <p:pic>
          <p:nvPicPr>
            <p:cNvPr id="22"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2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grpSp>
        <p:nvGrpSpPr>
          <p:cNvPr id="34" name="Group 33"/>
          <p:cNvGrpSpPr/>
          <p:nvPr/>
        </p:nvGrpSpPr>
        <p:grpSpPr>
          <a:xfrm>
            <a:off x="3627908" y="2299521"/>
            <a:ext cx="1839913" cy="650212"/>
            <a:chOff x="835555" y="3530600"/>
            <a:chExt cx="1839913" cy="650212"/>
          </a:xfrm>
        </p:grpSpPr>
        <p:pic>
          <p:nvPicPr>
            <p:cNvPr id="27" name="Picture 2" descr="C:\Users\testuser\AppData\Local\Temp\VMwareDnD\e084455a\ICON_VM_detailed_Q408.png"/>
            <p:cNvPicPr>
              <a:picLocks noChangeAspect="1" noChangeArrowheads="1"/>
            </p:cNvPicPr>
            <p:nvPr/>
          </p:nvPicPr>
          <p:blipFill>
            <a:blip r:embed="rId5"/>
            <a:srcRect/>
            <a:stretch>
              <a:fillRect/>
            </a:stretch>
          </p:blipFill>
          <p:spPr bwMode="auto">
            <a:xfrm>
              <a:off x="835555" y="3530600"/>
              <a:ext cx="561446" cy="650212"/>
            </a:xfrm>
            <a:prstGeom prst="rect">
              <a:avLst/>
            </a:prstGeom>
            <a:noFill/>
          </p:spPr>
        </p:pic>
        <p:pic>
          <p:nvPicPr>
            <p:cNvPr id="28" name="Picture 2" descr="C:\Users\testuser\AppData\Local\Temp\VMwareDnD\e084455a\ICON_VM_detailed_Q408.png"/>
            <p:cNvPicPr>
              <a:picLocks noChangeAspect="1" noChangeArrowheads="1"/>
            </p:cNvPicPr>
            <p:nvPr/>
          </p:nvPicPr>
          <p:blipFill>
            <a:blip r:embed="rId5"/>
            <a:srcRect/>
            <a:stretch>
              <a:fillRect/>
            </a:stretch>
          </p:blipFill>
          <p:spPr bwMode="auto">
            <a:xfrm>
              <a:off x="1474788" y="3530600"/>
              <a:ext cx="561446" cy="650212"/>
            </a:xfrm>
            <a:prstGeom prst="rect">
              <a:avLst/>
            </a:prstGeom>
            <a:noFill/>
          </p:spPr>
        </p:pic>
        <p:pic>
          <p:nvPicPr>
            <p:cNvPr id="29" name="Picture 2" descr="C:\Users\testuser\AppData\Local\Temp\VMwareDnD\e084455a\ICON_VM_detailed_Q408.png"/>
            <p:cNvPicPr>
              <a:picLocks noChangeAspect="1" noChangeArrowheads="1"/>
            </p:cNvPicPr>
            <p:nvPr/>
          </p:nvPicPr>
          <p:blipFill>
            <a:blip r:embed="rId5"/>
            <a:srcRect/>
            <a:stretch>
              <a:fillRect/>
            </a:stretch>
          </p:blipFill>
          <p:spPr bwMode="auto">
            <a:xfrm>
              <a:off x="2114022" y="3530600"/>
              <a:ext cx="561446" cy="650212"/>
            </a:xfrm>
            <a:prstGeom prst="rect">
              <a:avLst/>
            </a:prstGeom>
            <a:noFill/>
          </p:spPr>
        </p:pic>
      </p:grpSp>
      <p:grpSp>
        <p:nvGrpSpPr>
          <p:cNvPr id="33" name="Group 32"/>
          <p:cNvGrpSpPr/>
          <p:nvPr/>
        </p:nvGrpSpPr>
        <p:grpSpPr>
          <a:xfrm>
            <a:off x="3699828" y="4746946"/>
            <a:ext cx="1689856" cy="575733"/>
            <a:chOff x="2994556" y="3547533"/>
            <a:chExt cx="1689856" cy="575733"/>
          </a:xfrm>
        </p:grpSpPr>
        <p:pic>
          <p:nvPicPr>
            <p:cNvPr id="30" name="Picture 150" descr="ICON_VM_basic_label_Q308"/>
            <p:cNvPicPr>
              <a:picLocks noChangeAspect="1" noChangeArrowheads="1"/>
            </p:cNvPicPr>
            <p:nvPr/>
          </p:nvPicPr>
          <p:blipFill>
            <a:blip r:embed="rId6"/>
            <a:srcRect/>
            <a:stretch>
              <a:fillRect/>
            </a:stretch>
          </p:blipFill>
          <p:spPr bwMode="auto">
            <a:xfrm>
              <a:off x="2994556" y="3547533"/>
              <a:ext cx="496056" cy="575733"/>
            </a:xfrm>
            <a:prstGeom prst="rect">
              <a:avLst/>
            </a:prstGeom>
            <a:noFill/>
            <a:ln w="9525">
              <a:noFill/>
              <a:miter lim="800000"/>
              <a:headEnd/>
              <a:tailEnd/>
            </a:ln>
          </p:spPr>
        </p:pic>
        <p:pic>
          <p:nvPicPr>
            <p:cNvPr id="31" name="Picture 150" descr="ICON_VM_basic_label_Q308"/>
            <p:cNvPicPr>
              <a:picLocks noChangeAspect="1" noChangeArrowheads="1"/>
            </p:cNvPicPr>
            <p:nvPr/>
          </p:nvPicPr>
          <p:blipFill>
            <a:blip r:embed="rId6"/>
            <a:srcRect/>
            <a:stretch>
              <a:fillRect/>
            </a:stretch>
          </p:blipFill>
          <p:spPr bwMode="auto">
            <a:xfrm>
              <a:off x="3591456" y="3547533"/>
              <a:ext cx="496056" cy="575733"/>
            </a:xfrm>
            <a:prstGeom prst="rect">
              <a:avLst/>
            </a:prstGeom>
            <a:noFill/>
            <a:ln w="9525">
              <a:noFill/>
              <a:miter lim="800000"/>
              <a:headEnd/>
              <a:tailEnd/>
            </a:ln>
          </p:spPr>
        </p:pic>
        <p:pic>
          <p:nvPicPr>
            <p:cNvPr id="32" name="Picture 150" descr="ICON_VM_basic_label_Q308"/>
            <p:cNvPicPr>
              <a:picLocks noChangeAspect="1" noChangeArrowheads="1"/>
            </p:cNvPicPr>
            <p:nvPr/>
          </p:nvPicPr>
          <p:blipFill>
            <a:blip r:embed="rId6"/>
            <a:srcRect/>
            <a:stretch>
              <a:fillRect/>
            </a:stretch>
          </p:blipFill>
          <p:spPr bwMode="auto">
            <a:xfrm>
              <a:off x="4188356" y="3547533"/>
              <a:ext cx="496056" cy="575733"/>
            </a:xfrm>
            <a:prstGeom prst="rect">
              <a:avLst/>
            </a:prstGeom>
            <a:noFill/>
            <a:ln w="9525">
              <a:noFill/>
              <a:miter lim="800000"/>
              <a:headEnd/>
              <a:tailEnd/>
            </a:ln>
          </p:spPr>
        </p:pic>
      </p:grpSp>
      <p:grpSp>
        <p:nvGrpSpPr>
          <p:cNvPr id="39" name="Group 38"/>
          <p:cNvGrpSpPr/>
          <p:nvPr/>
        </p:nvGrpSpPr>
        <p:grpSpPr>
          <a:xfrm>
            <a:off x="4168477" y="5324071"/>
            <a:ext cx="781050" cy="788329"/>
            <a:chOff x="1388533" y="4504267"/>
            <a:chExt cx="781050" cy="954088"/>
          </a:xfrm>
        </p:grpSpPr>
        <p:pic>
          <p:nvPicPr>
            <p:cNvPr id="40"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4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sp>
        <p:nvSpPr>
          <p:cNvPr id="43" name="TextBox 42"/>
          <p:cNvSpPr txBox="1"/>
          <p:nvPr/>
        </p:nvSpPr>
        <p:spPr>
          <a:xfrm>
            <a:off x="2430153" y="1151020"/>
            <a:ext cx="1479892" cy="369332"/>
          </a:xfrm>
          <a:prstGeom prst="rect">
            <a:avLst/>
          </a:prstGeom>
          <a:noFill/>
        </p:spPr>
        <p:txBody>
          <a:bodyPr wrap="none" rtlCol="0">
            <a:spAutoFit/>
          </a:bodyPr>
          <a:lstStyle/>
          <a:p>
            <a:pPr algn="l"/>
            <a:r>
              <a:rPr lang="en-US" b="1" dirty="0">
                <a:solidFill>
                  <a:srgbClr val="333333"/>
                </a:solidFill>
              </a:rPr>
              <a:t>Customer A</a:t>
            </a:r>
          </a:p>
        </p:txBody>
      </p:sp>
      <p:sp>
        <p:nvSpPr>
          <p:cNvPr id="45" name="TextBox 44"/>
          <p:cNvSpPr txBox="1"/>
          <p:nvPr/>
        </p:nvSpPr>
        <p:spPr>
          <a:xfrm>
            <a:off x="2417235" y="4200917"/>
            <a:ext cx="1201996" cy="646331"/>
          </a:xfrm>
          <a:prstGeom prst="rect">
            <a:avLst/>
          </a:prstGeom>
          <a:noFill/>
        </p:spPr>
        <p:txBody>
          <a:bodyPr wrap="none" rtlCol="0">
            <a:spAutoFit/>
          </a:bodyPr>
          <a:lstStyle/>
          <a:p>
            <a:pPr algn="l"/>
            <a:r>
              <a:rPr lang="en-US" b="1" dirty="0">
                <a:solidFill>
                  <a:srgbClr val="333333"/>
                </a:solidFill>
              </a:rPr>
              <a:t>Provider</a:t>
            </a:r>
          </a:p>
          <a:p>
            <a:pPr algn="l"/>
            <a:r>
              <a:rPr lang="en-US" b="1" dirty="0">
                <a:solidFill>
                  <a:srgbClr val="333333"/>
                </a:solidFill>
              </a:rPr>
              <a:t>Cluster A</a:t>
            </a:r>
          </a:p>
        </p:txBody>
      </p:sp>
      <p:grpSp>
        <p:nvGrpSpPr>
          <p:cNvPr id="55" name="Group 54"/>
          <p:cNvGrpSpPr/>
          <p:nvPr/>
        </p:nvGrpSpPr>
        <p:grpSpPr>
          <a:xfrm>
            <a:off x="2433892" y="4962405"/>
            <a:ext cx="980818" cy="1056968"/>
            <a:chOff x="2677623" y="2034071"/>
            <a:chExt cx="1374618" cy="1583404"/>
          </a:xfrm>
        </p:grpSpPr>
        <p:sp>
          <p:nvSpPr>
            <p:cNvPr id="56" name="Rounded Rectangle 55"/>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SRM-A</a:t>
              </a:r>
            </a:p>
          </p:txBody>
        </p:sp>
        <p:sp>
          <p:nvSpPr>
            <p:cNvPr id="57" name="Rounded Rectangle 56"/>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58" name="Rounded Rectangle 57"/>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65" name="Rounded Rectangle 64"/>
          <p:cNvSpPr/>
          <p:nvPr/>
        </p:nvSpPr>
        <p:spPr bwMode="auto">
          <a:xfrm flipH="1">
            <a:off x="3973974" y="4239072"/>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grpSp>
        <p:nvGrpSpPr>
          <p:cNvPr id="66" name="Group 65"/>
          <p:cNvGrpSpPr/>
          <p:nvPr/>
        </p:nvGrpSpPr>
        <p:grpSpPr>
          <a:xfrm>
            <a:off x="2418087" y="1666355"/>
            <a:ext cx="980818" cy="1056968"/>
            <a:chOff x="2677623" y="2034071"/>
            <a:chExt cx="1374618" cy="1583404"/>
          </a:xfrm>
        </p:grpSpPr>
        <p:sp>
          <p:nvSpPr>
            <p:cNvPr id="67" name="Rounded Rectangle 66"/>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SRM-A</a:t>
              </a:r>
            </a:p>
          </p:txBody>
        </p:sp>
        <p:sp>
          <p:nvSpPr>
            <p:cNvPr id="68" name="Rounded Rectangle 67"/>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69" name="Rounded Rectangle 68"/>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71" name="Rounded Rectangle 70"/>
          <p:cNvSpPr/>
          <p:nvPr/>
        </p:nvSpPr>
        <p:spPr bwMode="auto">
          <a:xfrm>
            <a:off x="5741348" y="1033938"/>
            <a:ext cx="3384911" cy="2095906"/>
          </a:xfrm>
          <a:prstGeom prst="roundRect">
            <a:avLst/>
          </a:prstGeom>
          <a:solidFill>
            <a:schemeClr val="bg1"/>
          </a:solidFill>
          <a:ln w="50800">
            <a:solidFill>
              <a:schemeClr val="accent5"/>
            </a:solidFill>
            <a:round/>
            <a:headEnd/>
            <a:tailEnd/>
          </a:ln>
        </p:spPr>
        <p:txBody>
          <a:bodyPr wrap="none" lIns="0" tIns="0" rIns="0" bIns="0" rtlCol="0" anchor="ctr"/>
          <a:lstStyle/>
          <a:p>
            <a:pPr algn="ctr"/>
            <a:endParaRPr lang="en-US" dirty="0">
              <a:solidFill>
                <a:srgbClr val="FFFFFF"/>
              </a:solidFill>
            </a:endParaRPr>
          </a:p>
        </p:txBody>
      </p:sp>
      <p:grpSp>
        <p:nvGrpSpPr>
          <p:cNvPr id="72" name="Group 71"/>
          <p:cNvGrpSpPr/>
          <p:nvPr/>
        </p:nvGrpSpPr>
        <p:grpSpPr>
          <a:xfrm>
            <a:off x="7714190" y="1265091"/>
            <a:ext cx="781050" cy="954088"/>
            <a:chOff x="1388533" y="4504267"/>
            <a:chExt cx="781050" cy="954088"/>
          </a:xfrm>
        </p:grpSpPr>
        <p:pic>
          <p:nvPicPr>
            <p:cNvPr id="73"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74"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grpSp>
        <p:nvGrpSpPr>
          <p:cNvPr id="75" name="Group 74"/>
          <p:cNvGrpSpPr/>
          <p:nvPr/>
        </p:nvGrpSpPr>
        <p:grpSpPr>
          <a:xfrm>
            <a:off x="7186443" y="2300526"/>
            <a:ext cx="1839913" cy="650212"/>
            <a:chOff x="835555" y="3530600"/>
            <a:chExt cx="1839913" cy="650212"/>
          </a:xfrm>
        </p:grpSpPr>
        <p:pic>
          <p:nvPicPr>
            <p:cNvPr id="76" name="Picture 2" descr="C:\Users\testuser\AppData\Local\Temp\VMwareDnD\e084455a\ICON_VM_detailed_Q408.png"/>
            <p:cNvPicPr>
              <a:picLocks noChangeAspect="1" noChangeArrowheads="1"/>
            </p:cNvPicPr>
            <p:nvPr/>
          </p:nvPicPr>
          <p:blipFill>
            <a:blip r:embed="rId5"/>
            <a:srcRect/>
            <a:stretch>
              <a:fillRect/>
            </a:stretch>
          </p:blipFill>
          <p:spPr bwMode="auto">
            <a:xfrm>
              <a:off x="835555" y="3530600"/>
              <a:ext cx="561446" cy="650212"/>
            </a:xfrm>
            <a:prstGeom prst="rect">
              <a:avLst/>
            </a:prstGeom>
            <a:noFill/>
          </p:spPr>
        </p:pic>
        <p:pic>
          <p:nvPicPr>
            <p:cNvPr id="77" name="Picture 2" descr="C:\Users\testuser\AppData\Local\Temp\VMwareDnD\e084455a\ICON_VM_detailed_Q408.png"/>
            <p:cNvPicPr>
              <a:picLocks noChangeAspect="1" noChangeArrowheads="1"/>
            </p:cNvPicPr>
            <p:nvPr/>
          </p:nvPicPr>
          <p:blipFill>
            <a:blip r:embed="rId5"/>
            <a:srcRect/>
            <a:stretch>
              <a:fillRect/>
            </a:stretch>
          </p:blipFill>
          <p:spPr bwMode="auto">
            <a:xfrm>
              <a:off x="1474788" y="3530600"/>
              <a:ext cx="561446" cy="650212"/>
            </a:xfrm>
            <a:prstGeom prst="rect">
              <a:avLst/>
            </a:prstGeom>
            <a:noFill/>
          </p:spPr>
        </p:pic>
        <p:pic>
          <p:nvPicPr>
            <p:cNvPr id="78" name="Picture 2" descr="C:\Users\testuser\AppData\Local\Temp\VMwareDnD\e084455a\ICON_VM_detailed_Q408.png"/>
            <p:cNvPicPr>
              <a:picLocks noChangeAspect="1" noChangeArrowheads="1"/>
            </p:cNvPicPr>
            <p:nvPr/>
          </p:nvPicPr>
          <p:blipFill>
            <a:blip r:embed="rId5"/>
            <a:srcRect/>
            <a:stretch>
              <a:fillRect/>
            </a:stretch>
          </p:blipFill>
          <p:spPr bwMode="auto">
            <a:xfrm>
              <a:off x="2114022" y="3530600"/>
              <a:ext cx="561446" cy="650212"/>
            </a:xfrm>
            <a:prstGeom prst="rect">
              <a:avLst/>
            </a:prstGeom>
            <a:noFill/>
          </p:spPr>
        </p:pic>
      </p:grpSp>
      <p:sp>
        <p:nvSpPr>
          <p:cNvPr id="79" name="TextBox 78"/>
          <p:cNvSpPr txBox="1"/>
          <p:nvPr/>
        </p:nvSpPr>
        <p:spPr>
          <a:xfrm>
            <a:off x="5988688" y="1152025"/>
            <a:ext cx="1479892" cy="369332"/>
          </a:xfrm>
          <a:prstGeom prst="rect">
            <a:avLst/>
          </a:prstGeom>
          <a:noFill/>
        </p:spPr>
        <p:txBody>
          <a:bodyPr wrap="none" rtlCol="0">
            <a:spAutoFit/>
          </a:bodyPr>
          <a:lstStyle/>
          <a:p>
            <a:pPr algn="l"/>
            <a:r>
              <a:rPr lang="en-US" b="1" dirty="0">
                <a:solidFill>
                  <a:srgbClr val="333333"/>
                </a:solidFill>
              </a:rPr>
              <a:t>Customer B</a:t>
            </a:r>
          </a:p>
        </p:txBody>
      </p:sp>
      <p:grpSp>
        <p:nvGrpSpPr>
          <p:cNvPr id="80" name="Group 79"/>
          <p:cNvGrpSpPr/>
          <p:nvPr/>
        </p:nvGrpSpPr>
        <p:grpSpPr>
          <a:xfrm>
            <a:off x="5976622" y="1667360"/>
            <a:ext cx="980818" cy="1056968"/>
            <a:chOff x="2677623" y="2034071"/>
            <a:chExt cx="1374618" cy="1583404"/>
          </a:xfrm>
        </p:grpSpPr>
        <p:sp>
          <p:nvSpPr>
            <p:cNvPr id="81" name="Rounded Rectangle 80"/>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SRM-B</a:t>
              </a:r>
            </a:p>
          </p:txBody>
        </p:sp>
        <p:sp>
          <p:nvSpPr>
            <p:cNvPr id="82" name="Rounded Rectangle 81"/>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83" name="Rounded Rectangle 82"/>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84" name="Rounded Rectangle 83"/>
          <p:cNvSpPr/>
          <p:nvPr/>
        </p:nvSpPr>
        <p:spPr bwMode="auto">
          <a:xfrm>
            <a:off x="5782891" y="4105500"/>
            <a:ext cx="3377008" cy="2024254"/>
          </a:xfrm>
          <a:prstGeom prst="roundRect">
            <a:avLst/>
          </a:prstGeom>
          <a:solidFill>
            <a:schemeClr val="bg1"/>
          </a:solidFill>
          <a:ln w="50800">
            <a:solidFill>
              <a:schemeClr val="accent4"/>
            </a:solidFill>
            <a:round/>
            <a:headEnd/>
            <a:tailEnd/>
          </a:ln>
        </p:spPr>
        <p:txBody>
          <a:bodyPr wrap="none" lIns="0" tIns="0" rIns="0" bIns="0" rtlCol="0" anchor="ctr"/>
          <a:lstStyle/>
          <a:p>
            <a:pPr algn="ctr"/>
            <a:endParaRPr lang="en-US" dirty="0">
              <a:solidFill>
                <a:srgbClr val="FFFFFF"/>
              </a:solidFill>
            </a:endParaRPr>
          </a:p>
        </p:txBody>
      </p:sp>
      <p:grpSp>
        <p:nvGrpSpPr>
          <p:cNvPr id="85" name="Group 84"/>
          <p:cNvGrpSpPr/>
          <p:nvPr/>
        </p:nvGrpSpPr>
        <p:grpSpPr>
          <a:xfrm>
            <a:off x="7292004" y="4756361"/>
            <a:ext cx="1689856" cy="575733"/>
            <a:chOff x="2994556" y="3547533"/>
            <a:chExt cx="1689856" cy="575733"/>
          </a:xfrm>
        </p:grpSpPr>
        <p:pic>
          <p:nvPicPr>
            <p:cNvPr id="86" name="Picture 150" descr="ICON_VM_basic_label_Q308"/>
            <p:cNvPicPr>
              <a:picLocks noChangeAspect="1" noChangeArrowheads="1"/>
            </p:cNvPicPr>
            <p:nvPr/>
          </p:nvPicPr>
          <p:blipFill>
            <a:blip r:embed="rId6"/>
            <a:srcRect/>
            <a:stretch>
              <a:fillRect/>
            </a:stretch>
          </p:blipFill>
          <p:spPr bwMode="auto">
            <a:xfrm>
              <a:off x="2994556" y="3547533"/>
              <a:ext cx="496056" cy="575733"/>
            </a:xfrm>
            <a:prstGeom prst="rect">
              <a:avLst/>
            </a:prstGeom>
            <a:noFill/>
            <a:ln w="9525">
              <a:noFill/>
              <a:miter lim="800000"/>
              <a:headEnd/>
              <a:tailEnd/>
            </a:ln>
          </p:spPr>
        </p:pic>
        <p:pic>
          <p:nvPicPr>
            <p:cNvPr id="87" name="Picture 150" descr="ICON_VM_basic_label_Q308"/>
            <p:cNvPicPr>
              <a:picLocks noChangeAspect="1" noChangeArrowheads="1"/>
            </p:cNvPicPr>
            <p:nvPr/>
          </p:nvPicPr>
          <p:blipFill>
            <a:blip r:embed="rId6"/>
            <a:srcRect/>
            <a:stretch>
              <a:fillRect/>
            </a:stretch>
          </p:blipFill>
          <p:spPr bwMode="auto">
            <a:xfrm>
              <a:off x="3591456" y="3547533"/>
              <a:ext cx="496056" cy="575733"/>
            </a:xfrm>
            <a:prstGeom prst="rect">
              <a:avLst/>
            </a:prstGeom>
            <a:noFill/>
            <a:ln w="9525">
              <a:noFill/>
              <a:miter lim="800000"/>
              <a:headEnd/>
              <a:tailEnd/>
            </a:ln>
          </p:spPr>
        </p:pic>
        <p:pic>
          <p:nvPicPr>
            <p:cNvPr id="88" name="Picture 150" descr="ICON_VM_basic_label_Q308"/>
            <p:cNvPicPr>
              <a:picLocks noChangeAspect="1" noChangeArrowheads="1"/>
            </p:cNvPicPr>
            <p:nvPr/>
          </p:nvPicPr>
          <p:blipFill>
            <a:blip r:embed="rId6"/>
            <a:srcRect/>
            <a:stretch>
              <a:fillRect/>
            </a:stretch>
          </p:blipFill>
          <p:spPr bwMode="auto">
            <a:xfrm>
              <a:off x="4188356" y="3547533"/>
              <a:ext cx="496056" cy="575733"/>
            </a:xfrm>
            <a:prstGeom prst="rect">
              <a:avLst/>
            </a:prstGeom>
            <a:noFill/>
            <a:ln w="9525">
              <a:noFill/>
              <a:miter lim="800000"/>
              <a:headEnd/>
              <a:tailEnd/>
            </a:ln>
          </p:spPr>
        </p:pic>
      </p:grpSp>
      <p:grpSp>
        <p:nvGrpSpPr>
          <p:cNvPr id="89" name="Group 88"/>
          <p:cNvGrpSpPr/>
          <p:nvPr/>
        </p:nvGrpSpPr>
        <p:grpSpPr>
          <a:xfrm>
            <a:off x="7760653" y="5333486"/>
            <a:ext cx="781050" cy="788329"/>
            <a:chOff x="1388533" y="4504267"/>
            <a:chExt cx="781050" cy="954088"/>
          </a:xfrm>
        </p:grpSpPr>
        <p:pic>
          <p:nvPicPr>
            <p:cNvPr id="90" name="Picture 13" descr="ICON_Storage_1up_Q308.png"/>
            <p:cNvPicPr>
              <a:picLocks noChangeAspect="1"/>
            </p:cNvPicPr>
            <p:nvPr/>
          </p:nvPicPr>
          <p:blipFill>
            <a:blip r:embed="rId3"/>
            <a:srcRect/>
            <a:stretch>
              <a:fillRect/>
            </a:stretch>
          </p:blipFill>
          <p:spPr bwMode="auto">
            <a:xfrm>
              <a:off x="1388533" y="4504267"/>
              <a:ext cx="781050" cy="954088"/>
            </a:xfrm>
            <a:prstGeom prst="rect">
              <a:avLst/>
            </a:prstGeom>
            <a:noFill/>
            <a:ln w="9525">
              <a:noFill/>
              <a:miter lim="800000"/>
              <a:headEnd/>
              <a:tailEnd/>
            </a:ln>
          </p:spPr>
        </p:pic>
        <p:pic>
          <p:nvPicPr>
            <p:cNvPr id="91" name="Picture 30" descr="ICON_FileFolder_yellow_Q308"/>
            <p:cNvPicPr>
              <a:picLocks noChangeAspect="1" noChangeArrowheads="1"/>
            </p:cNvPicPr>
            <p:nvPr/>
          </p:nvPicPr>
          <p:blipFill>
            <a:blip r:embed="rId4"/>
            <a:srcRect/>
            <a:stretch>
              <a:fillRect/>
            </a:stretch>
          </p:blipFill>
          <p:spPr bwMode="auto">
            <a:xfrm>
              <a:off x="1540935" y="4678365"/>
              <a:ext cx="444560" cy="554035"/>
            </a:xfrm>
            <a:prstGeom prst="rect">
              <a:avLst/>
            </a:prstGeom>
            <a:noFill/>
            <a:ln w="9525">
              <a:noFill/>
              <a:miter lim="800000"/>
              <a:headEnd/>
              <a:tailEnd/>
            </a:ln>
          </p:spPr>
        </p:pic>
      </p:grpSp>
      <p:sp>
        <p:nvSpPr>
          <p:cNvPr id="92" name="TextBox 91"/>
          <p:cNvSpPr txBox="1"/>
          <p:nvPr/>
        </p:nvSpPr>
        <p:spPr>
          <a:xfrm>
            <a:off x="6009411" y="4210332"/>
            <a:ext cx="1210588" cy="646331"/>
          </a:xfrm>
          <a:prstGeom prst="rect">
            <a:avLst/>
          </a:prstGeom>
          <a:noFill/>
        </p:spPr>
        <p:txBody>
          <a:bodyPr wrap="none" rtlCol="0">
            <a:spAutoFit/>
          </a:bodyPr>
          <a:lstStyle/>
          <a:p>
            <a:pPr algn="l"/>
            <a:r>
              <a:rPr lang="en-US" b="1" dirty="0">
                <a:solidFill>
                  <a:srgbClr val="333333"/>
                </a:solidFill>
              </a:rPr>
              <a:t>Provider</a:t>
            </a:r>
          </a:p>
          <a:p>
            <a:pPr algn="l"/>
            <a:r>
              <a:rPr lang="en-US" b="1" dirty="0">
                <a:solidFill>
                  <a:srgbClr val="333333"/>
                </a:solidFill>
              </a:rPr>
              <a:t>Cluster B</a:t>
            </a:r>
          </a:p>
        </p:txBody>
      </p:sp>
      <p:grpSp>
        <p:nvGrpSpPr>
          <p:cNvPr id="93" name="Group 92"/>
          <p:cNvGrpSpPr/>
          <p:nvPr/>
        </p:nvGrpSpPr>
        <p:grpSpPr>
          <a:xfrm>
            <a:off x="6026068" y="4971820"/>
            <a:ext cx="980818" cy="1056968"/>
            <a:chOff x="2677623" y="2034071"/>
            <a:chExt cx="1374618" cy="1583404"/>
          </a:xfrm>
        </p:grpSpPr>
        <p:sp>
          <p:nvSpPr>
            <p:cNvPr id="94" name="Rounded Rectangle 93"/>
            <p:cNvSpPr/>
            <p:nvPr/>
          </p:nvSpPr>
          <p:spPr bwMode="auto">
            <a:xfrm flipH="1">
              <a:off x="2685154" y="2584554"/>
              <a:ext cx="1359557" cy="487220"/>
            </a:xfrm>
            <a:prstGeom prst="roundRect">
              <a:avLst/>
            </a:prstGeom>
            <a:gradFill>
              <a:gsLst>
                <a:gs pos="0">
                  <a:srgbClr val="0F388A"/>
                </a:gs>
                <a:gs pos="100000">
                  <a:srgbClr val="1564AB">
                    <a:alpha val="98824"/>
                  </a:srgbClr>
                </a:gs>
              </a:gsLst>
            </a:gradFill>
            <a:ln w="12700">
              <a:solidFill>
                <a:srgbClr val="1A448A"/>
              </a:solidFill>
              <a:headEnd type="none" w="med" len="med"/>
              <a:tailEnd type="none" w="med" len="med"/>
            </a:ln>
            <a:effectLst>
              <a:outerShdw blurRad="50800" dist="25400" dir="5400000" sx="99000" sy="99000" algn="t" rotWithShape="0">
                <a:prstClr val="black">
                  <a:alpha val="40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buClr>
                  <a:srgbClr val="000000"/>
                </a:buClr>
                <a:defRPr/>
              </a:pPr>
              <a:r>
                <a:rPr lang="en-US" sz="1600" b="1" dirty="0">
                  <a:solidFill>
                    <a:schemeClr val="bg1"/>
                  </a:solidFill>
                </a:rPr>
                <a:t>SRM-B</a:t>
              </a:r>
            </a:p>
          </p:txBody>
        </p:sp>
        <p:sp>
          <p:nvSpPr>
            <p:cNvPr id="95" name="Rounded Rectangle 94"/>
            <p:cNvSpPr/>
            <p:nvPr/>
          </p:nvSpPr>
          <p:spPr bwMode="auto">
            <a:xfrm flipH="1">
              <a:off x="2677623" y="3135037"/>
              <a:ext cx="1374618" cy="482438"/>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VRMS</a:t>
              </a:r>
            </a:p>
          </p:txBody>
        </p:sp>
        <p:sp>
          <p:nvSpPr>
            <p:cNvPr id="96" name="Rounded Rectangle 95"/>
            <p:cNvSpPr/>
            <p:nvPr/>
          </p:nvSpPr>
          <p:spPr bwMode="auto">
            <a:xfrm flipH="1">
              <a:off x="2683653" y="2034071"/>
              <a:ext cx="1362558" cy="487220"/>
            </a:xfrm>
            <a:prstGeom prst="roundRect">
              <a:avLst/>
            </a:prstGeom>
            <a:gradFill>
              <a:gsLst>
                <a:gs pos="0">
                  <a:srgbClr val="C34B1B"/>
                </a:gs>
                <a:gs pos="100000">
                  <a:srgbClr val="E7893F"/>
                </a:gs>
              </a:gsLst>
            </a:gradFill>
            <a:ln w="12700">
              <a:solidFill>
                <a:schemeClr val="accent6"/>
              </a:solidFill>
              <a:headEnd type="none" w="med" len="med"/>
              <a:tailEnd type="none" w="med" len="med"/>
            </a:ln>
            <a:effectLst>
              <a:outerShdw blurRad="50800" dist="25400" dir="5400000" sx="99000" sy="99000" algn="t" rotWithShape="0">
                <a:prstClr val="black">
                  <a:alpha val="29000"/>
                </a:prstClr>
              </a:outerShdw>
            </a:effectLst>
            <a:scene3d>
              <a:camera prst="orthographicFront"/>
              <a:lightRig rig="threePt" dir="t"/>
            </a:scene3d>
            <a:sp3d>
              <a:bevelT w="3810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VC</a:t>
              </a:r>
            </a:p>
          </p:txBody>
        </p:sp>
      </p:grpSp>
      <p:sp>
        <p:nvSpPr>
          <p:cNvPr id="97" name="Rounded Rectangle 96"/>
          <p:cNvSpPr/>
          <p:nvPr/>
        </p:nvSpPr>
        <p:spPr bwMode="auto">
          <a:xfrm flipH="1">
            <a:off x="7566150" y="4248487"/>
            <a:ext cx="1096213" cy="304801"/>
          </a:xfrm>
          <a:prstGeom prst="roundRect">
            <a:avLst/>
          </a:prstGeom>
          <a:gradFill flip="none" rotWithShape="1">
            <a:gsLst>
              <a:gs pos="99000">
                <a:srgbClr val="AAD26B"/>
              </a:gs>
              <a:gs pos="0">
                <a:srgbClr val="6C9E3B"/>
              </a:gs>
            </a:gsLst>
            <a:lin ang="16200000" scaled="0"/>
            <a:tileRect/>
          </a:gradFill>
          <a:ln w="12700">
            <a:solidFill>
              <a:srgbClr val="689739"/>
            </a:solidFill>
            <a:headEnd type="none" w="med" len="med"/>
            <a:tailEnd type="none" w="med" len="med"/>
          </a:ln>
          <a:effectLst>
            <a:outerShdw blurRad="50800" dist="25400" dir="5400000" sx="99000" sy="99000" algn="t" rotWithShape="0">
              <a:prstClr val="black">
                <a:alpha val="30000"/>
              </a:prstClr>
            </a:outerShdw>
          </a:effectLst>
          <a:scene3d>
            <a:camera prst="orthographicFront"/>
            <a:lightRig rig="threePt" dir="t"/>
          </a:scene3d>
          <a:sp3d>
            <a:bevelT w="31750" h="12700"/>
          </a:sp3d>
        </p:spPr>
        <p:style>
          <a:lnRef idx="1">
            <a:schemeClr val="accent4"/>
          </a:lnRef>
          <a:fillRef idx="3">
            <a:schemeClr val="accent4"/>
          </a:fillRef>
          <a:effectRef idx="2">
            <a:schemeClr val="accent4"/>
          </a:effectRef>
          <a:fontRef idx="minor">
            <a:schemeClr val="lt1"/>
          </a:fontRef>
        </p:style>
        <p:txBody>
          <a:bodyPr anchor="ctr"/>
          <a:lstStyle/>
          <a:p>
            <a:pPr algn="ctr">
              <a:spcAft>
                <a:spcPct val="0"/>
              </a:spcAft>
              <a:defRPr/>
            </a:pPr>
            <a:r>
              <a:rPr lang="en-US" sz="1600" b="1" dirty="0">
                <a:solidFill>
                  <a:srgbClr val="FFFFFF"/>
                </a:solidFill>
              </a:rPr>
              <a:t>VRS</a:t>
            </a:r>
          </a:p>
        </p:txBody>
      </p:sp>
      <p:sp>
        <p:nvSpPr>
          <p:cNvPr id="99" name="Curved Right Arrow 98"/>
          <p:cNvSpPr/>
          <p:nvPr/>
        </p:nvSpPr>
        <p:spPr bwMode="auto">
          <a:xfrm>
            <a:off x="1701205" y="2129914"/>
            <a:ext cx="705859" cy="3539003"/>
          </a:xfrm>
          <a:prstGeom prst="curvedRightArrow">
            <a:avLst/>
          </a:prstGeom>
          <a:solidFill>
            <a:schemeClr val="accent4"/>
          </a:solidFill>
          <a:ln w="19050">
            <a:solidFill>
              <a:schemeClr val="accent3"/>
            </a:solidFill>
            <a:round/>
            <a:headEnd/>
            <a:tailEnd/>
          </a:ln>
        </p:spPr>
        <p:txBody>
          <a:bodyPr wrap="none" lIns="0" tIns="0" rIns="0" bIns="0" rtlCol="0" anchor="ctr"/>
          <a:lstStyle/>
          <a:p>
            <a:pPr algn="ctr"/>
            <a:endParaRPr lang="en-US" dirty="0">
              <a:solidFill>
                <a:srgbClr val="FFFFFF"/>
              </a:solidFill>
            </a:endParaRPr>
          </a:p>
        </p:txBody>
      </p:sp>
      <p:sp>
        <p:nvSpPr>
          <p:cNvPr id="100" name="Curved Right Arrow 99"/>
          <p:cNvSpPr/>
          <p:nvPr/>
        </p:nvSpPr>
        <p:spPr bwMode="auto">
          <a:xfrm>
            <a:off x="5276560" y="2122508"/>
            <a:ext cx="705859" cy="3539003"/>
          </a:xfrm>
          <a:prstGeom prst="curvedRightArrow">
            <a:avLst/>
          </a:prstGeom>
          <a:solidFill>
            <a:schemeClr val="accent4"/>
          </a:solidFill>
          <a:ln w="19050">
            <a:solidFill>
              <a:schemeClr val="accent3"/>
            </a:solidFill>
            <a:round/>
            <a:headEnd/>
            <a:tailEnd/>
          </a:ln>
        </p:spPr>
        <p:txBody>
          <a:bodyPr wrap="none" lIns="0" tIns="0" rIns="0" bIns="0" rtlCol="0" anchor="ctr"/>
          <a:lstStyle/>
          <a:p>
            <a:pPr algn="ctr"/>
            <a:endParaRPr lang="en-US" dirty="0">
              <a:solidFill>
                <a:srgbClr val="FFFFFF"/>
              </a:solidFill>
            </a:endParaRPr>
          </a:p>
        </p:txBody>
      </p:sp>
      <p:sp>
        <p:nvSpPr>
          <p:cNvPr id="106" name="Down Arrow 105"/>
          <p:cNvSpPr/>
          <p:nvPr/>
        </p:nvSpPr>
        <p:spPr bwMode="auto">
          <a:xfrm>
            <a:off x="4257366" y="2937045"/>
            <a:ext cx="570258" cy="1285203"/>
          </a:xfrm>
          <a:prstGeom prst="downArrow">
            <a:avLst/>
          </a:prstGeom>
          <a:gradFill flip="none" rotWithShape="1">
            <a:gsLst>
              <a:gs pos="51000">
                <a:schemeClr val="bg2"/>
              </a:gs>
              <a:gs pos="100000">
                <a:srgbClr val="000000"/>
              </a:gs>
            </a:gsLst>
            <a:lin ang="16200000" scaled="0"/>
            <a:tileRect/>
          </a:gradFill>
          <a:ln w="19050">
            <a:solidFill>
              <a:schemeClr val="tx2"/>
            </a:solidFill>
            <a:round/>
            <a:headEnd/>
            <a:tailEnd/>
          </a:ln>
          <a:scene3d>
            <a:camera prst="orthographicFront"/>
            <a:lightRig rig="threePt" dir="t"/>
          </a:scene3d>
          <a:sp3d>
            <a:bevelT w="114300" prst="artDeco"/>
          </a:sp3d>
        </p:spPr>
        <p:txBody>
          <a:bodyPr/>
          <a:lstStyle/>
          <a:p>
            <a:endParaRPr lang="en-US" dirty="0"/>
          </a:p>
        </p:txBody>
      </p:sp>
      <p:sp>
        <p:nvSpPr>
          <p:cNvPr id="107" name="Down Arrow 106"/>
          <p:cNvSpPr/>
          <p:nvPr/>
        </p:nvSpPr>
        <p:spPr bwMode="auto">
          <a:xfrm>
            <a:off x="7815900" y="2963283"/>
            <a:ext cx="570258" cy="1285203"/>
          </a:xfrm>
          <a:prstGeom prst="downArrow">
            <a:avLst/>
          </a:prstGeom>
          <a:gradFill flip="none" rotWithShape="1">
            <a:gsLst>
              <a:gs pos="51000">
                <a:schemeClr val="bg2"/>
              </a:gs>
              <a:gs pos="100000">
                <a:srgbClr val="000000"/>
              </a:gs>
            </a:gsLst>
            <a:lin ang="16200000" scaled="0"/>
            <a:tileRect/>
          </a:gradFill>
          <a:ln w="19050">
            <a:solidFill>
              <a:schemeClr val="tx2"/>
            </a:solidFill>
            <a:round/>
            <a:headEnd/>
            <a:tailEnd/>
          </a:ln>
          <a:scene3d>
            <a:camera prst="orthographicFront"/>
            <a:lightRig rig="threePt" dir="t"/>
          </a:scene3d>
          <a:sp3d>
            <a:bevelT w="114300" prst="artDeco"/>
          </a:sp3d>
        </p:spPr>
        <p:txBody>
          <a:bodyPr/>
          <a:lstStyle/>
          <a:p>
            <a:endParaRPr lang="en-US" dirty="0"/>
          </a:p>
        </p:txBody>
      </p:sp>
    </p:spTree>
    <p:extLst>
      <p:ext uri="{BB962C8B-B14F-4D97-AF65-F5344CB8AC3E}">
        <p14:creationId xmlns:p14="http://schemas.microsoft.com/office/powerpoint/2010/main" val="38755757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 and Cons of 1 to 1 paired architecture</a:t>
            </a:r>
          </a:p>
        </p:txBody>
      </p:sp>
      <p:graphicFrame>
        <p:nvGraphicFramePr>
          <p:cNvPr id="4" name="Table 3"/>
          <p:cNvGraphicFramePr>
            <a:graphicFrameLocks noGrp="1"/>
          </p:cNvGraphicFramePr>
          <p:nvPr>
            <p:extLst>
              <p:ext uri="{D42A27DB-BD31-4B8C-83A1-F6EECF244321}">
                <p14:modId xmlns:p14="http://schemas.microsoft.com/office/powerpoint/2010/main" val="2284433177"/>
              </p:ext>
            </p:extLst>
          </p:nvPr>
        </p:nvGraphicFramePr>
        <p:xfrm>
          <a:off x="912812" y="1143000"/>
          <a:ext cx="10666578" cy="4566920"/>
        </p:xfrm>
        <a:graphic>
          <a:graphicData uri="http://schemas.openxmlformats.org/drawingml/2006/table">
            <a:tbl>
              <a:tblPr firstRow="1" bandRow="1">
                <a:tableStyleId>{5C22544A-7EE6-4342-B048-85BDC9FD1C3A}</a:tableStyleId>
              </a:tblPr>
              <a:tblGrid>
                <a:gridCol w="5333289">
                  <a:extLst>
                    <a:ext uri="{9D8B030D-6E8A-4147-A177-3AD203B41FA5}">
                      <a16:colId xmlns:a16="http://schemas.microsoft.com/office/drawing/2014/main" xmlns="" val="20000"/>
                    </a:ext>
                  </a:extLst>
                </a:gridCol>
                <a:gridCol w="5333289">
                  <a:extLst>
                    <a:ext uri="{9D8B030D-6E8A-4147-A177-3AD203B41FA5}">
                      <a16:colId xmlns:a16="http://schemas.microsoft.com/office/drawing/2014/main" xmlns="" val="20001"/>
                    </a:ext>
                  </a:extLst>
                </a:gridCol>
              </a:tblGrid>
              <a:tr h="392680">
                <a:tc>
                  <a:txBody>
                    <a:bodyPr/>
                    <a:lstStyle/>
                    <a:p>
                      <a:r>
                        <a:rPr lang="en-US" dirty="0"/>
                        <a:t>Pros</a:t>
                      </a:r>
                    </a:p>
                  </a:txBody>
                  <a:tcPr/>
                </a:tc>
                <a:tc>
                  <a:txBody>
                    <a:bodyPr/>
                    <a:lstStyle/>
                    <a:p>
                      <a:r>
                        <a:rPr lang="en-US" dirty="0"/>
                        <a:t>Cons</a:t>
                      </a:r>
                    </a:p>
                  </a:txBody>
                  <a:tcPr/>
                </a:tc>
                <a:extLst>
                  <a:ext uri="{0D108BD9-81ED-4DB2-BD59-A6C34878D82A}">
                    <a16:rowId xmlns:a16="http://schemas.microsoft.com/office/drawing/2014/main" xmlns="" val="10000"/>
                  </a:ext>
                </a:extLst>
              </a:tr>
              <a:tr h="392680">
                <a:tc>
                  <a:txBody>
                    <a:bodyPr/>
                    <a:lstStyle/>
                    <a:p>
                      <a:r>
                        <a:rPr lang="en-US" dirty="0"/>
                        <a:t>Ensures</a:t>
                      </a:r>
                      <a:r>
                        <a:rPr lang="en-US" baseline="0" dirty="0"/>
                        <a:t> customer isolation</a:t>
                      </a:r>
                      <a:endParaRPr lang="en-US" dirty="0"/>
                    </a:p>
                  </a:txBody>
                  <a:tcPr/>
                </a:tc>
                <a:tc>
                  <a:txBody>
                    <a:bodyPr/>
                    <a:lstStyle/>
                    <a:p>
                      <a:r>
                        <a:rPr lang="en-US" dirty="0"/>
                        <a:t>Highest cost model </a:t>
                      </a:r>
                    </a:p>
                  </a:txBody>
                  <a:tcPr/>
                </a:tc>
                <a:extLst>
                  <a:ext uri="{0D108BD9-81ED-4DB2-BD59-A6C34878D82A}">
                    <a16:rowId xmlns:a16="http://schemas.microsoft.com/office/drawing/2014/main" xmlns="" val="10001"/>
                  </a:ext>
                </a:extLst>
              </a:tr>
              <a:tr h="677776">
                <a:tc>
                  <a:txBody>
                    <a:bodyPr/>
                    <a:lstStyle/>
                    <a:p>
                      <a:r>
                        <a:rPr lang="en-US" dirty="0"/>
                        <a:t>Dedicated resources</a:t>
                      </a:r>
                      <a:r>
                        <a:rPr lang="en-US" baseline="0" dirty="0"/>
                        <a:t> per consumer</a:t>
                      </a:r>
                    </a:p>
                  </a:txBody>
                  <a:tcPr/>
                </a:tc>
                <a:tc>
                  <a:txBody>
                    <a:bodyPr/>
                    <a:lstStyle/>
                    <a:p>
                      <a:r>
                        <a:rPr lang="en-US" dirty="0"/>
                        <a:t>High level</a:t>
                      </a:r>
                      <a:r>
                        <a:rPr lang="en-US" baseline="0" dirty="0"/>
                        <a:t> of ongoing management</a:t>
                      </a:r>
                      <a:endParaRPr lang="en-US" dirty="0"/>
                    </a:p>
                  </a:txBody>
                  <a:tcPr/>
                </a:tc>
                <a:extLst>
                  <a:ext uri="{0D108BD9-81ED-4DB2-BD59-A6C34878D82A}">
                    <a16:rowId xmlns:a16="http://schemas.microsoft.com/office/drawing/2014/main" xmlns="" val="10002"/>
                  </a:ext>
                </a:extLst>
              </a:tr>
              <a:tr h="677776">
                <a:tc>
                  <a:txBody>
                    <a:bodyPr/>
                    <a:lstStyle/>
                    <a:p>
                      <a:r>
                        <a:rPr lang="en-US" dirty="0"/>
                        <a:t>Can</a:t>
                      </a:r>
                      <a:r>
                        <a:rPr lang="en-US" baseline="0" dirty="0"/>
                        <a:t> provide full admin rights to consumers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Wasted</a:t>
                      </a:r>
                      <a:r>
                        <a:rPr lang="en-US" baseline="0" dirty="0"/>
                        <a:t> resources during non-failover times</a:t>
                      </a:r>
                      <a:endParaRPr lang="en-US" dirty="0"/>
                    </a:p>
                  </a:txBody>
                  <a:tcPr/>
                </a:tc>
                <a:extLst>
                  <a:ext uri="{0D108BD9-81ED-4DB2-BD59-A6C34878D82A}">
                    <a16:rowId xmlns:a16="http://schemas.microsoft.com/office/drawing/2014/main" xmlns="" val="10003"/>
                  </a:ext>
                </a:extLst>
              </a:tr>
              <a:tr h="677776">
                <a:tc>
                  <a:txBody>
                    <a:bodyPr/>
                    <a:lstStyle/>
                    <a:p>
                      <a:r>
                        <a:rPr lang="en-US" dirty="0"/>
                        <a:t>Easy self-service for consumers</a:t>
                      </a:r>
                    </a:p>
                  </a:txBody>
                  <a:tcPr/>
                </a:tc>
                <a:tc>
                  <a:txBody>
                    <a:bodyPr/>
                    <a:lstStyle/>
                    <a:p>
                      <a:endParaRPr lang="en-US" dirty="0"/>
                    </a:p>
                  </a:txBody>
                  <a:tcPr/>
                </a:tc>
                <a:extLst>
                  <a:ext uri="{0D108BD9-81ED-4DB2-BD59-A6C34878D82A}">
                    <a16:rowId xmlns:a16="http://schemas.microsoft.com/office/drawing/2014/main" xmlns="" val="10004"/>
                  </a:ext>
                </a:extLst>
              </a:tr>
              <a:tr h="677776">
                <a:tc>
                  <a:txBody>
                    <a:bodyPr/>
                    <a:lstStyle/>
                    <a:p>
                      <a:r>
                        <a:rPr lang="en-US" dirty="0"/>
                        <a:t>Well known and traditional model for configuration</a:t>
                      </a:r>
                    </a:p>
                  </a:txBody>
                  <a:tcPr/>
                </a:tc>
                <a:tc>
                  <a:txBody>
                    <a:bodyPr/>
                    <a:lstStyle/>
                    <a:p>
                      <a:endParaRPr lang="en-US" dirty="0"/>
                    </a:p>
                  </a:txBody>
                  <a:tcPr/>
                </a:tc>
                <a:extLst>
                  <a:ext uri="{0D108BD9-81ED-4DB2-BD59-A6C34878D82A}">
                    <a16:rowId xmlns:a16="http://schemas.microsoft.com/office/drawing/2014/main" xmlns="" val="10005"/>
                  </a:ext>
                </a:extLst>
              </a:tr>
              <a:tr h="392680">
                <a:tc>
                  <a:txBody>
                    <a:bodyPr/>
                    <a:lstStyle/>
                    <a:p>
                      <a:r>
                        <a:rPr lang="en-US" dirty="0"/>
                        <a:t>Easy upgrades</a:t>
                      </a:r>
                    </a:p>
                  </a:txBody>
                  <a:tcPr/>
                </a:tc>
                <a:tc>
                  <a:txBody>
                    <a:bodyPr/>
                    <a:lstStyle/>
                    <a:p>
                      <a:endParaRPr lang="en-US" dirty="0"/>
                    </a:p>
                  </a:txBody>
                  <a:tcPr/>
                </a:tc>
                <a:extLst>
                  <a:ext uri="{0D108BD9-81ED-4DB2-BD59-A6C34878D82A}">
                    <a16:rowId xmlns:a16="http://schemas.microsoft.com/office/drawing/2014/main" xmlns="" val="10006"/>
                  </a:ext>
                </a:extLst>
              </a:tr>
              <a:tr h="677776">
                <a:tc>
                  <a:txBody>
                    <a:bodyPr/>
                    <a:lstStyle/>
                    <a:p>
                      <a:r>
                        <a:rPr lang="en-US" dirty="0"/>
                        <a:t>Custom options</a:t>
                      </a:r>
                      <a:r>
                        <a:rPr lang="en-US" baseline="0" dirty="0"/>
                        <a:t> allowable per consumer</a:t>
                      </a:r>
                      <a:endParaRPr lang="en-US" dirty="0"/>
                    </a:p>
                  </a:txBody>
                  <a:tcPr/>
                </a:tc>
                <a:tc>
                  <a:txBody>
                    <a:bodyPr/>
                    <a:lstStyle/>
                    <a:p>
                      <a:endParaRPr lang="en-US"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885193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VMW-PPT-TECHSUMMIT-16x9">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dirty="0" smtClean="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dirty="0" smtClean="0"/>
        </a:defPPr>
      </a:lstStyle>
    </a:txDef>
  </a:objectDefaults>
  <a:extraClrSchemeLst/>
  <a:custClrLst>
    <a:custClr name="PMS130">
      <a:srgbClr val="FDB813"/>
    </a:custClr>
    <a:custClr name="PMS144">
      <a:srgbClr val="F8981D"/>
    </a:custClr>
    <a:custClr name="PMS180">
      <a:srgbClr val="D9541E"/>
    </a:custClr>
    <a:custClr name="PMS1807">
      <a:srgbClr val="9E3039"/>
    </a:custClr>
    <a:custClr name="PMS195">
      <a:srgbClr val="820024"/>
    </a:custClr>
    <a:custClr name="PMS174">
      <a:srgbClr val="9A3B26"/>
    </a:custClr>
    <a:custClr name="PMS7519">
      <a:srgbClr val="574319"/>
    </a:custClr>
    <a:custClr name="PMS654">
      <a:srgbClr val="003D79"/>
    </a:custClr>
  </a:custClrLst>
</a:theme>
</file>

<file path=ppt/theme/theme2.xml><?xml version="1.0" encoding="utf-8"?>
<a:theme xmlns:a="http://schemas.openxmlformats.org/drawingml/2006/main" name="lisa15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7" id="{88CD12FC-AECD-B241-908E-2BEB166DC922}" vid="{1D40E0AD-AA90-9B4D-8026-5382CD08B04F}"/>
    </a:ext>
  </a:ext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VMW-PPT-TECHSUMMIT-16x9</Template>
  <TotalTime>0</TotalTime>
  <Words>6974</Words>
  <Application>Microsoft Macintosh PowerPoint</Application>
  <PresentationFormat>Custom</PresentationFormat>
  <Paragraphs>1455</Paragraphs>
  <Slides>108</Slides>
  <Notes>58</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108</vt:i4>
      </vt:variant>
    </vt:vector>
  </HeadingPairs>
  <TitlesOfParts>
    <vt:vector size="119" baseType="lpstr">
      <vt:lpstr>Arial</vt:lpstr>
      <vt:lpstr>Calibri</vt:lpstr>
      <vt:lpstr>Courier</vt:lpstr>
      <vt:lpstr>HelveticaNeueLT Com 55 Roman</vt:lpstr>
      <vt:lpstr>MS PGothic</vt:lpstr>
      <vt:lpstr>ＭＳ Ｐゴシック</vt:lpstr>
      <vt:lpstr>Noto Sans</vt:lpstr>
      <vt:lpstr>Times New Roman</vt:lpstr>
      <vt:lpstr>Wingdings</vt:lpstr>
      <vt:lpstr>VMW-PPT-TECHSUMMIT-16x9</vt:lpstr>
      <vt:lpstr>lisa15_presentation</vt:lpstr>
      <vt:lpstr>Designing Your VMware Virtual Infrastructure for Optimal Performance, Resilience and Availability –  Straight from the Source</vt:lpstr>
      <vt:lpstr>PowerPoint Presentation</vt:lpstr>
      <vt:lpstr>About David Klee</vt:lpstr>
      <vt:lpstr>About Cody Chapman</vt:lpstr>
      <vt:lpstr>Things we can all agree on</vt:lpstr>
      <vt:lpstr>Is the Application “Critical”?</vt:lpstr>
      <vt:lpstr>Business Critical Applications Characteristics</vt:lpstr>
      <vt:lpstr>Why Virtualize Critical Applications</vt:lpstr>
      <vt:lpstr>Common Objections To Virtualizing Critical Applications</vt:lpstr>
      <vt:lpstr>Common Objections to Virtualizing BCA</vt:lpstr>
      <vt:lpstr>Common Objections to Virtualization - Vendor Support</vt:lpstr>
      <vt:lpstr>Common Objections to Virtualization - Security</vt:lpstr>
      <vt:lpstr>Stolen VMDK? Meet VM Encryption</vt:lpstr>
      <vt:lpstr>VM Encryption – How it Works</vt:lpstr>
      <vt:lpstr>Common Objections to Virtualization - Knowledge / Education</vt:lpstr>
      <vt:lpstr>Virtualizing Applications for Performance and Scale</vt:lpstr>
      <vt:lpstr>Can vSphere handle the load?</vt:lpstr>
      <vt:lpstr>Ensuring Application Performance on vSphere </vt:lpstr>
      <vt:lpstr>Designing to Requirements – Know the Constraints</vt:lpstr>
      <vt:lpstr>Performance-based Designing Tenets</vt:lpstr>
      <vt:lpstr>Everything rides on the physical hardware – E.V.E.R.Y.T.H.I.N.G</vt:lpstr>
      <vt:lpstr>Time-Keeping in your vSphere Infrastructure</vt:lpstr>
      <vt:lpstr>Back in the Days…..</vt:lpstr>
      <vt:lpstr>That was Problematic …..</vt:lpstr>
      <vt:lpstr>But, That, Too, Is Insufficient</vt:lpstr>
      <vt:lpstr>Preventing Bad Time Sync</vt:lpstr>
      <vt:lpstr>Completely Disabling Time Sync</vt:lpstr>
      <vt:lpstr>Designing for Performance</vt:lpstr>
      <vt:lpstr>Designing for Performance</vt:lpstr>
      <vt:lpstr>The more you know…</vt:lpstr>
      <vt:lpstr>Storage Optimization</vt:lpstr>
      <vt:lpstr>Factors affecting storage performance</vt:lpstr>
      <vt:lpstr>Nobody Likes Long Queues</vt:lpstr>
      <vt:lpstr>Additional vSCSI controllers improves concurrency</vt:lpstr>
      <vt:lpstr>Optimize for Performance – Queue Depth</vt:lpstr>
      <vt:lpstr>Increase PVSCSI Queue Depth</vt:lpstr>
      <vt:lpstr>Optimize for Performance – Storage Network</vt:lpstr>
      <vt:lpstr>“Thick” vs “Thin”</vt:lpstr>
      <vt:lpstr>VMFS or RDM?</vt:lpstr>
      <vt:lpstr>Example Best Practices for VM Disk Layout (Microsoft SQL Server)</vt:lpstr>
      <vt:lpstr>Realistic VM Disk Layout (Microsoft SQL Server)</vt:lpstr>
      <vt:lpstr>Lets talk about CPU, vCPUs and other Things</vt:lpstr>
      <vt:lpstr>PowerPoint Presentation</vt:lpstr>
      <vt:lpstr>NUMA Local Memory with Overhead Adjustment</vt:lpstr>
      <vt:lpstr>NUMA and vNUMA FAQ!</vt:lpstr>
      <vt:lpstr>vSphere 6.5 vCPU Allocation Guidance</vt:lpstr>
      <vt:lpstr>NUMA Best Practices</vt:lpstr>
      <vt:lpstr>Non-Wide VM  Sizing Example (VM fits within NUMA Node) </vt:lpstr>
      <vt:lpstr>Wide VM Sizing Example (VM crosses NUMA Node)  </vt:lpstr>
      <vt:lpstr>Designing for Performance</vt:lpstr>
      <vt:lpstr>Why Your Windows App Server Lamborghini Runs Like a Pinto</vt:lpstr>
      <vt:lpstr>Memory Optimization</vt:lpstr>
      <vt:lpstr>Memory Reservations</vt:lpstr>
      <vt:lpstr>Memory Reservations and Swapping on vSphere</vt:lpstr>
      <vt:lpstr>Network Optimization</vt:lpstr>
      <vt:lpstr>vSphere Distributed Switch (VDS) Overview</vt:lpstr>
      <vt:lpstr>Common Network Misconfiguration</vt:lpstr>
      <vt:lpstr>Misconfiguration of Management Network</vt:lpstr>
      <vt:lpstr>Network Best Practices</vt:lpstr>
      <vt:lpstr>Network Best Practices (continued)</vt:lpstr>
      <vt:lpstr>Network Best Practices (continued)</vt:lpstr>
      <vt:lpstr>A Word on Windows RSS – Don’t Tase Me, Bro</vt:lpstr>
      <vt:lpstr>  </vt:lpstr>
      <vt:lpstr>What is NSX?</vt:lpstr>
      <vt:lpstr>What is NSX?</vt:lpstr>
      <vt:lpstr>What do app owners care about?</vt:lpstr>
      <vt:lpstr>Performance Considerations </vt:lpstr>
      <vt:lpstr>App owners say… </vt:lpstr>
      <vt:lpstr>Connecting to the physical network</vt:lpstr>
      <vt:lpstr>Connecting to the physical network</vt:lpstr>
      <vt:lpstr>Designing for Availability</vt:lpstr>
      <vt:lpstr>vSphere Native Availability Features</vt:lpstr>
      <vt:lpstr>vSphere Native Availability Feature Enhancements – vSphere 6.5</vt:lpstr>
      <vt:lpstr>vSphere Native Availability Feature Enhancements – vSphere 6.5</vt:lpstr>
      <vt:lpstr>vSphere Native Availability Feature Enhancements – vSphere 6.5</vt:lpstr>
      <vt:lpstr>vSphere Native Availability Feature Enhancements – vSphere 6.5</vt:lpstr>
      <vt:lpstr>vSphere Native Availability Feature Enhancements – vSphere 6.5</vt:lpstr>
      <vt:lpstr>Combining Windows Applications HA with vSphere HA Features – The Caveats</vt:lpstr>
      <vt:lpstr>Are You Going to Cluster THAT?</vt:lpstr>
      <vt:lpstr>vMotioning Clustered Windows Nodes – Avoid the Pitfall</vt:lpstr>
      <vt:lpstr>Monitoring and Identifying Performance Bottlenecks</vt:lpstr>
      <vt:lpstr>Performance Needs Monitoring at Every Level </vt:lpstr>
      <vt:lpstr>Host Level Monitoring</vt:lpstr>
      <vt:lpstr>Key Metrics to Monitor for vSphere</vt:lpstr>
      <vt:lpstr>Key Indicators</vt:lpstr>
      <vt:lpstr>Key Performance Indicators</vt:lpstr>
      <vt:lpstr>Logical Storage Layers: from Physical Disks to vmdks </vt:lpstr>
      <vt:lpstr>Key Indicators</vt:lpstr>
      <vt:lpstr>Storage Performance Troubleshooting Tools</vt:lpstr>
      <vt:lpstr>Storage Profiling Tips and Tricks</vt:lpstr>
      <vt:lpstr>vscsiStats – DEEP Storage Diagnostics</vt:lpstr>
      <vt:lpstr>Monitoring Disk Performance with esxtop </vt:lpstr>
      <vt:lpstr>Iometer</vt:lpstr>
      <vt:lpstr>DiskSpd Utility: A Robust Storage Testing Tool (SQLIO)</vt:lpstr>
      <vt:lpstr>I/O Analyzer</vt:lpstr>
      <vt:lpstr>IO Blazer</vt:lpstr>
      <vt:lpstr>Disaster Recovery with VMware Site Recovery Manager (SRM)</vt:lpstr>
      <vt:lpstr>Architectural model #1 – Dedicated 1 to 1 Architecture</vt:lpstr>
      <vt:lpstr>Pros and Cons of 1 to 1 paired architecture</vt:lpstr>
      <vt:lpstr>Use Case – Shared N to 1 Architecture</vt:lpstr>
      <vt:lpstr>Use Case - DR as a Service (DRaaS) N:1 provider model layout</vt:lpstr>
      <vt:lpstr>Use Case – DR as a Service (DRaaS) provider model </vt:lpstr>
      <vt:lpstr>Pros and Cons of Shared N to 1 architecture</vt:lpstr>
      <vt:lpstr>Resources</vt:lpstr>
      <vt:lpstr>VMware Hands-on Labs</vt:lpstr>
      <vt:lpstr>The Links are Free. Really</vt:lpstr>
      <vt:lpstr>Questions? #rtfm</vt:lpstr>
      <vt:lpstr>Thanks for attending</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2014-07-29T21:46:18Z</dcterms:created>
  <dcterms:modified xsi:type="dcterms:W3CDTF">2016-12-06T19:07:10Z</dcterms:modified>
</cp:coreProperties>
</file>